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notesSlides/notesSlide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4.xml" ContentType="application/vnd.openxmlformats-officedocument.presentationml.notesSlide+xml"/>
  <Override PartName="/ppt/tags/tag40.xml" ContentType="application/vnd.openxmlformats-officedocument.presentationml.tags+xml"/>
  <Override PartName="/ppt/notesSlides/notesSlide5.xml" ContentType="application/vnd.openxmlformats-officedocument.presentationml.notesSlide+xml"/>
  <Override PartName="/ppt/tags/tag41.xml" ContentType="application/vnd.openxmlformats-officedocument.presentationml.tags+xml"/>
  <Override PartName="/ppt/notesSlides/notesSlide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8.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9.xml" ContentType="application/vnd.openxmlformats-officedocument.presentationml.notesSlide+xml"/>
  <Override PartName="/ppt/tags/tag49.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notesSlides/notesSlide1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1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1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1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16.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17.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18.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19.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20.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21.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23.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24.xml" ContentType="application/vnd.openxmlformats-officedocument.presentationml.notesSlide+xml"/>
  <Override PartName="/ppt/tags/tag78.xml" ContentType="application/vnd.openxmlformats-officedocument.presentationml.tags+xml"/>
  <Override PartName="/ppt/notesSlides/notesSlide25.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6.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7.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2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29.xml" ContentType="application/vnd.openxmlformats-officedocument.presentationml.notesSlide+xml"/>
  <Override PartName="/ppt/tags/tag9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0" r:id="rId2"/>
    <p:sldMasterId id="2147483723" r:id="rId3"/>
    <p:sldMasterId id="2147483736" r:id="rId4"/>
    <p:sldMasterId id="2147483750" r:id="rId5"/>
  </p:sldMasterIdLst>
  <p:notesMasterIdLst>
    <p:notesMasterId r:id="rId48"/>
  </p:notesMasterIdLst>
  <p:handoutMasterIdLst>
    <p:handoutMasterId r:id="rId49"/>
  </p:handoutMasterIdLst>
  <p:sldIdLst>
    <p:sldId id="456" r:id="rId6"/>
    <p:sldId id="337" r:id="rId7"/>
    <p:sldId id="394" r:id="rId8"/>
    <p:sldId id="380" r:id="rId9"/>
    <p:sldId id="381" r:id="rId10"/>
    <p:sldId id="444" r:id="rId11"/>
    <p:sldId id="445" r:id="rId12"/>
    <p:sldId id="374" r:id="rId13"/>
    <p:sldId id="415" r:id="rId14"/>
    <p:sldId id="416" r:id="rId15"/>
    <p:sldId id="386" r:id="rId16"/>
    <p:sldId id="462" r:id="rId17"/>
    <p:sldId id="409" r:id="rId18"/>
    <p:sldId id="410" r:id="rId19"/>
    <p:sldId id="417" r:id="rId20"/>
    <p:sldId id="418" r:id="rId21"/>
    <p:sldId id="412" r:id="rId22"/>
    <p:sldId id="413" r:id="rId23"/>
    <p:sldId id="423" r:id="rId24"/>
    <p:sldId id="431" r:id="rId25"/>
    <p:sldId id="430" r:id="rId26"/>
    <p:sldId id="434" r:id="rId27"/>
    <p:sldId id="435" r:id="rId28"/>
    <p:sldId id="436" r:id="rId29"/>
    <p:sldId id="437" r:id="rId30"/>
    <p:sldId id="450" r:id="rId31"/>
    <p:sldId id="451" r:id="rId32"/>
    <p:sldId id="452" r:id="rId33"/>
    <p:sldId id="453" r:id="rId34"/>
    <p:sldId id="454" r:id="rId35"/>
    <p:sldId id="455" r:id="rId36"/>
    <p:sldId id="438" r:id="rId37"/>
    <p:sldId id="388" r:id="rId38"/>
    <p:sldId id="420" r:id="rId39"/>
    <p:sldId id="389" r:id="rId40"/>
    <p:sldId id="458" r:id="rId41"/>
    <p:sldId id="459" r:id="rId42"/>
    <p:sldId id="446" r:id="rId43"/>
    <p:sldId id="447" r:id="rId44"/>
    <p:sldId id="448" r:id="rId45"/>
    <p:sldId id="449" r:id="rId46"/>
    <p:sldId id="460" r:id="rId47"/>
  </p:sldIdLst>
  <p:sldSz cx="12192000" cy="6858000"/>
  <p:notesSz cx="6805613" cy="9944100"/>
  <p:custDataLst>
    <p:tags r:id="rId50"/>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6" userDrawn="1">
          <p15:clr>
            <a:srgbClr val="A4A3A4"/>
          </p15:clr>
        </p15:guide>
        <p15:guide id="2" pos="506" userDrawn="1">
          <p15:clr>
            <a:srgbClr val="A4A3A4"/>
          </p15:clr>
        </p15:guide>
        <p15:guide id="3" orient="horz" pos="1434" userDrawn="1">
          <p15:clr>
            <a:srgbClr val="A4A3A4"/>
          </p15:clr>
        </p15:guide>
        <p15:guide id="4" orient="horz" pos="3997" userDrawn="1">
          <p15:clr>
            <a:srgbClr val="A4A3A4"/>
          </p15:clr>
        </p15:guide>
        <p15:guide id="5" orient="horz" pos="754" userDrawn="1">
          <p15:clr>
            <a:srgbClr val="A4A3A4"/>
          </p15:clr>
        </p15:guide>
        <p15:guide id="6" pos="1668" userDrawn="1">
          <p15:clr>
            <a:srgbClr val="A4A3A4"/>
          </p15:clr>
        </p15:guide>
        <p15:guide id="7" orient="horz" pos="1139" userDrawn="1">
          <p15:clr>
            <a:srgbClr val="A4A3A4"/>
          </p15:clr>
        </p15:guide>
        <p15:guide id="8" pos="4942" userDrawn="1">
          <p15:clr>
            <a:srgbClr val="A4A3A4"/>
          </p15:clr>
        </p15:guide>
      </p15:sldGuideLst>
    </p:ext>
    <p:ext uri="{2D200454-40CA-4A62-9FC3-DE9A4176ACB9}">
      <p15:notesGuideLst xmlns:p15="http://schemas.microsoft.com/office/powerpoint/2012/main" xmlns="">
        <p15:guide id="1" orient="horz" pos="3132">
          <p15:clr>
            <a:srgbClr val="A4A3A4"/>
          </p15:clr>
        </p15:guide>
        <p15:guide id="2" pos="2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guyen, Anne-Lise" initials="NA" lastIdx="27" clrIdx="0"/>
  <p:cmAuthor id="1" name="Lelieveldt, William" initials="LW" lastIdx="22" clrIdx="1"/>
  <p:cmAuthor id="2" name="Pareja Marta Javier" initials="PMJ" lastIdx="6" clrIdx="2"/>
  <p:cmAuthor id="3" name="lelieve" initials="l" lastIdx="4" clrIdx="3"/>
  <p:cmAuthor id="4" name="Jong-Knol, M. de (Marjolein)" initials="JMd(" lastIdx="7" clrIdx="4"/>
  <p:cmAuthor id="5" name="BERMUDEZ TEJERO MARIA TERESA" initials="BTMT" lastIdx="7" clrIdx="5"/>
  <p:cmAuthor id="6" name="John Rynne" initials=""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BE3"/>
    <a:srgbClr val="458FA3"/>
    <a:srgbClr val="C3C3C3"/>
    <a:srgbClr val="EB0000"/>
    <a:srgbClr val="13868C"/>
    <a:srgbClr val="363636"/>
    <a:srgbClr val="3C3C3B"/>
    <a:srgbClr val="DEEDF2"/>
    <a:srgbClr val="FB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5" autoAdjust="0"/>
    <p:restoredTop sz="94451" autoAdjust="0"/>
  </p:normalViewPr>
  <p:slideViewPr>
    <p:cSldViewPr snapToGrid="0" showGuides="1">
      <p:cViewPr varScale="1">
        <p:scale>
          <a:sx n="114" d="100"/>
          <a:sy n="114" d="100"/>
        </p:scale>
        <p:origin x="-1914" y="-96"/>
      </p:cViewPr>
      <p:guideLst>
        <p:guide orient="horz" pos="436"/>
        <p:guide orient="horz" pos="1434"/>
        <p:guide orient="horz" pos="3997"/>
        <p:guide orient="horz" pos="754"/>
        <p:guide orient="horz" pos="1139"/>
        <p:guide pos="506"/>
        <p:guide pos="1668"/>
        <p:guide pos="4942"/>
      </p:guideLst>
    </p:cSldViewPr>
  </p:slideViewPr>
  <p:notesTextViewPr>
    <p:cViewPr>
      <p:scale>
        <a:sx n="3" d="2"/>
        <a:sy n="3" d="2"/>
      </p:scale>
      <p:origin x="0" y="0"/>
    </p:cViewPr>
  </p:notesTextViewPr>
  <p:sorterViewPr>
    <p:cViewPr>
      <p:scale>
        <a:sx n="112" d="100"/>
        <a:sy n="112" d="100"/>
      </p:scale>
      <p:origin x="0" y="-2970"/>
    </p:cViewPr>
  </p:sorterViewPr>
  <p:notesViewPr>
    <p:cSldViewPr snapToGrid="0">
      <p:cViewPr varScale="1">
        <p:scale>
          <a:sx n="79" d="100"/>
          <a:sy n="79" d="100"/>
        </p:scale>
        <p:origin x="-3978" y="-108"/>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60B1AF7E-5BC2-4D30-87FE-E1B659CA1548}"/>
              </a:ext>
            </a:extLst>
          </p:cNvPr>
          <p:cNvSpPr>
            <a:spLocks noGrp="1"/>
          </p:cNvSpPr>
          <p:nvPr>
            <p:ph type="hdr" sz="quarter"/>
          </p:nvPr>
        </p:nvSpPr>
        <p:spPr>
          <a:xfrm>
            <a:off x="0" y="1"/>
            <a:ext cx="2949099" cy="498932"/>
          </a:xfrm>
          <a:prstGeom prst="rect">
            <a:avLst/>
          </a:prstGeom>
        </p:spPr>
        <p:txBody>
          <a:bodyPr vert="horz" lIns="91943" tIns="45971" rIns="91943" bIns="45971" rtlCol="0"/>
          <a:lstStyle>
            <a:lvl1pPr algn="l">
              <a:defRPr sz="1200"/>
            </a:lvl1pPr>
          </a:lstStyle>
          <a:p>
            <a:endParaRPr lang="es-ES"/>
          </a:p>
        </p:txBody>
      </p:sp>
      <p:sp>
        <p:nvSpPr>
          <p:cNvPr id="3" name="Marcador de fecha 2">
            <a:extLst>
              <a:ext uri="{FF2B5EF4-FFF2-40B4-BE49-F238E27FC236}">
                <a16:creationId xmlns:a16="http://schemas.microsoft.com/office/drawing/2014/main" xmlns="" id="{61D35212-2950-4BB8-B0AA-EE773689934D}"/>
              </a:ext>
            </a:extLst>
          </p:cNvPr>
          <p:cNvSpPr>
            <a:spLocks noGrp="1"/>
          </p:cNvSpPr>
          <p:nvPr>
            <p:ph type="dt" sz="quarter" idx="1"/>
          </p:nvPr>
        </p:nvSpPr>
        <p:spPr>
          <a:xfrm>
            <a:off x="3854940" y="1"/>
            <a:ext cx="2949099" cy="498932"/>
          </a:xfrm>
          <a:prstGeom prst="rect">
            <a:avLst/>
          </a:prstGeom>
        </p:spPr>
        <p:txBody>
          <a:bodyPr vert="horz" lIns="91943" tIns="45971" rIns="91943" bIns="45971" rtlCol="0"/>
          <a:lstStyle>
            <a:lvl1pPr algn="r">
              <a:defRPr sz="1200"/>
            </a:lvl1pPr>
          </a:lstStyle>
          <a:p>
            <a:fld id="{6DA5188B-02CB-4126-A12E-C27940239E67}" type="datetimeFigureOut">
              <a:rPr lang="es-ES" smtClean="0"/>
              <a:t>03/06/2020</a:t>
            </a:fld>
            <a:endParaRPr lang="es-ES"/>
          </a:p>
        </p:txBody>
      </p:sp>
      <p:sp>
        <p:nvSpPr>
          <p:cNvPr id="4" name="Marcador de pie de página 3">
            <a:extLst>
              <a:ext uri="{FF2B5EF4-FFF2-40B4-BE49-F238E27FC236}">
                <a16:creationId xmlns:a16="http://schemas.microsoft.com/office/drawing/2014/main" xmlns="" id="{56FAF009-7545-4A39-A198-6416D3420CD5}"/>
              </a:ext>
            </a:extLst>
          </p:cNvPr>
          <p:cNvSpPr>
            <a:spLocks noGrp="1"/>
          </p:cNvSpPr>
          <p:nvPr>
            <p:ph type="ftr" sz="quarter" idx="2"/>
          </p:nvPr>
        </p:nvSpPr>
        <p:spPr>
          <a:xfrm>
            <a:off x="0" y="9445172"/>
            <a:ext cx="2949099" cy="498931"/>
          </a:xfrm>
          <a:prstGeom prst="rect">
            <a:avLst/>
          </a:prstGeom>
        </p:spPr>
        <p:txBody>
          <a:bodyPr vert="horz" lIns="91943" tIns="45971" rIns="91943" bIns="45971"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xmlns="" id="{5B8A1D82-08B5-4B1F-860C-695167F2EE13}"/>
              </a:ext>
            </a:extLst>
          </p:cNvPr>
          <p:cNvSpPr>
            <a:spLocks noGrp="1"/>
          </p:cNvSpPr>
          <p:nvPr>
            <p:ph type="sldNum" sz="quarter" idx="3"/>
          </p:nvPr>
        </p:nvSpPr>
        <p:spPr>
          <a:xfrm>
            <a:off x="3854940" y="9445172"/>
            <a:ext cx="2949099" cy="498931"/>
          </a:xfrm>
          <a:prstGeom prst="rect">
            <a:avLst/>
          </a:prstGeom>
        </p:spPr>
        <p:txBody>
          <a:bodyPr vert="horz" lIns="91943" tIns="45971" rIns="91943" bIns="45971" rtlCol="0" anchor="b"/>
          <a:lstStyle>
            <a:lvl1pPr algn="r">
              <a:defRPr sz="1200"/>
            </a:lvl1pPr>
          </a:lstStyle>
          <a:p>
            <a:fld id="{4F54CB31-C4D0-4176-AC65-C48107E42122}" type="slidenum">
              <a:rPr lang="es-ES" smtClean="0"/>
              <a:t>‹#›</a:t>
            </a:fld>
            <a:endParaRPr lang="es-ES"/>
          </a:p>
        </p:txBody>
      </p:sp>
    </p:spTree>
    <p:extLst>
      <p:ext uri="{BB962C8B-B14F-4D97-AF65-F5344CB8AC3E}">
        <p14:creationId xmlns:p14="http://schemas.microsoft.com/office/powerpoint/2010/main" val="826867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9099" cy="498932"/>
          </a:xfrm>
          <a:prstGeom prst="rect">
            <a:avLst/>
          </a:prstGeom>
        </p:spPr>
        <p:txBody>
          <a:bodyPr vert="horz" lIns="91943" tIns="45971" rIns="91943" bIns="45971" rtlCol="0"/>
          <a:lstStyle>
            <a:lvl1pPr algn="l">
              <a:defRPr sz="1200"/>
            </a:lvl1pPr>
          </a:lstStyle>
          <a:p>
            <a:endParaRPr lang="es-ES"/>
          </a:p>
        </p:txBody>
      </p:sp>
      <p:sp>
        <p:nvSpPr>
          <p:cNvPr id="3" name="Marcador de fecha 2"/>
          <p:cNvSpPr>
            <a:spLocks noGrp="1"/>
          </p:cNvSpPr>
          <p:nvPr>
            <p:ph type="dt" idx="1"/>
          </p:nvPr>
        </p:nvSpPr>
        <p:spPr>
          <a:xfrm>
            <a:off x="3854940" y="1"/>
            <a:ext cx="2949099" cy="498932"/>
          </a:xfrm>
          <a:prstGeom prst="rect">
            <a:avLst/>
          </a:prstGeom>
        </p:spPr>
        <p:txBody>
          <a:bodyPr vert="horz" lIns="91943" tIns="45971" rIns="91943" bIns="45971" rtlCol="0"/>
          <a:lstStyle>
            <a:lvl1pPr algn="r">
              <a:defRPr sz="1200"/>
            </a:lvl1pPr>
          </a:lstStyle>
          <a:p>
            <a:fld id="{2281D6FC-8B18-4D83-81FA-5ECA9E5C1AAF}" type="datetimeFigureOut">
              <a:rPr lang="es-ES" smtClean="0"/>
              <a:t>03/06/2020</a:t>
            </a:fld>
            <a:endParaRPr lang="es-ES"/>
          </a:p>
        </p:txBody>
      </p:sp>
      <p:sp>
        <p:nvSpPr>
          <p:cNvPr id="4" name="Marcador de imagen de diapositiva 3"/>
          <p:cNvSpPr>
            <a:spLocks noGrp="1" noRot="1" noChangeAspect="1"/>
          </p:cNvSpPr>
          <p:nvPr>
            <p:ph type="sldImg" idx="2"/>
          </p:nvPr>
        </p:nvSpPr>
        <p:spPr>
          <a:xfrm>
            <a:off x="420688" y="1244600"/>
            <a:ext cx="5964237" cy="3355975"/>
          </a:xfrm>
          <a:prstGeom prst="rect">
            <a:avLst/>
          </a:prstGeom>
          <a:noFill/>
          <a:ln w="12700">
            <a:solidFill>
              <a:prstClr val="black"/>
            </a:solidFill>
          </a:ln>
        </p:spPr>
        <p:txBody>
          <a:bodyPr vert="horz" lIns="91943" tIns="45971" rIns="91943" bIns="45971" rtlCol="0" anchor="ctr"/>
          <a:lstStyle/>
          <a:p>
            <a:endParaRPr lang="es-ES"/>
          </a:p>
        </p:txBody>
      </p:sp>
      <p:sp>
        <p:nvSpPr>
          <p:cNvPr id="5" name="Marcador de notas 4"/>
          <p:cNvSpPr>
            <a:spLocks noGrp="1"/>
          </p:cNvSpPr>
          <p:nvPr>
            <p:ph type="body" sz="quarter" idx="3"/>
          </p:nvPr>
        </p:nvSpPr>
        <p:spPr>
          <a:xfrm>
            <a:off x="680562" y="4785598"/>
            <a:ext cx="5444490" cy="3915490"/>
          </a:xfrm>
          <a:prstGeom prst="rect">
            <a:avLst/>
          </a:prstGeom>
        </p:spPr>
        <p:txBody>
          <a:bodyPr vert="horz" lIns="91943" tIns="45971" rIns="91943" bIns="45971"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45172"/>
            <a:ext cx="2949099" cy="498931"/>
          </a:xfrm>
          <a:prstGeom prst="rect">
            <a:avLst/>
          </a:prstGeom>
        </p:spPr>
        <p:txBody>
          <a:bodyPr vert="horz" lIns="91943" tIns="45971" rIns="91943" bIns="45971"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4940" y="9445172"/>
            <a:ext cx="2949099" cy="498931"/>
          </a:xfrm>
          <a:prstGeom prst="rect">
            <a:avLst/>
          </a:prstGeom>
        </p:spPr>
        <p:txBody>
          <a:bodyPr vert="horz" lIns="91943" tIns="45971" rIns="91943" bIns="45971" rtlCol="0" anchor="b"/>
          <a:lstStyle>
            <a:lvl1pPr algn="r">
              <a:defRPr sz="1200"/>
            </a:lvl1pPr>
          </a:lstStyle>
          <a:p>
            <a:fld id="{7978D618-BBD3-4FF5-9218-0E9FEB4B2F82}" type="slidenum">
              <a:rPr lang="es-ES" smtClean="0"/>
              <a:t>‹#›</a:t>
            </a:fld>
            <a:endParaRPr lang="es-ES"/>
          </a:p>
        </p:txBody>
      </p:sp>
    </p:spTree>
    <p:extLst>
      <p:ext uri="{BB962C8B-B14F-4D97-AF65-F5344CB8AC3E}">
        <p14:creationId xmlns:p14="http://schemas.microsoft.com/office/powerpoint/2010/main" val="1446315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E3E043B2-FF86-498A-A770-701358645300}" type="slidenum">
              <a:rPr lang="en-US" smtClean="0">
                <a:solidFill>
                  <a:prstClr val="black"/>
                </a:solidFill>
              </a:rPr>
              <a:t>2</a:t>
            </a:fld>
            <a:endParaRPr lang="en-US">
              <a:solidFill>
                <a:prstClr val="black"/>
              </a:solidFill>
            </a:endParaRPr>
          </a:p>
        </p:txBody>
      </p:sp>
    </p:spTree>
    <p:extLst>
      <p:ext uri="{BB962C8B-B14F-4D97-AF65-F5344CB8AC3E}">
        <p14:creationId xmlns:p14="http://schemas.microsoft.com/office/powerpoint/2010/main" val="3462407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a:p>
        </p:txBody>
      </p:sp>
      <p:sp>
        <p:nvSpPr>
          <p:cNvPr id="4" name="Marcador de número de diapositiva 3"/>
          <p:cNvSpPr>
            <a:spLocks noGrp="1"/>
          </p:cNvSpPr>
          <p:nvPr>
            <p:ph type="sldNum" sz="quarter" idx="10"/>
          </p:nvPr>
        </p:nvSpPr>
        <p:spPr/>
        <p:txBody>
          <a:bodyPr/>
          <a:lstStyle/>
          <a:p>
            <a:fld id="{7978D618-BBD3-4FF5-9218-0E9FEB4B2F82}" type="slidenum">
              <a:rPr lang="es-ES" smtClean="0"/>
              <a:t>13</a:t>
            </a:fld>
            <a:endParaRPr lang="es-ES"/>
          </a:p>
        </p:txBody>
      </p:sp>
    </p:spTree>
    <p:extLst>
      <p:ext uri="{BB962C8B-B14F-4D97-AF65-F5344CB8AC3E}">
        <p14:creationId xmlns:p14="http://schemas.microsoft.com/office/powerpoint/2010/main" val="3720082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78D618-BBD3-4FF5-9218-0E9FEB4B2F82}" type="slidenum">
              <a:rPr lang="es-ES" smtClean="0"/>
              <a:t>14</a:t>
            </a:fld>
            <a:endParaRPr lang="es-ES"/>
          </a:p>
        </p:txBody>
      </p:sp>
    </p:spTree>
    <p:extLst>
      <p:ext uri="{BB962C8B-B14F-4D97-AF65-F5344CB8AC3E}">
        <p14:creationId xmlns:p14="http://schemas.microsoft.com/office/powerpoint/2010/main" val="33525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78D618-BBD3-4FF5-9218-0E9FEB4B2F82}" type="slidenum">
              <a:rPr lang="es-ES" smtClean="0">
                <a:solidFill>
                  <a:prstClr val="black"/>
                </a:solidFill>
              </a:rPr>
              <a:t>19</a:t>
            </a:fld>
            <a:endParaRPr lang="es-ES">
              <a:solidFill>
                <a:prstClr val="black"/>
              </a:solidFill>
            </a:endParaRPr>
          </a:p>
        </p:txBody>
      </p:sp>
    </p:spTree>
    <p:extLst>
      <p:ext uri="{BB962C8B-B14F-4D97-AF65-F5344CB8AC3E}">
        <p14:creationId xmlns:p14="http://schemas.microsoft.com/office/powerpoint/2010/main" val="3110257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78D618-BBD3-4FF5-9218-0E9FEB4B2F82}" type="slidenum">
              <a:rPr lang="es-ES" smtClean="0">
                <a:solidFill>
                  <a:prstClr val="black"/>
                </a:solidFill>
              </a:rPr>
              <a:t>20</a:t>
            </a:fld>
            <a:endParaRPr lang="es-ES">
              <a:solidFill>
                <a:prstClr val="black"/>
              </a:solidFill>
            </a:endParaRPr>
          </a:p>
        </p:txBody>
      </p:sp>
    </p:spTree>
    <p:extLst>
      <p:ext uri="{BB962C8B-B14F-4D97-AF65-F5344CB8AC3E}">
        <p14:creationId xmlns:p14="http://schemas.microsoft.com/office/powerpoint/2010/main" val="3649566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78D618-BBD3-4FF5-9218-0E9FEB4B2F82}" type="slidenum">
              <a:rPr lang="es-ES" smtClean="0">
                <a:solidFill>
                  <a:prstClr val="black"/>
                </a:solidFill>
              </a:rPr>
              <a:t>21</a:t>
            </a:fld>
            <a:endParaRPr lang="es-ES">
              <a:solidFill>
                <a:prstClr val="black"/>
              </a:solidFill>
            </a:endParaRPr>
          </a:p>
        </p:txBody>
      </p:sp>
    </p:spTree>
    <p:extLst>
      <p:ext uri="{BB962C8B-B14F-4D97-AF65-F5344CB8AC3E}">
        <p14:creationId xmlns:p14="http://schemas.microsoft.com/office/powerpoint/2010/main" val="4020866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78D618-BBD3-4FF5-9218-0E9FEB4B2F82}" type="slidenum">
              <a:rPr lang="es-ES" smtClean="0"/>
              <a:t>22</a:t>
            </a:fld>
            <a:endParaRPr lang="es-ES"/>
          </a:p>
        </p:txBody>
      </p:sp>
    </p:spTree>
    <p:extLst>
      <p:ext uri="{BB962C8B-B14F-4D97-AF65-F5344CB8AC3E}">
        <p14:creationId xmlns:p14="http://schemas.microsoft.com/office/powerpoint/2010/main" val="3229496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78D618-BBD3-4FF5-9218-0E9FEB4B2F82}" type="slidenum">
              <a:rPr lang="es-ES" smtClean="0"/>
              <a:t>23</a:t>
            </a:fld>
            <a:endParaRPr lang="es-ES"/>
          </a:p>
        </p:txBody>
      </p:sp>
    </p:spTree>
    <p:extLst>
      <p:ext uri="{BB962C8B-B14F-4D97-AF65-F5344CB8AC3E}">
        <p14:creationId xmlns:p14="http://schemas.microsoft.com/office/powerpoint/2010/main" val="3306675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78D618-BBD3-4FF5-9218-0E9FEB4B2F82}" type="slidenum">
              <a:rPr lang="es-ES" smtClean="0"/>
              <a:t>24</a:t>
            </a:fld>
            <a:endParaRPr lang="es-ES"/>
          </a:p>
        </p:txBody>
      </p:sp>
    </p:spTree>
    <p:extLst>
      <p:ext uri="{BB962C8B-B14F-4D97-AF65-F5344CB8AC3E}">
        <p14:creationId xmlns:p14="http://schemas.microsoft.com/office/powerpoint/2010/main" val="4033619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78D618-BBD3-4FF5-9218-0E9FEB4B2F82}" type="slidenum">
              <a:rPr lang="es-ES" smtClean="0"/>
              <a:t>25</a:t>
            </a:fld>
            <a:endParaRPr lang="es-ES"/>
          </a:p>
        </p:txBody>
      </p:sp>
    </p:spTree>
    <p:extLst>
      <p:ext uri="{BB962C8B-B14F-4D97-AF65-F5344CB8AC3E}">
        <p14:creationId xmlns:p14="http://schemas.microsoft.com/office/powerpoint/2010/main" val="3113200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78D618-BBD3-4FF5-9218-0E9FEB4B2F82}" type="slidenum">
              <a:rPr lang="es-ES" smtClean="0"/>
              <a:t>26</a:t>
            </a:fld>
            <a:endParaRPr lang="es-ES"/>
          </a:p>
        </p:txBody>
      </p:sp>
    </p:spTree>
    <p:extLst>
      <p:ext uri="{BB962C8B-B14F-4D97-AF65-F5344CB8AC3E}">
        <p14:creationId xmlns:p14="http://schemas.microsoft.com/office/powerpoint/2010/main" val="343453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78D618-BBD3-4FF5-9218-0E9FEB4B2F82}" type="slidenum">
              <a:rPr lang="es-ES" smtClean="0"/>
              <a:t>3</a:t>
            </a:fld>
            <a:endParaRPr lang="es-ES"/>
          </a:p>
        </p:txBody>
      </p:sp>
    </p:spTree>
    <p:extLst>
      <p:ext uri="{BB962C8B-B14F-4D97-AF65-F5344CB8AC3E}">
        <p14:creationId xmlns:p14="http://schemas.microsoft.com/office/powerpoint/2010/main" val="2720255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78D618-BBD3-4FF5-9218-0E9FEB4B2F82}" type="slidenum">
              <a:rPr lang="es-ES" smtClean="0"/>
              <a:t>27</a:t>
            </a:fld>
            <a:endParaRPr lang="es-ES"/>
          </a:p>
        </p:txBody>
      </p:sp>
    </p:spTree>
    <p:extLst>
      <p:ext uri="{BB962C8B-B14F-4D97-AF65-F5344CB8AC3E}">
        <p14:creationId xmlns:p14="http://schemas.microsoft.com/office/powerpoint/2010/main" val="472623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78D618-BBD3-4FF5-9218-0E9FEB4B2F82}" type="slidenum">
              <a:rPr lang="es-ES" smtClean="0"/>
              <a:t>28</a:t>
            </a:fld>
            <a:endParaRPr lang="es-ES"/>
          </a:p>
        </p:txBody>
      </p:sp>
    </p:spTree>
    <p:extLst>
      <p:ext uri="{BB962C8B-B14F-4D97-AF65-F5344CB8AC3E}">
        <p14:creationId xmlns:p14="http://schemas.microsoft.com/office/powerpoint/2010/main" val="1530519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78D618-BBD3-4FF5-9218-0E9FEB4B2F82}" type="slidenum">
              <a:rPr lang="es-ES" smtClean="0"/>
              <a:t>30</a:t>
            </a:fld>
            <a:endParaRPr lang="es-ES"/>
          </a:p>
        </p:txBody>
      </p:sp>
    </p:spTree>
    <p:extLst>
      <p:ext uri="{BB962C8B-B14F-4D97-AF65-F5344CB8AC3E}">
        <p14:creationId xmlns:p14="http://schemas.microsoft.com/office/powerpoint/2010/main" val="1515966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78D618-BBD3-4FF5-9218-0E9FEB4B2F82}" type="slidenum">
              <a:rPr lang="es-ES" smtClean="0"/>
              <a:t>31</a:t>
            </a:fld>
            <a:endParaRPr lang="es-ES"/>
          </a:p>
        </p:txBody>
      </p:sp>
    </p:spTree>
    <p:extLst>
      <p:ext uri="{BB962C8B-B14F-4D97-AF65-F5344CB8AC3E}">
        <p14:creationId xmlns:p14="http://schemas.microsoft.com/office/powerpoint/2010/main" val="582685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78D618-BBD3-4FF5-9218-0E9FEB4B2F82}" type="slidenum">
              <a:rPr lang="es-ES" smtClean="0"/>
              <a:t>32</a:t>
            </a:fld>
            <a:endParaRPr lang="es-ES"/>
          </a:p>
        </p:txBody>
      </p:sp>
    </p:spTree>
    <p:extLst>
      <p:ext uri="{BB962C8B-B14F-4D97-AF65-F5344CB8AC3E}">
        <p14:creationId xmlns:p14="http://schemas.microsoft.com/office/powerpoint/2010/main" val="4025466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78D618-BBD3-4FF5-9218-0E9FEB4B2F82}" type="slidenum">
              <a:rPr lang="es-ES" smtClean="0"/>
              <a:t>33</a:t>
            </a:fld>
            <a:endParaRPr lang="es-ES"/>
          </a:p>
        </p:txBody>
      </p:sp>
    </p:spTree>
    <p:extLst>
      <p:ext uri="{BB962C8B-B14F-4D97-AF65-F5344CB8AC3E}">
        <p14:creationId xmlns:p14="http://schemas.microsoft.com/office/powerpoint/2010/main" val="27293475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78D618-BBD3-4FF5-9218-0E9FEB4B2F82}" type="slidenum">
              <a:rPr lang="es-ES" smtClean="0"/>
              <a:t>37</a:t>
            </a:fld>
            <a:endParaRPr lang="es-ES"/>
          </a:p>
        </p:txBody>
      </p:sp>
    </p:spTree>
    <p:extLst>
      <p:ext uri="{BB962C8B-B14F-4D97-AF65-F5344CB8AC3E}">
        <p14:creationId xmlns:p14="http://schemas.microsoft.com/office/powerpoint/2010/main" val="3186665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78D618-BBD3-4FF5-9218-0E9FEB4B2F82}" type="slidenum">
              <a:rPr lang="es-ES" smtClean="0"/>
              <a:t>39</a:t>
            </a:fld>
            <a:endParaRPr lang="es-ES"/>
          </a:p>
        </p:txBody>
      </p:sp>
    </p:spTree>
    <p:extLst>
      <p:ext uri="{BB962C8B-B14F-4D97-AF65-F5344CB8AC3E}">
        <p14:creationId xmlns:p14="http://schemas.microsoft.com/office/powerpoint/2010/main" val="2751686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78D618-BBD3-4FF5-9218-0E9FEB4B2F82}" type="slidenum">
              <a:rPr lang="es-ES" smtClean="0"/>
              <a:t>40</a:t>
            </a:fld>
            <a:endParaRPr lang="es-ES"/>
          </a:p>
        </p:txBody>
      </p:sp>
    </p:spTree>
    <p:extLst>
      <p:ext uri="{BB962C8B-B14F-4D97-AF65-F5344CB8AC3E}">
        <p14:creationId xmlns:p14="http://schemas.microsoft.com/office/powerpoint/2010/main" val="3422848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78D618-BBD3-4FF5-9218-0E9FEB4B2F82}" type="slidenum">
              <a:rPr lang="es-ES" smtClean="0"/>
              <a:t>41</a:t>
            </a:fld>
            <a:endParaRPr lang="es-ES"/>
          </a:p>
        </p:txBody>
      </p:sp>
    </p:spTree>
    <p:extLst>
      <p:ext uri="{BB962C8B-B14F-4D97-AF65-F5344CB8AC3E}">
        <p14:creationId xmlns:p14="http://schemas.microsoft.com/office/powerpoint/2010/main" val="47754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78D618-BBD3-4FF5-9218-0E9FEB4B2F82}" type="slidenum">
              <a:rPr lang="es-ES" smtClean="0"/>
              <a:t>4</a:t>
            </a:fld>
            <a:endParaRPr lang="es-ES"/>
          </a:p>
        </p:txBody>
      </p:sp>
    </p:spTree>
    <p:extLst>
      <p:ext uri="{BB962C8B-B14F-4D97-AF65-F5344CB8AC3E}">
        <p14:creationId xmlns:p14="http://schemas.microsoft.com/office/powerpoint/2010/main" val="436237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78D618-BBD3-4FF5-9218-0E9FEB4B2F82}" type="slidenum">
              <a:rPr lang="es-ES" smtClean="0"/>
              <a:t>5</a:t>
            </a:fld>
            <a:endParaRPr lang="es-ES"/>
          </a:p>
        </p:txBody>
      </p:sp>
    </p:spTree>
    <p:extLst>
      <p:ext uri="{BB962C8B-B14F-4D97-AF65-F5344CB8AC3E}">
        <p14:creationId xmlns:p14="http://schemas.microsoft.com/office/powerpoint/2010/main" val="2068297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78D618-BBD3-4FF5-9218-0E9FEB4B2F82}" type="slidenum">
              <a:rPr lang="es-ES" smtClean="0">
                <a:solidFill>
                  <a:prstClr val="black"/>
                </a:solidFill>
              </a:rPr>
              <a:t>6</a:t>
            </a:fld>
            <a:endParaRPr lang="es-ES">
              <a:solidFill>
                <a:prstClr val="black"/>
              </a:solidFill>
            </a:endParaRPr>
          </a:p>
        </p:txBody>
      </p:sp>
    </p:spTree>
    <p:extLst>
      <p:ext uri="{BB962C8B-B14F-4D97-AF65-F5344CB8AC3E}">
        <p14:creationId xmlns:p14="http://schemas.microsoft.com/office/powerpoint/2010/main" val="3099992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78D618-BBD3-4FF5-9218-0E9FEB4B2F82}" type="slidenum">
              <a:rPr lang="es-ES" smtClean="0"/>
              <a:t>8</a:t>
            </a:fld>
            <a:endParaRPr lang="es-ES"/>
          </a:p>
        </p:txBody>
      </p:sp>
    </p:spTree>
    <p:extLst>
      <p:ext uri="{BB962C8B-B14F-4D97-AF65-F5344CB8AC3E}">
        <p14:creationId xmlns:p14="http://schemas.microsoft.com/office/powerpoint/2010/main" val="1389835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78D618-BBD3-4FF5-9218-0E9FEB4B2F82}" type="slidenum">
              <a:rPr lang="es-ES" smtClean="0"/>
              <a:t>9</a:t>
            </a:fld>
            <a:endParaRPr lang="es-ES"/>
          </a:p>
        </p:txBody>
      </p:sp>
    </p:spTree>
    <p:extLst>
      <p:ext uri="{BB962C8B-B14F-4D97-AF65-F5344CB8AC3E}">
        <p14:creationId xmlns:p14="http://schemas.microsoft.com/office/powerpoint/2010/main" val="3530220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78D618-BBD3-4FF5-9218-0E9FEB4B2F82}" type="slidenum">
              <a:rPr lang="es-ES" smtClean="0"/>
              <a:t>10</a:t>
            </a:fld>
            <a:endParaRPr lang="es-ES"/>
          </a:p>
        </p:txBody>
      </p:sp>
    </p:spTree>
    <p:extLst>
      <p:ext uri="{BB962C8B-B14F-4D97-AF65-F5344CB8AC3E}">
        <p14:creationId xmlns:p14="http://schemas.microsoft.com/office/powerpoint/2010/main" val="1329147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78D618-BBD3-4FF5-9218-0E9FEB4B2F82}" type="slidenum">
              <a:rPr lang="es-ES" smtClean="0">
                <a:solidFill>
                  <a:prstClr val="black"/>
                </a:solidFill>
              </a:rPr>
              <a:pPr/>
              <a:t>12</a:t>
            </a:fld>
            <a:endParaRPr lang="es-ES">
              <a:solidFill>
                <a:prstClr val="black"/>
              </a:solidFill>
            </a:endParaRPr>
          </a:p>
        </p:txBody>
      </p:sp>
    </p:spTree>
    <p:extLst>
      <p:ext uri="{BB962C8B-B14F-4D97-AF65-F5344CB8AC3E}">
        <p14:creationId xmlns:p14="http://schemas.microsoft.com/office/powerpoint/2010/main" val="2709546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5.vml"/><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xml"/><Relationship Id="rId1" Type="http://schemas.openxmlformats.org/officeDocument/2006/relationships/vmlDrawing" Target="../drawings/vmlDrawing10.vml"/><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xml"/><Relationship Id="rId1" Type="http://schemas.openxmlformats.org/officeDocument/2006/relationships/vmlDrawing" Target="../drawings/vmlDrawing11.vml"/><Relationship Id="rId5" Type="http://schemas.openxmlformats.org/officeDocument/2006/relationships/image" Target="../media/image4.emf"/><Relationship Id="rId4" Type="http://schemas.openxmlformats.org/officeDocument/2006/relationships/oleObject" Target="../embeddings/oleObject11.bin"/></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2.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3.xml"/><Relationship Id="rId1" Type="http://schemas.openxmlformats.org/officeDocument/2006/relationships/vmlDrawing" Target="../drawings/vmlDrawing15.vml"/><Relationship Id="rId5" Type="http://schemas.openxmlformats.org/officeDocument/2006/relationships/image" Target="../media/image3.emf"/><Relationship Id="rId4" Type="http://schemas.openxmlformats.org/officeDocument/2006/relationships/oleObject" Target="../embeddings/oleObject15.bin"/></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4.xml"/><Relationship Id="rId1" Type="http://schemas.openxmlformats.org/officeDocument/2006/relationships/vmlDrawing" Target="../drawings/vmlDrawing16.vml"/><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9.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0.xml"/><Relationship Id="rId1" Type="http://schemas.openxmlformats.org/officeDocument/2006/relationships/vmlDrawing" Target="../drawings/vmlDrawing20.vml"/><Relationship Id="rId5" Type="http://schemas.openxmlformats.org/officeDocument/2006/relationships/image" Target="../media/image3.emf"/><Relationship Id="rId4" Type="http://schemas.openxmlformats.org/officeDocument/2006/relationships/oleObject" Target="../embeddings/oleObject20.bin"/></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1.xml"/><Relationship Id="rId1" Type="http://schemas.openxmlformats.org/officeDocument/2006/relationships/vmlDrawing" Target="../drawings/vmlDrawing21.vml"/><Relationship Id="rId5" Type="http://schemas.openxmlformats.org/officeDocument/2006/relationships/image" Target="../media/image4.emf"/><Relationship Id="rId4" Type="http://schemas.openxmlformats.org/officeDocument/2006/relationships/oleObject" Target="../embeddings/oleObject21.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4.vml"/><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white">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userDrawn="1">
            <p:custDataLst>
              <p:tags r:id="rId2"/>
            </p:custDataLst>
            <p:extLst>
              <p:ext uri="{D42A27DB-BD31-4B8C-83A1-F6EECF244321}">
                <p14:modId xmlns:p14="http://schemas.microsoft.com/office/powerpoint/2010/main" val="2765301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9" name="Diapositiva de think-cell" r:id="rId5" imgW="0" imgH="0" progId="TCLayout.ActiveDocument.1">
                  <p:embed/>
                </p:oleObj>
              </mc:Choice>
              <mc:Fallback>
                <p:oleObj name="Diapositiva de think-cell" r:id="rId5" imgW="0" imgH="0" progId="TCLayout.ActiveDocument.1">
                  <p:embed/>
                  <p:pic>
                    <p:nvPicPr>
                      <p:cNvPr id="0" name="Picture 1" descr="rId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ángulo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100" b="0" i="0" baseline="0">
              <a:latin typeface="Arial" panose="020B0604020202020204" pitchFamily="34" charset="0"/>
              <a:ea typeface="+mj-ea"/>
              <a:cs typeface="+mj-cs"/>
              <a:sym typeface="Arial" panose="020B0604020202020204" pitchFamily="34" charset="0"/>
            </a:endParaRPr>
          </a:p>
        </p:txBody>
      </p:sp>
      <p:sp>
        <p:nvSpPr>
          <p:cNvPr id="2" name="Título 1">
            <a:extLst>
              <a:ext uri="{FF2B5EF4-FFF2-40B4-BE49-F238E27FC236}">
                <a16:creationId xmlns:a16="http://schemas.microsoft.com/office/drawing/2014/main" xmlns="" id="{92F305A9-DE4B-49AF-BCD4-43A65F7EB523}"/>
              </a:ext>
            </a:extLst>
          </p:cNvPr>
          <p:cNvSpPr>
            <a:spLocks noGrp="1"/>
          </p:cNvSpPr>
          <p:nvPr>
            <p:ph type="ctrTitle"/>
          </p:nvPr>
        </p:nvSpPr>
        <p:spPr>
          <a:xfrm>
            <a:off x="721745" y="1096485"/>
            <a:ext cx="4937184" cy="1407004"/>
          </a:xfrm>
        </p:spPr>
        <p:txBody>
          <a:bodyPr anchor="t">
            <a:normAutofit/>
          </a:bodyPr>
          <a:lstStyle>
            <a:lvl1pPr algn="l">
              <a:lnSpc>
                <a:spcPct val="90000"/>
              </a:lnSpc>
              <a:defRPr sz="4100">
                <a:solidFill>
                  <a:schemeClr val="accent2">
                    <a:lumMod val="50000"/>
                  </a:schemeClr>
                </a:solidFill>
              </a:defRPr>
            </a:lvl1pPr>
          </a:lstStyle>
          <a:p>
            <a:r>
              <a:rPr lang="en-US"/>
              <a:t>Click to edit Master title style</a:t>
            </a:r>
            <a:endParaRPr lang="es-ES"/>
          </a:p>
        </p:txBody>
      </p:sp>
      <p:sp>
        <p:nvSpPr>
          <p:cNvPr id="3" name="Subtítulo 2">
            <a:extLst>
              <a:ext uri="{FF2B5EF4-FFF2-40B4-BE49-F238E27FC236}">
                <a16:creationId xmlns:a16="http://schemas.microsoft.com/office/drawing/2014/main" xmlns="" id="{7AB17398-CAA7-49B6-868C-44D053E7EAC0}"/>
              </a:ext>
            </a:extLst>
          </p:cNvPr>
          <p:cNvSpPr>
            <a:spLocks noGrp="1"/>
          </p:cNvSpPr>
          <p:nvPr>
            <p:ph type="subTitle" idx="1"/>
          </p:nvPr>
        </p:nvSpPr>
        <p:spPr>
          <a:xfrm>
            <a:off x="724620" y="2722142"/>
            <a:ext cx="4934309" cy="2436454"/>
          </a:xfrm>
        </p:spPr>
        <p:txBody>
          <a:bodyPr>
            <a:noAutofit/>
          </a:bodyPr>
          <a:lstStyle>
            <a:lvl1pPr marL="0" indent="0" algn="l">
              <a:lnSpc>
                <a:spcPct val="100000"/>
              </a:lnSpc>
              <a:spcBef>
                <a:spcPct val="0"/>
              </a:spcBef>
              <a:spcAft>
                <a:spcPts val="1200"/>
              </a:spcAft>
              <a:buNone/>
              <a:defRPr sz="2000">
                <a:solidFill>
                  <a:schemeClr val="accent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Marcador de texto 16">
            <a:extLst>
              <a:ext uri="{FF2B5EF4-FFF2-40B4-BE49-F238E27FC236}">
                <a16:creationId xmlns:a16="http://schemas.microsoft.com/office/drawing/2014/main" xmlns="" id="{F5E5F18D-70E6-495C-A384-2EDAE0030937}"/>
              </a:ext>
            </a:extLst>
          </p:cNvPr>
          <p:cNvSpPr>
            <a:spLocks noGrp="1"/>
          </p:cNvSpPr>
          <p:nvPr>
            <p:ph type="body" sz="quarter" idx="14"/>
          </p:nvPr>
        </p:nvSpPr>
        <p:spPr>
          <a:xfrm>
            <a:off x="709650" y="333651"/>
            <a:ext cx="11177550" cy="419100"/>
          </a:xfrm>
        </p:spPr>
        <p:txBody>
          <a:bodyPr>
            <a:noAutofit/>
          </a:bodyPr>
          <a:lstStyle>
            <a:lvl1pPr marL="0" indent="0">
              <a:buNone/>
              <a:defRPr sz="1300">
                <a:solidFill>
                  <a:schemeClr val="accent2">
                    <a:lumMod val="50000"/>
                  </a:schemeClr>
                </a:solidFill>
              </a:defRPr>
            </a:lvl1pPr>
            <a:lvl2pPr marL="457200" indent="0">
              <a:buNone/>
              <a:defRPr sz="1300">
                <a:solidFill>
                  <a:schemeClr val="tx2"/>
                </a:solidFill>
              </a:defRPr>
            </a:lvl2pPr>
            <a:lvl3pPr marL="914400" indent="0">
              <a:buNone/>
              <a:defRPr sz="1300">
                <a:solidFill>
                  <a:schemeClr val="tx2"/>
                </a:solidFill>
              </a:defRPr>
            </a:lvl3pPr>
            <a:lvl4pPr marL="1371600" indent="0">
              <a:buNone/>
              <a:defRPr sz="1300">
                <a:solidFill>
                  <a:schemeClr val="tx2"/>
                </a:solidFill>
              </a:defRPr>
            </a:lvl4pPr>
            <a:lvl5pPr marL="1828800" indent="0">
              <a:buNone/>
              <a:defRPr sz="1300">
                <a:solidFill>
                  <a:schemeClr val="tx2"/>
                </a:solidFill>
              </a:defRPr>
            </a:lvl5pPr>
          </a:lstStyle>
          <a:p>
            <a:pPr lvl="0"/>
            <a:r>
              <a:rPr lang="en-US"/>
              <a:t>Edit Master text styles</a:t>
            </a:r>
          </a:p>
        </p:txBody>
      </p:sp>
      <p:sp>
        <p:nvSpPr>
          <p:cNvPr id="7" name="Forma libre: forma 6">
            <a:extLst>
              <a:ext uri="{FF2B5EF4-FFF2-40B4-BE49-F238E27FC236}">
                <a16:creationId xmlns:a16="http://schemas.microsoft.com/office/drawing/2014/main" xmlns="" id="{67D1300D-9BA1-4612-9EA5-90328019812E}"/>
              </a:ext>
            </a:extLst>
          </p:cNvPr>
          <p:cNvSpPr/>
          <p:nvPr userDrawn="1"/>
        </p:nvSpPr>
        <p:spPr>
          <a:xfrm>
            <a:off x="0" y="5229922"/>
            <a:ext cx="12196689" cy="1628078"/>
          </a:xfrm>
          <a:custGeom>
            <a:avLst/>
            <a:gdLst>
              <a:gd name="connsiteX0" fmla="*/ 8932985 w 12196689"/>
              <a:gd name="connsiteY0" fmla="*/ 0 h 1628078"/>
              <a:gd name="connsiteX1" fmla="*/ 12196689 w 12196689"/>
              <a:gd name="connsiteY1" fmla="*/ 0 h 1628078"/>
              <a:gd name="connsiteX2" fmla="*/ 12196689 w 12196689"/>
              <a:gd name="connsiteY2" fmla="*/ 1628078 h 1628078"/>
              <a:gd name="connsiteX3" fmla="*/ 0 w 12196689"/>
              <a:gd name="connsiteY3" fmla="*/ 1628078 h 1628078"/>
              <a:gd name="connsiteX4" fmla="*/ 0 w 12196689"/>
              <a:gd name="connsiteY4" fmla="*/ 1213081 h 1628078"/>
              <a:gd name="connsiteX5" fmla="*/ 8932985 w 12196689"/>
              <a:gd name="connsiteY5" fmla="*/ 1213081 h 162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6689" h="1628078">
                <a:moveTo>
                  <a:pt x="8932985" y="0"/>
                </a:moveTo>
                <a:lnTo>
                  <a:pt x="12196689" y="0"/>
                </a:lnTo>
                <a:lnTo>
                  <a:pt x="12196689" y="1628078"/>
                </a:lnTo>
                <a:lnTo>
                  <a:pt x="0" y="1628078"/>
                </a:lnTo>
                <a:lnTo>
                  <a:pt x="0" y="1213081"/>
                </a:lnTo>
                <a:lnTo>
                  <a:pt x="8932985" y="1213081"/>
                </a:lnTo>
                <a:close/>
              </a:path>
            </a:pathLst>
          </a:cu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Tree>
    <p:extLst>
      <p:ext uri="{BB962C8B-B14F-4D97-AF65-F5344CB8AC3E}">
        <p14:creationId xmlns:p14="http://schemas.microsoft.com/office/powerpoint/2010/main" val="1133070454"/>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mp; Chart 3 ">
    <p:spTree>
      <p:nvGrpSpPr>
        <p:cNvPr id="1" name=""/>
        <p:cNvGrpSpPr/>
        <p:nvPr/>
      </p:nvGrpSpPr>
      <p:grpSpPr>
        <a:xfrm>
          <a:off x="0" y="0"/>
          <a:ext cx="0" cy="0"/>
          <a:chOff x="0" y="0"/>
          <a:chExt cx="0" cy="0"/>
        </a:xfrm>
      </p:grpSpPr>
      <p:sp>
        <p:nvSpPr>
          <p:cNvPr id="10" name="Marcador de número de diapositiva 5">
            <a:extLst>
              <a:ext uri="{FF2B5EF4-FFF2-40B4-BE49-F238E27FC236}">
                <a16:creationId xmlns:a16="http://schemas.microsoft.com/office/drawing/2014/main" xmlns=""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t>‹#›</a:t>
            </a:fld>
            <a:endParaRPr lang="es-ES"/>
          </a:p>
        </p:txBody>
      </p:sp>
      <p:sp>
        <p:nvSpPr>
          <p:cNvPr id="15" name="Marcador de texto 14">
            <a:extLst>
              <a:ext uri="{FF2B5EF4-FFF2-40B4-BE49-F238E27FC236}">
                <a16:creationId xmlns:a16="http://schemas.microsoft.com/office/drawing/2014/main" xmlns="" id="{05897091-A449-4E0A-B444-7171DF90239A}"/>
              </a:ext>
            </a:extLst>
          </p:cNvPr>
          <p:cNvSpPr>
            <a:spLocks noGrp="1"/>
          </p:cNvSpPr>
          <p:nvPr>
            <p:ph type="body" sz="quarter" idx="14"/>
          </p:nvPr>
        </p:nvSpPr>
        <p:spPr>
          <a:xfrm>
            <a:off x="711024" y="33710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n-US"/>
              <a:t>Edit Master text styles</a:t>
            </a:r>
          </a:p>
        </p:txBody>
      </p:sp>
      <p:sp>
        <p:nvSpPr>
          <p:cNvPr id="13" name="Marcador de texto 16">
            <a:extLst>
              <a:ext uri="{FF2B5EF4-FFF2-40B4-BE49-F238E27FC236}">
                <a16:creationId xmlns:a16="http://schemas.microsoft.com/office/drawing/2014/main" xmlns="" id="{3C0F691A-2EF3-4A5F-A7E8-E01ADBCA2384}"/>
              </a:ext>
            </a:extLst>
          </p:cNvPr>
          <p:cNvSpPr>
            <a:spLocks noGrp="1"/>
          </p:cNvSpPr>
          <p:nvPr>
            <p:ph type="body" sz="quarter" idx="16"/>
          </p:nvPr>
        </p:nvSpPr>
        <p:spPr>
          <a:xfrm>
            <a:off x="711025" y="1191802"/>
            <a:ext cx="3911401" cy="657546"/>
          </a:xfrm>
        </p:spPr>
        <p:txBody>
          <a:bodyPr>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n-US"/>
              <a:t>Edit Master text styles</a:t>
            </a:r>
          </a:p>
        </p:txBody>
      </p:sp>
      <p:sp>
        <p:nvSpPr>
          <p:cNvPr id="9" name="Marcador de texto 16">
            <a:extLst>
              <a:ext uri="{FF2B5EF4-FFF2-40B4-BE49-F238E27FC236}">
                <a16:creationId xmlns:a16="http://schemas.microsoft.com/office/drawing/2014/main" xmlns="" id="{714DD14E-5956-4FB9-8BE1-1064DD293193}"/>
              </a:ext>
            </a:extLst>
          </p:cNvPr>
          <p:cNvSpPr>
            <a:spLocks noGrp="1"/>
          </p:cNvSpPr>
          <p:nvPr>
            <p:ph type="body" sz="quarter" idx="19"/>
          </p:nvPr>
        </p:nvSpPr>
        <p:spPr>
          <a:xfrm>
            <a:off x="5024062" y="1191802"/>
            <a:ext cx="6456737" cy="657546"/>
          </a:xfrm>
        </p:spPr>
        <p:txBody>
          <a:bodyPr>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n-US"/>
              <a:t>Edit Master text styles</a:t>
            </a:r>
          </a:p>
        </p:txBody>
      </p:sp>
      <p:sp>
        <p:nvSpPr>
          <p:cNvPr id="16" name="Marcador de gráfico 4">
            <a:extLst>
              <a:ext uri="{FF2B5EF4-FFF2-40B4-BE49-F238E27FC236}">
                <a16:creationId xmlns:a16="http://schemas.microsoft.com/office/drawing/2014/main" xmlns="" id="{9BA63F5F-FC37-4202-A6A3-A0F3EFAC9EB6}"/>
              </a:ext>
            </a:extLst>
          </p:cNvPr>
          <p:cNvSpPr>
            <a:spLocks noGrp="1"/>
          </p:cNvSpPr>
          <p:nvPr>
            <p:ph type="chart" sz="quarter" idx="20" hasCustomPrompt="1"/>
          </p:nvPr>
        </p:nvSpPr>
        <p:spPr>
          <a:xfrm>
            <a:off x="711200" y="1993900"/>
            <a:ext cx="3911600" cy="3605788"/>
          </a:xfrm>
        </p:spPr>
        <p:txBody>
          <a:bodyPr>
            <a:normAutofit/>
          </a:bodyPr>
          <a:lstStyle>
            <a:lvl1pPr marL="0" indent="0" algn="ctr">
              <a:buFontTx/>
              <a:buNone/>
              <a:defRPr sz="1400">
                <a:solidFill>
                  <a:schemeClr val="tx2"/>
                </a:solidFill>
              </a:defRPr>
            </a:lvl1pPr>
          </a:lstStyle>
          <a:p>
            <a:r>
              <a:rPr lang="es-ES"/>
              <a:t>Insert graphic here</a:t>
            </a:r>
          </a:p>
        </p:txBody>
      </p:sp>
      <p:sp>
        <p:nvSpPr>
          <p:cNvPr id="17" name="Marcador de gráfico 4">
            <a:extLst>
              <a:ext uri="{FF2B5EF4-FFF2-40B4-BE49-F238E27FC236}">
                <a16:creationId xmlns:a16="http://schemas.microsoft.com/office/drawing/2014/main" xmlns="" id="{0CABFB2C-905F-4A94-BBC0-7C32FA7695A4}"/>
              </a:ext>
            </a:extLst>
          </p:cNvPr>
          <p:cNvSpPr>
            <a:spLocks noGrp="1"/>
          </p:cNvSpPr>
          <p:nvPr>
            <p:ph type="chart" sz="quarter" idx="21" hasCustomPrompt="1"/>
          </p:nvPr>
        </p:nvSpPr>
        <p:spPr>
          <a:xfrm>
            <a:off x="5024063" y="1993900"/>
            <a:ext cx="6472718" cy="3605788"/>
          </a:xfrm>
        </p:spPr>
        <p:txBody>
          <a:bodyPr>
            <a:normAutofit/>
          </a:bodyPr>
          <a:lstStyle>
            <a:lvl1pPr marL="0" indent="0" algn="ctr">
              <a:buFontTx/>
              <a:buNone/>
              <a:defRPr sz="1400">
                <a:solidFill>
                  <a:schemeClr val="tx2"/>
                </a:solidFill>
              </a:defRPr>
            </a:lvl1pPr>
          </a:lstStyle>
          <a:p>
            <a:r>
              <a:rPr lang="es-ES"/>
              <a:t>Insert graphic here</a:t>
            </a:r>
          </a:p>
        </p:txBody>
      </p:sp>
      <p:sp>
        <p:nvSpPr>
          <p:cNvPr id="18" name="Forma libre: forma 17">
            <a:extLst>
              <a:ext uri="{FF2B5EF4-FFF2-40B4-BE49-F238E27FC236}">
                <a16:creationId xmlns:a16="http://schemas.microsoft.com/office/drawing/2014/main" xmlns="" id="{AEAA6F10-C407-4622-AF96-B2605139D86B}"/>
              </a:ext>
            </a:extLst>
          </p:cNvPr>
          <p:cNvSpPr/>
          <p:nvPr userDrawn="1"/>
        </p:nvSpPr>
        <p:spPr>
          <a:xfrm>
            <a:off x="4742395" y="3685061"/>
            <a:ext cx="187151" cy="207057"/>
          </a:xfrm>
          <a:custGeom>
            <a:avLst/>
            <a:gdLst/>
            <a:ahLst/>
            <a:cxnLst/>
            <a:rect l="l" t="t" r="r" b="b"/>
            <a:pathLst>
              <a:path w="187151" h="207057">
                <a:moveTo>
                  <a:pt x="0" y="0"/>
                </a:moveTo>
                <a:lnTo>
                  <a:pt x="187151" y="80925"/>
                </a:lnTo>
                <a:lnTo>
                  <a:pt x="187151" y="125574"/>
                </a:lnTo>
                <a:lnTo>
                  <a:pt x="0" y="207057"/>
                </a:lnTo>
                <a:lnTo>
                  <a:pt x="0" y="154409"/>
                </a:lnTo>
                <a:lnTo>
                  <a:pt x="130596" y="103064"/>
                </a:lnTo>
                <a:lnTo>
                  <a:pt x="0" y="522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Marcador de número de diapositiva 5">
            <a:extLst>
              <a:ext uri="{FF2B5EF4-FFF2-40B4-BE49-F238E27FC236}">
                <a16:creationId xmlns:a16="http://schemas.microsoft.com/office/drawing/2014/main" xmlns="" id="{12E1D636-3017-4CF4-BA5F-3300C668441C}"/>
              </a:ext>
            </a:extLst>
          </p:cNvPr>
          <p:cNvSpPr txBox="1"/>
          <p:nvPr userDrawn="1"/>
        </p:nvSpPr>
        <p:spPr>
          <a:xfrm>
            <a:off x="8730845" y="620960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30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0D97B6-E32F-4D7D-B839-7C3B51F2640F}" type="slidenum">
              <a:rPr lang="es-ES" smtClean="0"/>
              <a:t>‹#›</a:t>
            </a:fld>
            <a:endParaRPr lang="es-ES"/>
          </a:p>
        </p:txBody>
      </p:sp>
    </p:spTree>
    <p:extLst>
      <p:ext uri="{BB962C8B-B14F-4D97-AF65-F5344CB8AC3E}">
        <p14:creationId xmlns:p14="http://schemas.microsoft.com/office/powerpoint/2010/main" val="969925695"/>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Interior texto a una columna">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151" name="Diapositiva de think-cell" r:id="rId4" imgW="0" imgH="0" progId="TCLayout.ActiveDocument.1">
                  <p:embed/>
                </p:oleObj>
              </mc:Choice>
              <mc:Fallback>
                <p:oleObj name="Diapositiva de think-cell" r:id="rId4" imgW="0" imgH="0" progId="TCLayout.ActiveDocument.1">
                  <p:embed/>
                  <p:pic>
                    <p:nvPicPr>
                      <p:cNvPr id="0" name="Picture 1" descr="rI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itle Placeholder 1"/>
          <p:cNvSpPr>
            <a:spLocks noGrp="1"/>
          </p:cNvSpPr>
          <p:nvPr>
            <p:ph type="title"/>
          </p:nvPr>
        </p:nvSpPr>
        <p:spPr>
          <a:xfrm>
            <a:off x="816000" y="54000"/>
            <a:ext cx="10534651" cy="471841"/>
          </a:xfrm>
          <a:prstGeom prst="rect">
            <a:avLst/>
          </a:prstGeom>
        </p:spPr>
        <p:txBody>
          <a:bodyPr lIns="0" anchor="t" anchorCtr="0">
            <a:noAutofit/>
          </a:bodyPr>
          <a:lstStyle>
            <a:lvl1pPr>
              <a:defRPr sz="2329"/>
            </a:lvl1pPr>
          </a:lstStyle>
          <a:p>
            <a:pPr marL="0" lvl="0"/>
            <a:r>
              <a:rPr lang="es-ES"/>
              <a:t>Haga clic para modificar el estilo de título del patrón</a:t>
            </a:r>
            <a:endParaRPr lang="en-US"/>
          </a:p>
        </p:txBody>
      </p:sp>
      <p:sp>
        <p:nvSpPr>
          <p:cNvPr id="4" name="Marcador de número de diapositiva 5">
            <a:extLst>
              <a:ext uri="{FF2B5EF4-FFF2-40B4-BE49-F238E27FC236}">
                <a16:creationId xmlns:a16="http://schemas.microsoft.com/office/drawing/2014/main" xmlns="" id="{12E1D636-3017-4CF4-BA5F-3300C668441C}"/>
              </a:ext>
            </a:extLst>
          </p:cNvPr>
          <p:cNvSpPr>
            <a:spLocks noGrp="1"/>
          </p:cNvSpPr>
          <p:nvPr>
            <p:ph type="sldNum" sz="quarter" idx="12"/>
          </p:nvPr>
        </p:nvSpPr>
        <p:spPr>
          <a:xfrm>
            <a:off x="8745359" y="6427311"/>
            <a:ext cx="2743200" cy="365125"/>
          </a:xfrm>
        </p:spPr>
        <p:txBody>
          <a:bodyPr/>
          <a:lstStyle>
            <a:lvl1pPr>
              <a:defRPr sz="1300">
                <a:solidFill>
                  <a:srgbClr val="002060"/>
                </a:solidFill>
              </a:defRPr>
            </a:lvl1pPr>
          </a:lstStyle>
          <a:p>
            <a:fld id="{BC0D97B6-E32F-4D7D-B839-7C3B51F2640F}" type="slidenum">
              <a:rPr lang="es-ES" smtClean="0"/>
              <a:t>‹#›</a:t>
            </a:fld>
            <a:endParaRPr lang="es-ES"/>
          </a:p>
        </p:txBody>
      </p:sp>
    </p:spTree>
    <p:extLst>
      <p:ext uri="{BB962C8B-B14F-4D97-AF65-F5344CB8AC3E}">
        <p14:creationId xmlns:p14="http://schemas.microsoft.com/office/powerpoint/2010/main" val="27480345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0194883-C574-4FBE-A79A-98FE8041A128}" type="datetimeFigureOut">
              <a:rPr lang="en-US" smtClean="0"/>
              <a:t>6/3/2020</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16E8356C-3103-4144-B196-80F0817017A1}" type="slidenum">
              <a:rPr lang="en-US" smtClean="0"/>
              <a:t>‹#›</a:t>
            </a:fld>
            <a:endParaRPr lang="en-US"/>
          </a:p>
        </p:txBody>
      </p:sp>
    </p:spTree>
    <p:extLst>
      <p:ext uri="{BB962C8B-B14F-4D97-AF65-F5344CB8AC3E}">
        <p14:creationId xmlns:p14="http://schemas.microsoft.com/office/powerpoint/2010/main" val="38715627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p:cNvSpPr>
            <a:spLocks noGrp="1"/>
          </p:cNvSpPr>
          <p:nvPr>
            <p:ph type="dt" sz="half" idx="10"/>
          </p:nvPr>
        </p:nvSpPr>
        <p:spPr/>
        <p:txBody>
          <a:bodyPr/>
          <a:lstStyle/>
          <a:p>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222AF82-7192-4C57-B87E-2F2B4AD730C5}"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6242263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222AF82-7192-4C57-B87E-2F2B4AD730C5}"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631528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222AF82-7192-4C57-B87E-2F2B4AD730C5}"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354835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endParaRPr lang="en-U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n-U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B222AF82-7192-4C57-B87E-2F2B4AD730C5}" type="slidenum">
              <a:rPr lang="en-US" smtClean="0">
                <a:solidFill>
                  <a:prstClr val="black">
                    <a:tint val="75000"/>
                  </a:prstClr>
                </a:solidFill>
              </a:rPr>
              <a:t>‹#›</a:t>
            </a:fld>
            <a:endParaRPr lang="en-US">
              <a:solidFill>
                <a:prstClr val="black">
                  <a:tint val="75000"/>
                </a:prstClr>
              </a:solidFill>
            </a:endParaRPr>
          </a:p>
        </p:txBody>
      </p:sp>
      <p:pic>
        <p:nvPicPr>
          <p:cNvPr id="8" name="Gráfico 10">
            <a:extLst>
              <a:ext uri="{FF2B5EF4-FFF2-40B4-BE49-F238E27FC236}">
                <a16:creationId xmlns:a16="http://schemas.microsoft.com/office/drawing/2014/main" xmlns="" id="{1FE7499B-1226-4371-B3E5-6DE0E967E635}"/>
              </a:ext>
            </a:extLst>
          </p:cNvPr>
          <p:cNvPicPr>
            <a:picLocks noChangeAspect="1"/>
          </p:cNvPicPr>
          <p:nvPr userDrawn="1"/>
        </p:nvPicPr>
        <p:blipFill>
          <a:blip r:embed="rId2"/>
          <a:srcRect/>
          <a:stretch>
            <a:fillRect/>
          </a:stretch>
        </p:blipFill>
        <p:spPr>
          <a:xfrm>
            <a:off x="832642" y="6262326"/>
            <a:ext cx="1172108" cy="205543"/>
          </a:xfrm>
          <a:prstGeom prst="rect">
            <a:avLst/>
          </a:prstGeom>
        </p:spPr>
      </p:pic>
    </p:spTree>
    <p:extLst>
      <p:ext uri="{BB962C8B-B14F-4D97-AF65-F5344CB8AC3E}">
        <p14:creationId xmlns:p14="http://schemas.microsoft.com/office/powerpoint/2010/main" val="345169400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endParaRPr lang="en-U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n-U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B222AF82-7192-4C57-B87E-2F2B4AD730C5}" type="slidenum">
              <a:rPr lang="en-US" smtClean="0">
                <a:solidFill>
                  <a:prstClr val="black">
                    <a:tint val="75000"/>
                  </a:prstClr>
                </a:solidFill>
              </a:rPr>
              <a:t>‹#›</a:t>
            </a:fld>
            <a:endParaRPr lang="en-US">
              <a:solidFill>
                <a:prstClr val="black">
                  <a:tint val="75000"/>
                </a:prstClr>
              </a:solidFill>
            </a:endParaRPr>
          </a:p>
        </p:txBody>
      </p:sp>
      <p:pic>
        <p:nvPicPr>
          <p:cNvPr id="10" name="Gráfico 10">
            <a:extLst>
              <a:ext uri="{FF2B5EF4-FFF2-40B4-BE49-F238E27FC236}">
                <a16:creationId xmlns:a16="http://schemas.microsoft.com/office/drawing/2014/main" xmlns="" id="{1FE7499B-1226-4371-B3E5-6DE0E967E635}"/>
              </a:ext>
            </a:extLst>
          </p:cNvPr>
          <p:cNvPicPr>
            <a:picLocks noChangeAspect="1"/>
          </p:cNvPicPr>
          <p:nvPr userDrawn="1"/>
        </p:nvPicPr>
        <p:blipFill>
          <a:blip r:embed="rId2"/>
          <a:srcRect/>
          <a:stretch>
            <a:fillRect/>
          </a:stretch>
        </p:blipFill>
        <p:spPr>
          <a:xfrm>
            <a:off x="832642" y="6262326"/>
            <a:ext cx="1172108" cy="205543"/>
          </a:xfrm>
          <a:prstGeom prst="rect">
            <a:avLst/>
          </a:prstGeom>
        </p:spPr>
      </p:pic>
    </p:spTree>
    <p:extLst>
      <p:ext uri="{BB962C8B-B14F-4D97-AF65-F5344CB8AC3E}">
        <p14:creationId xmlns:p14="http://schemas.microsoft.com/office/powerpoint/2010/main" val="28385964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endParaRPr lang="en-U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n-U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B222AF82-7192-4C57-B87E-2F2B4AD730C5}"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118747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n-U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n-U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B222AF82-7192-4C57-B87E-2F2B4AD730C5}" type="slidenum">
              <a:rPr lang="en-US" smtClean="0">
                <a:solidFill>
                  <a:prstClr val="black">
                    <a:tint val="75000"/>
                  </a:prstClr>
                </a:solidFill>
              </a:rPr>
              <a:t>‹#›</a:t>
            </a:fld>
            <a:endParaRPr lang="en-US">
              <a:solidFill>
                <a:prstClr val="black">
                  <a:tint val="75000"/>
                </a:prstClr>
              </a:solidFill>
            </a:endParaRPr>
          </a:p>
        </p:txBody>
      </p:sp>
      <p:pic>
        <p:nvPicPr>
          <p:cNvPr id="5" name="Gráfico 10">
            <a:extLst>
              <a:ext uri="{FF2B5EF4-FFF2-40B4-BE49-F238E27FC236}">
                <a16:creationId xmlns:a16="http://schemas.microsoft.com/office/drawing/2014/main" xmlns="" id="{1FE7499B-1226-4371-B3E5-6DE0E967E635}"/>
              </a:ext>
            </a:extLst>
          </p:cNvPr>
          <p:cNvPicPr>
            <a:picLocks noChangeAspect="1"/>
          </p:cNvPicPr>
          <p:nvPr userDrawn="1"/>
        </p:nvPicPr>
        <p:blipFill>
          <a:blip r:embed="rId2"/>
          <a:srcRect/>
          <a:stretch>
            <a:fillRect/>
          </a:stretch>
        </p:blipFill>
        <p:spPr>
          <a:xfrm>
            <a:off x="832642" y="6262326"/>
            <a:ext cx="1172108" cy="205543"/>
          </a:xfrm>
          <a:prstGeom prst="rect">
            <a:avLst/>
          </a:prstGeom>
        </p:spPr>
      </p:pic>
    </p:spTree>
    <p:extLst>
      <p:ext uri="{BB962C8B-B14F-4D97-AF65-F5344CB8AC3E}">
        <p14:creationId xmlns:p14="http://schemas.microsoft.com/office/powerpoint/2010/main" val="19925546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xmlns="" id="{C60B320C-F93D-45A7-B5CC-5C18ED1F85FB}"/>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t>‹#›</a:t>
            </a:fld>
            <a:endParaRPr lang="es-ES"/>
          </a:p>
        </p:txBody>
      </p:sp>
      <p:pic>
        <p:nvPicPr>
          <p:cNvPr id="9" name="Gráfico 8">
            <a:extLst>
              <a:ext uri="{FF2B5EF4-FFF2-40B4-BE49-F238E27FC236}">
                <a16:creationId xmlns:a16="http://schemas.microsoft.com/office/drawing/2014/main" xmlns="" id="{AC1B0227-D6EB-4F05-832D-EB54916F795A}"/>
              </a:ext>
            </a:extLst>
          </p:cNvPr>
          <p:cNvPicPr>
            <a:picLocks noChangeAspect="1"/>
          </p:cNvPicPr>
          <p:nvPr userDrawn="1"/>
        </p:nvPicPr>
        <p:blipFill>
          <a:blip r:embed="rId2"/>
          <a:srcRect/>
          <a:stretch>
            <a:fillRect/>
          </a:stretch>
        </p:blipFill>
        <p:spPr>
          <a:xfrm>
            <a:off x="832642" y="6262326"/>
            <a:ext cx="1172108" cy="205543"/>
          </a:xfrm>
          <a:prstGeom prst="rect">
            <a:avLst/>
          </a:prstGeom>
        </p:spPr>
      </p:pic>
      <p:sp>
        <p:nvSpPr>
          <p:cNvPr id="10" name="CuadroTexto 9">
            <a:extLst>
              <a:ext uri="{FF2B5EF4-FFF2-40B4-BE49-F238E27FC236}">
                <a16:creationId xmlns:a16="http://schemas.microsoft.com/office/drawing/2014/main" xmlns="" id="{B3950534-FF56-4FD6-A098-D625BC54F0FA}"/>
              </a:ext>
            </a:extLst>
          </p:cNvPr>
          <p:cNvSpPr txBox="1"/>
          <p:nvPr userDrawn="1"/>
        </p:nvSpPr>
        <p:spPr>
          <a:xfrm>
            <a:off x="722533" y="312269"/>
            <a:ext cx="1849821" cy="292388"/>
          </a:xfrm>
          <a:prstGeom prst="rect">
            <a:avLst/>
          </a:prstGeom>
          <a:noFill/>
        </p:spPr>
        <p:txBody>
          <a:bodyPr wrap="square" rtlCol="0">
            <a:spAutoFit/>
          </a:bodyPr>
          <a:lstStyle/>
          <a:p>
            <a:r>
              <a:rPr lang="es-ES" sz="1300">
                <a:solidFill>
                  <a:schemeClr val="accent1"/>
                </a:solidFill>
              </a:rPr>
              <a:t>Index</a:t>
            </a:r>
          </a:p>
        </p:txBody>
      </p:sp>
      <p:sp>
        <p:nvSpPr>
          <p:cNvPr id="14" name="Marcador de texto 11">
            <a:extLst>
              <a:ext uri="{FF2B5EF4-FFF2-40B4-BE49-F238E27FC236}">
                <a16:creationId xmlns:a16="http://schemas.microsoft.com/office/drawing/2014/main" xmlns="" id="{0CC57AA0-6C3B-4C80-BF6B-C321A960A96C}"/>
              </a:ext>
            </a:extLst>
          </p:cNvPr>
          <p:cNvSpPr>
            <a:spLocks noGrp="1"/>
          </p:cNvSpPr>
          <p:nvPr>
            <p:ph type="body" sz="quarter" idx="13"/>
          </p:nvPr>
        </p:nvSpPr>
        <p:spPr>
          <a:xfrm>
            <a:off x="832641" y="1100239"/>
            <a:ext cx="10635843" cy="4906665"/>
          </a:xfrm>
        </p:spPr>
        <p:txBody>
          <a:bodyPr>
            <a:normAutofit/>
          </a:bodyPr>
          <a:lstStyle>
            <a:lvl1pPr marL="432000" indent="-396000">
              <a:buClr>
                <a:schemeClr val="accent1"/>
              </a:buClr>
              <a:buSzPct val="45000"/>
              <a:buFont typeface="+mj-lt"/>
              <a:buAutoNum type="arabicPeriod"/>
              <a:defRPr lang="es-ES" sz="4000" b="1" kern="1200" smtClean="0">
                <a:solidFill>
                  <a:srgbClr val="3C3C3B"/>
                </a:solidFill>
                <a:latin typeface="+mn-lt"/>
                <a:ea typeface="+mn-ea"/>
                <a:cs typeface="+mn-cs"/>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010683420"/>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endParaRPr lang="en-U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n-U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B222AF82-7192-4C57-B87E-2F2B4AD730C5}" type="slidenum">
              <a:rPr lang="en-US" smtClean="0">
                <a:solidFill>
                  <a:prstClr val="black">
                    <a:tint val="75000"/>
                  </a:prstClr>
                </a:solidFill>
              </a:rPr>
              <a:t>‹#›</a:t>
            </a:fld>
            <a:endParaRPr lang="en-US">
              <a:solidFill>
                <a:prstClr val="black">
                  <a:tint val="75000"/>
                </a:prstClr>
              </a:solidFill>
            </a:endParaRPr>
          </a:p>
        </p:txBody>
      </p:sp>
      <p:pic>
        <p:nvPicPr>
          <p:cNvPr id="8" name="Gráfico 10">
            <a:extLst>
              <a:ext uri="{FF2B5EF4-FFF2-40B4-BE49-F238E27FC236}">
                <a16:creationId xmlns:a16="http://schemas.microsoft.com/office/drawing/2014/main" xmlns="" id="{1FE7499B-1226-4371-B3E5-6DE0E967E635}"/>
              </a:ext>
            </a:extLst>
          </p:cNvPr>
          <p:cNvPicPr>
            <a:picLocks noChangeAspect="1"/>
          </p:cNvPicPr>
          <p:nvPr userDrawn="1"/>
        </p:nvPicPr>
        <p:blipFill>
          <a:blip r:embed="rId2"/>
          <a:srcRect/>
          <a:stretch>
            <a:fillRect/>
          </a:stretch>
        </p:blipFill>
        <p:spPr>
          <a:xfrm>
            <a:off x="832642" y="6262326"/>
            <a:ext cx="1172108" cy="205543"/>
          </a:xfrm>
          <a:prstGeom prst="rect">
            <a:avLst/>
          </a:prstGeom>
        </p:spPr>
      </p:pic>
    </p:spTree>
    <p:extLst>
      <p:ext uri="{BB962C8B-B14F-4D97-AF65-F5344CB8AC3E}">
        <p14:creationId xmlns:p14="http://schemas.microsoft.com/office/powerpoint/2010/main" val="371944588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endParaRPr lang="en-U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n-U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B222AF82-7192-4C57-B87E-2F2B4AD730C5}" type="slidenum">
              <a:rPr lang="en-US" smtClean="0">
                <a:solidFill>
                  <a:prstClr val="black">
                    <a:tint val="75000"/>
                  </a:prstClr>
                </a:solidFill>
              </a:rPr>
              <a:t>‹#›</a:t>
            </a:fld>
            <a:endParaRPr lang="en-US">
              <a:solidFill>
                <a:prstClr val="black">
                  <a:tint val="75000"/>
                </a:prstClr>
              </a:solidFill>
            </a:endParaRPr>
          </a:p>
        </p:txBody>
      </p:sp>
      <p:pic>
        <p:nvPicPr>
          <p:cNvPr id="8" name="Gráfico 10">
            <a:extLst>
              <a:ext uri="{FF2B5EF4-FFF2-40B4-BE49-F238E27FC236}">
                <a16:creationId xmlns:a16="http://schemas.microsoft.com/office/drawing/2014/main" xmlns="" id="{1FE7499B-1226-4371-B3E5-6DE0E967E635}"/>
              </a:ext>
            </a:extLst>
          </p:cNvPr>
          <p:cNvPicPr>
            <a:picLocks noChangeAspect="1"/>
          </p:cNvPicPr>
          <p:nvPr userDrawn="1"/>
        </p:nvPicPr>
        <p:blipFill>
          <a:blip r:embed="rId2"/>
          <a:srcRect/>
          <a:stretch>
            <a:fillRect/>
          </a:stretch>
        </p:blipFill>
        <p:spPr>
          <a:xfrm>
            <a:off x="832642" y="6262326"/>
            <a:ext cx="1172108" cy="205543"/>
          </a:xfrm>
          <a:prstGeom prst="rect">
            <a:avLst/>
          </a:prstGeom>
        </p:spPr>
      </p:pic>
    </p:spTree>
    <p:extLst>
      <p:ext uri="{BB962C8B-B14F-4D97-AF65-F5344CB8AC3E}">
        <p14:creationId xmlns:p14="http://schemas.microsoft.com/office/powerpoint/2010/main" val="34490077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222AF82-7192-4C57-B87E-2F2B4AD730C5}"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61179237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222AF82-7192-4C57-B87E-2F2B4AD730C5}"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66962753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age white">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23" name="Diapositiva de think-cell" r:id="rId5" imgW="0" imgH="0" progId="TCLayout.ActiveDocument.1">
                  <p:embed/>
                </p:oleObj>
              </mc:Choice>
              <mc:Fallback>
                <p:oleObj name="Diapositiva de think-cell" r:id="rId5" imgW="0" imgH="0" progId="TCLayout.ActiveDocument.1">
                  <p:embed/>
                  <p:pic>
                    <p:nvPicPr>
                      <p:cNvPr id="0" name="Picture 1" descr="rId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ángulo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4100">
              <a:solidFill>
                <a:prstClr val="white"/>
              </a:solidFill>
              <a:sym typeface="Arial" panose="020B0604020202020204" pitchFamily="34" charset="0"/>
            </a:endParaRPr>
          </a:p>
        </p:txBody>
      </p:sp>
      <p:sp>
        <p:nvSpPr>
          <p:cNvPr id="2" name="Título 1">
            <a:extLst>
              <a:ext uri="{FF2B5EF4-FFF2-40B4-BE49-F238E27FC236}">
                <a16:creationId xmlns:a16="http://schemas.microsoft.com/office/drawing/2014/main" xmlns="" id="{92F305A9-DE4B-49AF-BCD4-43A65F7EB523}"/>
              </a:ext>
            </a:extLst>
          </p:cNvPr>
          <p:cNvSpPr>
            <a:spLocks noGrp="1"/>
          </p:cNvSpPr>
          <p:nvPr>
            <p:ph type="ctrTitle"/>
          </p:nvPr>
        </p:nvSpPr>
        <p:spPr>
          <a:xfrm>
            <a:off x="721745" y="1096485"/>
            <a:ext cx="4937184" cy="1407004"/>
          </a:xfrm>
        </p:spPr>
        <p:txBody>
          <a:bodyPr anchor="t">
            <a:normAutofit/>
          </a:bodyPr>
          <a:lstStyle>
            <a:lvl1pPr algn="l">
              <a:lnSpc>
                <a:spcPct val="90000"/>
              </a:lnSpc>
              <a:defRPr sz="4100">
                <a:solidFill>
                  <a:schemeClr val="accent2">
                    <a:lumMod val="50000"/>
                  </a:schemeClr>
                </a:solidFill>
              </a:defRPr>
            </a:lvl1pPr>
          </a:lstStyle>
          <a:p>
            <a:r>
              <a:rPr lang="en-US"/>
              <a:t>Click to edit Master title style</a:t>
            </a:r>
            <a:endParaRPr lang="es-ES"/>
          </a:p>
        </p:txBody>
      </p:sp>
      <p:sp>
        <p:nvSpPr>
          <p:cNvPr id="3" name="Subtítulo 2">
            <a:extLst>
              <a:ext uri="{FF2B5EF4-FFF2-40B4-BE49-F238E27FC236}">
                <a16:creationId xmlns:a16="http://schemas.microsoft.com/office/drawing/2014/main" xmlns="" id="{7AB17398-CAA7-49B6-868C-44D053E7EAC0}"/>
              </a:ext>
            </a:extLst>
          </p:cNvPr>
          <p:cNvSpPr>
            <a:spLocks noGrp="1"/>
          </p:cNvSpPr>
          <p:nvPr>
            <p:ph type="subTitle" idx="1"/>
          </p:nvPr>
        </p:nvSpPr>
        <p:spPr>
          <a:xfrm>
            <a:off x="724620" y="2722142"/>
            <a:ext cx="4934309" cy="2436454"/>
          </a:xfrm>
        </p:spPr>
        <p:txBody>
          <a:bodyPr>
            <a:noAutofit/>
          </a:bodyPr>
          <a:lstStyle>
            <a:lvl1pPr marL="0" indent="0" algn="l">
              <a:lnSpc>
                <a:spcPct val="100000"/>
              </a:lnSpc>
              <a:spcBef>
                <a:spcPct val="0"/>
              </a:spcBef>
              <a:spcAft>
                <a:spcPts val="1200"/>
              </a:spcAft>
              <a:buNone/>
              <a:defRPr sz="2000">
                <a:solidFill>
                  <a:schemeClr val="accent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Marcador de texto 16">
            <a:extLst>
              <a:ext uri="{FF2B5EF4-FFF2-40B4-BE49-F238E27FC236}">
                <a16:creationId xmlns:a16="http://schemas.microsoft.com/office/drawing/2014/main" xmlns="" id="{F5E5F18D-70E6-495C-A384-2EDAE0030937}"/>
              </a:ext>
            </a:extLst>
          </p:cNvPr>
          <p:cNvSpPr>
            <a:spLocks noGrp="1"/>
          </p:cNvSpPr>
          <p:nvPr>
            <p:ph type="body" sz="quarter" idx="14"/>
          </p:nvPr>
        </p:nvSpPr>
        <p:spPr>
          <a:xfrm>
            <a:off x="709650" y="333651"/>
            <a:ext cx="11177550" cy="419100"/>
          </a:xfrm>
        </p:spPr>
        <p:txBody>
          <a:bodyPr>
            <a:noAutofit/>
          </a:bodyPr>
          <a:lstStyle>
            <a:lvl1pPr marL="0" indent="0">
              <a:buNone/>
              <a:defRPr sz="1300">
                <a:solidFill>
                  <a:schemeClr val="accent2">
                    <a:lumMod val="50000"/>
                  </a:schemeClr>
                </a:solidFill>
              </a:defRPr>
            </a:lvl1pPr>
            <a:lvl2pPr marL="457200" indent="0">
              <a:buNone/>
              <a:defRPr sz="1300">
                <a:solidFill>
                  <a:schemeClr val="tx2"/>
                </a:solidFill>
              </a:defRPr>
            </a:lvl2pPr>
            <a:lvl3pPr marL="914400" indent="0">
              <a:buNone/>
              <a:defRPr sz="1300">
                <a:solidFill>
                  <a:schemeClr val="tx2"/>
                </a:solidFill>
              </a:defRPr>
            </a:lvl3pPr>
            <a:lvl4pPr marL="1371600" indent="0">
              <a:buNone/>
              <a:defRPr sz="1300">
                <a:solidFill>
                  <a:schemeClr val="tx2"/>
                </a:solidFill>
              </a:defRPr>
            </a:lvl4pPr>
            <a:lvl5pPr marL="1828800" indent="0">
              <a:buNone/>
              <a:defRPr sz="1300">
                <a:solidFill>
                  <a:schemeClr val="tx2"/>
                </a:solidFill>
              </a:defRPr>
            </a:lvl5pPr>
          </a:lstStyle>
          <a:p>
            <a:pPr lvl="0"/>
            <a:r>
              <a:rPr lang="en-US"/>
              <a:t>Edit Master text styles</a:t>
            </a:r>
          </a:p>
        </p:txBody>
      </p:sp>
      <p:sp>
        <p:nvSpPr>
          <p:cNvPr id="7" name="Forma libre: forma 6">
            <a:extLst>
              <a:ext uri="{FF2B5EF4-FFF2-40B4-BE49-F238E27FC236}">
                <a16:creationId xmlns:a16="http://schemas.microsoft.com/office/drawing/2014/main" xmlns="" id="{67D1300D-9BA1-4612-9EA5-90328019812E}"/>
              </a:ext>
            </a:extLst>
          </p:cNvPr>
          <p:cNvSpPr/>
          <p:nvPr userDrawn="1"/>
        </p:nvSpPr>
        <p:spPr>
          <a:xfrm>
            <a:off x="0" y="5229922"/>
            <a:ext cx="12196689" cy="1628078"/>
          </a:xfrm>
          <a:custGeom>
            <a:avLst/>
            <a:gdLst>
              <a:gd name="connsiteX0" fmla="*/ 8932985 w 12196689"/>
              <a:gd name="connsiteY0" fmla="*/ 0 h 1628078"/>
              <a:gd name="connsiteX1" fmla="*/ 12196689 w 12196689"/>
              <a:gd name="connsiteY1" fmla="*/ 0 h 1628078"/>
              <a:gd name="connsiteX2" fmla="*/ 12196689 w 12196689"/>
              <a:gd name="connsiteY2" fmla="*/ 1628078 h 1628078"/>
              <a:gd name="connsiteX3" fmla="*/ 0 w 12196689"/>
              <a:gd name="connsiteY3" fmla="*/ 1628078 h 1628078"/>
              <a:gd name="connsiteX4" fmla="*/ 0 w 12196689"/>
              <a:gd name="connsiteY4" fmla="*/ 1213081 h 1628078"/>
              <a:gd name="connsiteX5" fmla="*/ 8932985 w 12196689"/>
              <a:gd name="connsiteY5" fmla="*/ 1213081 h 162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6689" h="1628078">
                <a:moveTo>
                  <a:pt x="8932985" y="0"/>
                </a:moveTo>
                <a:lnTo>
                  <a:pt x="12196689" y="0"/>
                </a:lnTo>
                <a:lnTo>
                  <a:pt x="12196689" y="1628078"/>
                </a:lnTo>
                <a:lnTo>
                  <a:pt x="0" y="1628078"/>
                </a:lnTo>
                <a:lnTo>
                  <a:pt x="0" y="1213081"/>
                </a:lnTo>
                <a:lnTo>
                  <a:pt x="8932985" y="1213081"/>
                </a:lnTo>
                <a:close/>
              </a:path>
            </a:pathLst>
          </a:cu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solidFill>
                <a:prstClr val="white"/>
              </a:solidFill>
            </a:endParaRPr>
          </a:p>
        </p:txBody>
      </p:sp>
    </p:spTree>
    <p:extLst>
      <p:ext uri="{BB962C8B-B14F-4D97-AF65-F5344CB8AC3E}">
        <p14:creationId xmlns:p14="http://schemas.microsoft.com/office/powerpoint/2010/main" val="3531182569"/>
      </p:ext>
    </p:extLst>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xmlns="" id="{C60B320C-F93D-45A7-B5CC-5C18ED1F85FB}"/>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solidFill>
                  <a:srgbClr val="EB0000"/>
                </a:solidFill>
              </a:rPr>
              <a:t>‹#›</a:t>
            </a:fld>
            <a:endParaRPr lang="es-ES">
              <a:solidFill>
                <a:srgbClr val="EB0000"/>
              </a:solidFill>
            </a:endParaRPr>
          </a:p>
        </p:txBody>
      </p:sp>
      <p:pic>
        <p:nvPicPr>
          <p:cNvPr id="9" name="Gráfico 8">
            <a:extLst>
              <a:ext uri="{FF2B5EF4-FFF2-40B4-BE49-F238E27FC236}">
                <a16:creationId xmlns:a16="http://schemas.microsoft.com/office/drawing/2014/main" xmlns="" id="{AC1B0227-D6EB-4F05-832D-EB54916F795A}"/>
              </a:ext>
            </a:extLst>
          </p:cNvPr>
          <p:cNvPicPr>
            <a:picLocks noChangeAspect="1"/>
          </p:cNvPicPr>
          <p:nvPr userDrawn="1"/>
        </p:nvPicPr>
        <p:blipFill>
          <a:blip r:embed="rId2"/>
          <a:srcRect/>
          <a:stretch>
            <a:fillRect/>
          </a:stretch>
        </p:blipFill>
        <p:spPr>
          <a:xfrm>
            <a:off x="832642" y="6262326"/>
            <a:ext cx="1172108" cy="205543"/>
          </a:xfrm>
          <a:prstGeom prst="rect">
            <a:avLst/>
          </a:prstGeom>
        </p:spPr>
      </p:pic>
      <p:sp>
        <p:nvSpPr>
          <p:cNvPr id="10" name="CuadroTexto 9">
            <a:extLst>
              <a:ext uri="{FF2B5EF4-FFF2-40B4-BE49-F238E27FC236}">
                <a16:creationId xmlns:a16="http://schemas.microsoft.com/office/drawing/2014/main" xmlns="" id="{B3950534-FF56-4FD6-A098-D625BC54F0FA}"/>
              </a:ext>
            </a:extLst>
          </p:cNvPr>
          <p:cNvSpPr txBox="1"/>
          <p:nvPr userDrawn="1"/>
        </p:nvSpPr>
        <p:spPr>
          <a:xfrm>
            <a:off x="722533" y="312269"/>
            <a:ext cx="1849821" cy="292388"/>
          </a:xfrm>
          <a:prstGeom prst="rect">
            <a:avLst/>
          </a:prstGeom>
          <a:noFill/>
        </p:spPr>
        <p:txBody>
          <a:bodyPr wrap="square" rtlCol="0">
            <a:spAutoFit/>
          </a:bodyPr>
          <a:lstStyle/>
          <a:p>
            <a:r>
              <a:rPr lang="es-ES" sz="1300">
                <a:solidFill>
                  <a:srgbClr val="EB0000"/>
                </a:solidFill>
              </a:rPr>
              <a:t>Index</a:t>
            </a:r>
          </a:p>
        </p:txBody>
      </p:sp>
      <p:sp>
        <p:nvSpPr>
          <p:cNvPr id="14" name="Marcador de texto 11">
            <a:extLst>
              <a:ext uri="{FF2B5EF4-FFF2-40B4-BE49-F238E27FC236}">
                <a16:creationId xmlns:a16="http://schemas.microsoft.com/office/drawing/2014/main" xmlns="" id="{0CC57AA0-6C3B-4C80-BF6B-C321A960A96C}"/>
              </a:ext>
            </a:extLst>
          </p:cNvPr>
          <p:cNvSpPr>
            <a:spLocks noGrp="1"/>
          </p:cNvSpPr>
          <p:nvPr>
            <p:ph type="body" sz="quarter" idx="13"/>
          </p:nvPr>
        </p:nvSpPr>
        <p:spPr>
          <a:xfrm>
            <a:off x="832641" y="1100239"/>
            <a:ext cx="10635843" cy="4906665"/>
          </a:xfrm>
        </p:spPr>
        <p:txBody>
          <a:bodyPr>
            <a:normAutofit/>
          </a:bodyPr>
          <a:lstStyle>
            <a:lvl1pPr marL="432000" indent="-396000">
              <a:buClr>
                <a:schemeClr val="accent1"/>
              </a:buClr>
              <a:buSzPct val="45000"/>
              <a:buFont typeface="+mj-lt"/>
              <a:buAutoNum type="arabicPeriod"/>
              <a:defRPr lang="es-ES" sz="4000" b="1" kern="1200" smtClean="0">
                <a:solidFill>
                  <a:srgbClr val="3C3C3B"/>
                </a:solidFill>
                <a:latin typeface="+mn-lt"/>
                <a:ea typeface="+mn-ea"/>
                <a:cs typeface="+mn-cs"/>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086356125"/>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White">
    <p:spTree>
      <p:nvGrpSpPr>
        <p:cNvPr id="1" name=""/>
        <p:cNvGrpSpPr/>
        <p:nvPr/>
      </p:nvGrpSpPr>
      <p:grpSpPr>
        <a:xfrm>
          <a:off x="0" y="0"/>
          <a:ext cx="0" cy="0"/>
          <a:chOff x="0" y="0"/>
          <a:chExt cx="0" cy="0"/>
        </a:xfrm>
      </p:grpSpPr>
      <p:sp>
        <p:nvSpPr>
          <p:cNvPr id="7" name="Forma libre: forma 6">
            <a:extLst>
              <a:ext uri="{FF2B5EF4-FFF2-40B4-BE49-F238E27FC236}">
                <a16:creationId xmlns:a16="http://schemas.microsoft.com/office/drawing/2014/main" xmlns="" id="{49C540BB-A189-4361-ABD8-4DA84C6612C3}"/>
              </a:ext>
            </a:extLst>
          </p:cNvPr>
          <p:cNvSpPr/>
          <p:nvPr userDrawn="1"/>
        </p:nvSpPr>
        <p:spPr>
          <a:xfrm>
            <a:off x="8925340" y="0"/>
            <a:ext cx="3266660" cy="6858000"/>
          </a:xfrm>
          <a:custGeom>
            <a:avLst/>
            <a:gdLst>
              <a:gd name="connsiteX0" fmla="*/ 1630018 w 3266660"/>
              <a:gd name="connsiteY0" fmla="*/ 0 h 6858000"/>
              <a:gd name="connsiteX1" fmla="*/ 3266660 w 3266660"/>
              <a:gd name="connsiteY1" fmla="*/ 0 h 6858000"/>
              <a:gd name="connsiteX2" fmla="*/ 3266660 w 3266660"/>
              <a:gd name="connsiteY2" fmla="*/ 6858000 h 6858000"/>
              <a:gd name="connsiteX3" fmla="*/ 0 w 3266660"/>
              <a:gd name="connsiteY3" fmla="*/ 6858000 h 6858000"/>
              <a:gd name="connsiteX4" fmla="*/ 0 w 3266660"/>
              <a:gd name="connsiteY4" fmla="*/ 2822713 h 6858000"/>
              <a:gd name="connsiteX5" fmla="*/ 1630018 w 3266660"/>
              <a:gd name="connsiteY5" fmla="*/ 28227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6660" h="6858000">
                <a:moveTo>
                  <a:pt x="1630018" y="0"/>
                </a:moveTo>
                <a:lnTo>
                  <a:pt x="3266660" y="0"/>
                </a:lnTo>
                <a:lnTo>
                  <a:pt x="3266660" y="6858000"/>
                </a:lnTo>
                <a:lnTo>
                  <a:pt x="0" y="6858000"/>
                </a:lnTo>
                <a:lnTo>
                  <a:pt x="0" y="2822713"/>
                </a:lnTo>
                <a:lnTo>
                  <a:pt x="1630018" y="28227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solidFill>
                <a:prstClr val="white"/>
              </a:solidFill>
            </a:endParaRPr>
          </a:p>
        </p:txBody>
      </p:sp>
      <p:sp>
        <p:nvSpPr>
          <p:cNvPr id="2" name="Título 1">
            <a:extLst>
              <a:ext uri="{FF2B5EF4-FFF2-40B4-BE49-F238E27FC236}">
                <a16:creationId xmlns:a16="http://schemas.microsoft.com/office/drawing/2014/main" xmlns="" id="{B045CB15-1F44-40E1-909E-6233010BC133}"/>
              </a:ext>
            </a:extLst>
          </p:cNvPr>
          <p:cNvSpPr>
            <a:spLocks noGrp="1"/>
          </p:cNvSpPr>
          <p:nvPr>
            <p:ph type="title" hasCustomPrompt="1"/>
          </p:nvPr>
        </p:nvSpPr>
        <p:spPr>
          <a:xfrm>
            <a:off x="722519" y="626373"/>
            <a:ext cx="4386194" cy="2852737"/>
          </a:xfrm>
        </p:spPr>
        <p:txBody>
          <a:bodyPr anchor="t">
            <a:normAutofit/>
          </a:bodyPr>
          <a:lstStyle>
            <a:lvl1pPr>
              <a:lnSpc>
                <a:spcPct val="100000"/>
              </a:lnSpc>
              <a:defRPr sz="4000">
                <a:solidFill>
                  <a:schemeClr val="accent1"/>
                </a:solidFill>
              </a:defRPr>
            </a:lvl1pPr>
          </a:lstStyle>
          <a:p>
            <a:r>
              <a:rPr lang="en-US"/>
              <a:t>Click to edit Master title </a:t>
            </a:r>
            <a:br>
              <a:rPr lang="en-US"/>
            </a:br>
            <a:r>
              <a:rPr lang="en-US"/>
              <a:t>style</a:t>
            </a:r>
            <a:endParaRPr lang="es-ES"/>
          </a:p>
        </p:txBody>
      </p:sp>
      <p:sp>
        <p:nvSpPr>
          <p:cNvPr id="14" name="Marcador de texto 13">
            <a:extLst>
              <a:ext uri="{FF2B5EF4-FFF2-40B4-BE49-F238E27FC236}">
                <a16:creationId xmlns:a16="http://schemas.microsoft.com/office/drawing/2014/main" xmlns="" id="{6E38BAEA-EEE9-4346-9DB7-91D26BC942D7}"/>
              </a:ext>
            </a:extLst>
          </p:cNvPr>
          <p:cNvSpPr>
            <a:spLocks noGrp="1"/>
          </p:cNvSpPr>
          <p:nvPr>
            <p:ph type="body" sz="quarter" idx="14" hasCustomPrompt="1"/>
          </p:nvPr>
        </p:nvSpPr>
        <p:spPr>
          <a:xfrm>
            <a:off x="8945217" y="3270526"/>
            <a:ext cx="2958754" cy="2364961"/>
          </a:xfrm>
        </p:spPr>
        <p:txBody>
          <a:bodyPr>
            <a:noAutofit/>
          </a:bodyPr>
          <a:lstStyle>
            <a:lvl1pPr marL="0" indent="0" algn="r">
              <a:buFontTx/>
              <a:buNone/>
              <a:defRPr sz="16600">
                <a:solidFill>
                  <a:schemeClr val="bg1"/>
                </a:solidFill>
              </a:defRPr>
            </a:lvl1pPr>
            <a:lvl2pPr>
              <a:defRPr sz="13800">
                <a:solidFill>
                  <a:schemeClr val="tx1"/>
                </a:solidFill>
              </a:defRPr>
            </a:lvl2pPr>
            <a:lvl3pPr>
              <a:defRPr sz="11500">
                <a:solidFill>
                  <a:schemeClr val="tx1"/>
                </a:solidFill>
              </a:defRPr>
            </a:lvl3pPr>
            <a:lvl4pPr>
              <a:defRPr sz="9600">
                <a:solidFill>
                  <a:schemeClr val="tx1"/>
                </a:solidFill>
              </a:defRPr>
            </a:lvl4pPr>
            <a:lvl5pPr>
              <a:defRPr sz="9600">
                <a:solidFill>
                  <a:schemeClr val="tx1"/>
                </a:solidFill>
              </a:defRPr>
            </a:lvl5pPr>
          </a:lstStyle>
          <a:p>
            <a:pPr lvl="0"/>
            <a:r>
              <a:rPr lang="es-ES"/>
              <a:t>00</a:t>
            </a:r>
          </a:p>
        </p:txBody>
      </p:sp>
    </p:spTree>
    <p:extLst>
      <p:ext uri="{BB962C8B-B14F-4D97-AF65-F5344CB8AC3E}">
        <p14:creationId xmlns:p14="http://schemas.microsoft.com/office/powerpoint/2010/main" val="3083083847"/>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amp; Content ">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6B5AEF2-F43E-4C92-A186-61C1E43CE82B}"/>
              </a:ext>
            </a:extLst>
          </p:cNvPr>
          <p:cNvSpPr>
            <a:spLocks noGrp="1"/>
          </p:cNvSpPr>
          <p:nvPr>
            <p:ph type="title"/>
          </p:nvPr>
        </p:nvSpPr>
        <p:spPr>
          <a:xfrm>
            <a:off x="722243" y="1087457"/>
            <a:ext cx="5297557" cy="1606047"/>
          </a:xfrm>
        </p:spPr>
        <p:txBody>
          <a:bodyPr anchor="t">
            <a:normAutofit/>
          </a:bodyPr>
          <a:lstStyle>
            <a:lvl1pPr>
              <a:defRPr sz="3600">
                <a:solidFill>
                  <a:schemeClr val="accent1"/>
                </a:solidFill>
              </a:defRPr>
            </a:lvl1pPr>
          </a:lstStyle>
          <a:p>
            <a:r>
              <a:rPr lang="en-US"/>
              <a:t>Click to edit Master title style</a:t>
            </a:r>
            <a:endParaRPr lang="es-ES"/>
          </a:p>
        </p:txBody>
      </p:sp>
      <p:sp>
        <p:nvSpPr>
          <p:cNvPr id="10" name="Marcador de número de diapositiva 5">
            <a:extLst>
              <a:ext uri="{FF2B5EF4-FFF2-40B4-BE49-F238E27FC236}">
                <a16:creationId xmlns:a16="http://schemas.microsoft.com/office/drawing/2014/main" xmlns=""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solidFill>
                  <a:srgbClr val="EB0000"/>
                </a:solidFill>
              </a:rPr>
              <a:t>‹#›</a:t>
            </a:fld>
            <a:endParaRPr lang="es-ES">
              <a:solidFill>
                <a:srgbClr val="EB0000"/>
              </a:solidFill>
            </a:endParaRPr>
          </a:p>
        </p:txBody>
      </p:sp>
      <p:pic>
        <p:nvPicPr>
          <p:cNvPr id="11" name="Gráfico 10">
            <a:extLst>
              <a:ext uri="{FF2B5EF4-FFF2-40B4-BE49-F238E27FC236}">
                <a16:creationId xmlns:a16="http://schemas.microsoft.com/office/drawing/2014/main" xmlns="" id="{1FE7499B-1226-4371-B3E5-6DE0E967E635}"/>
              </a:ext>
            </a:extLst>
          </p:cNvPr>
          <p:cNvPicPr>
            <a:picLocks noChangeAspect="1"/>
          </p:cNvPicPr>
          <p:nvPr userDrawn="1"/>
        </p:nvPicPr>
        <p:blipFill>
          <a:blip r:embed="rId2"/>
          <a:srcRect/>
          <a:stretch>
            <a:fillRect/>
          </a:stretch>
        </p:blipFill>
        <p:spPr>
          <a:xfrm>
            <a:off x="832642" y="6262326"/>
            <a:ext cx="1172108" cy="205543"/>
          </a:xfrm>
          <a:prstGeom prst="rect">
            <a:avLst/>
          </a:prstGeom>
        </p:spPr>
      </p:pic>
      <p:sp>
        <p:nvSpPr>
          <p:cNvPr id="15" name="Marcador de texto 14">
            <a:extLst>
              <a:ext uri="{FF2B5EF4-FFF2-40B4-BE49-F238E27FC236}">
                <a16:creationId xmlns:a16="http://schemas.microsoft.com/office/drawing/2014/main" xmlns="" id="{05897091-A449-4E0A-B444-7171DF90239A}"/>
              </a:ext>
            </a:extLst>
          </p:cNvPr>
          <p:cNvSpPr>
            <a:spLocks noGrp="1"/>
          </p:cNvSpPr>
          <p:nvPr>
            <p:ph type="body" sz="quarter" idx="14"/>
          </p:nvPr>
        </p:nvSpPr>
        <p:spPr>
          <a:xfrm>
            <a:off x="711024" y="33710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n-US"/>
              <a:t>Edit Master text styles</a:t>
            </a:r>
          </a:p>
        </p:txBody>
      </p:sp>
      <p:sp>
        <p:nvSpPr>
          <p:cNvPr id="18" name="Marcador de texto 16">
            <a:extLst>
              <a:ext uri="{FF2B5EF4-FFF2-40B4-BE49-F238E27FC236}">
                <a16:creationId xmlns:a16="http://schemas.microsoft.com/office/drawing/2014/main" xmlns="" id="{07C8BA77-3119-41AC-B33B-745A751CC066}"/>
              </a:ext>
            </a:extLst>
          </p:cNvPr>
          <p:cNvSpPr>
            <a:spLocks noGrp="1"/>
          </p:cNvSpPr>
          <p:nvPr>
            <p:ph type="body" sz="quarter" idx="15"/>
          </p:nvPr>
        </p:nvSpPr>
        <p:spPr>
          <a:xfrm>
            <a:off x="711025" y="3093562"/>
            <a:ext cx="5308776" cy="3083401"/>
          </a:xfrm>
        </p:spPr>
        <p:txBody>
          <a:bodyPr>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n-US"/>
              <a:t>Edit Master text styles</a:t>
            </a:r>
          </a:p>
        </p:txBody>
      </p:sp>
      <p:sp>
        <p:nvSpPr>
          <p:cNvPr id="20" name="Marcador de texto 16">
            <a:extLst>
              <a:ext uri="{FF2B5EF4-FFF2-40B4-BE49-F238E27FC236}">
                <a16:creationId xmlns:a16="http://schemas.microsoft.com/office/drawing/2014/main" xmlns="" id="{81AA2FC0-CE4E-483D-AF92-BEA6CD796B9C}"/>
              </a:ext>
            </a:extLst>
          </p:cNvPr>
          <p:cNvSpPr>
            <a:spLocks noGrp="1"/>
          </p:cNvSpPr>
          <p:nvPr>
            <p:ph type="body" sz="quarter" idx="16"/>
          </p:nvPr>
        </p:nvSpPr>
        <p:spPr>
          <a:xfrm>
            <a:off x="6399971" y="1087458"/>
            <a:ext cx="5081004" cy="5089506"/>
          </a:xfrm>
        </p:spPr>
        <p:txBody>
          <a:bodyPr>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3794936191"/>
      </p:ext>
    </p:extLst>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amp; Content 2">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47" name="Diapositiva de think-cell" r:id="rId4" imgW="0" imgH="0" progId="TCLayout.ActiveDocument.1">
                  <p:embed/>
                </p:oleObj>
              </mc:Choice>
              <mc:Fallback>
                <p:oleObj name="Diapositiva de think-cell" r:id="rId4" imgW="0" imgH="0" progId="TCLayout.ActiveDocument.1">
                  <p:embed/>
                  <p:pic>
                    <p:nvPicPr>
                      <p:cNvPr id="0" name="Picture 1" descr="rI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ítulo 1">
            <a:extLst>
              <a:ext uri="{FF2B5EF4-FFF2-40B4-BE49-F238E27FC236}">
                <a16:creationId xmlns:a16="http://schemas.microsoft.com/office/drawing/2014/main" xmlns="" id="{66B5AEF2-F43E-4C92-A186-61C1E43CE82B}"/>
              </a:ext>
            </a:extLst>
          </p:cNvPr>
          <p:cNvSpPr>
            <a:spLocks noGrp="1"/>
          </p:cNvSpPr>
          <p:nvPr>
            <p:ph type="title"/>
          </p:nvPr>
        </p:nvSpPr>
        <p:spPr>
          <a:xfrm>
            <a:off x="722243" y="1087457"/>
            <a:ext cx="10758733" cy="1823011"/>
          </a:xfrm>
        </p:spPr>
        <p:txBody>
          <a:bodyPr anchor="t">
            <a:noAutofit/>
          </a:bodyPr>
          <a:lstStyle>
            <a:lvl1pPr>
              <a:defRPr sz="3600">
                <a:solidFill>
                  <a:schemeClr val="accent1"/>
                </a:solidFill>
              </a:defRPr>
            </a:lvl1pPr>
          </a:lstStyle>
          <a:p>
            <a:r>
              <a:rPr lang="en-US"/>
              <a:t>Click to edit Master title style</a:t>
            </a:r>
            <a:endParaRPr lang="es-ES"/>
          </a:p>
        </p:txBody>
      </p:sp>
      <p:sp>
        <p:nvSpPr>
          <p:cNvPr id="10" name="Marcador de número de diapositiva 5">
            <a:extLst>
              <a:ext uri="{FF2B5EF4-FFF2-40B4-BE49-F238E27FC236}">
                <a16:creationId xmlns:a16="http://schemas.microsoft.com/office/drawing/2014/main" xmlns=""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solidFill>
                  <a:srgbClr val="EB0000"/>
                </a:solidFill>
              </a:rPr>
              <a:t>‹#›</a:t>
            </a:fld>
            <a:endParaRPr lang="es-ES">
              <a:solidFill>
                <a:srgbClr val="EB0000"/>
              </a:solidFill>
            </a:endParaRPr>
          </a:p>
        </p:txBody>
      </p:sp>
      <p:sp>
        <p:nvSpPr>
          <p:cNvPr id="15" name="Marcador de texto 14">
            <a:extLst>
              <a:ext uri="{FF2B5EF4-FFF2-40B4-BE49-F238E27FC236}">
                <a16:creationId xmlns:a16="http://schemas.microsoft.com/office/drawing/2014/main" xmlns="" id="{05897091-A449-4E0A-B444-7171DF90239A}"/>
              </a:ext>
            </a:extLst>
          </p:cNvPr>
          <p:cNvSpPr>
            <a:spLocks noGrp="1"/>
          </p:cNvSpPr>
          <p:nvPr>
            <p:ph type="body" sz="quarter" idx="14"/>
          </p:nvPr>
        </p:nvSpPr>
        <p:spPr>
          <a:xfrm>
            <a:off x="711024" y="33710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n-US"/>
              <a:t>Edit Master text styles</a:t>
            </a:r>
          </a:p>
        </p:txBody>
      </p:sp>
      <p:sp>
        <p:nvSpPr>
          <p:cNvPr id="12" name="Marcador de texto 16">
            <a:extLst>
              <a:ext uri="{FF2B5EF4-FFF2-40B4-BE49-F238E27FC236}">
                <a16:creationId xmlns:a16="http://schemas.microsoft.com/office/drawing/2014/main" xmlns="" id="{87DF9564-216B-4533-A626-FE222DEB917D}"/>
              </a:ext>
            </a:extLst>
          </p:cNvPr>
          <p:cNvSpPr>
            <a:spLocks noGrp="1"/>
          </p:cNvSpPr>
          <p:nvPr>
            <p:ph type="body" sz="quarter" idx="15"/>
          </p:nvPr>
        </p:nvSpPr>
        <p:spPr>
          <a:xfrm>
            <a:off x="711024" y="3093562"/>
            <a:ext cx="10758733" cy="3083401"/>
          </a:xfrm>
        </p:spPr>
        <p:txBody>
          <a:bodyPr numCol="2" spcCol="720000">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s-ES"/>
              <a:t>Edit Master text styles</a:t>
            </a:r>
          </a:p>
        </p:txBody>
      </p:sp>
    </p:spTree>
    <p:extLst>
      <p:ext uri="{BB962C8B-B14F-4D97-AF65-F5344CB8AC3E}">
        <p14:creationId xmlns:p14="http://schemas.microsoft.com/office/powerpoint/2010/main" val="3769846735"/>
      </p:ext>
    </p:extLst>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Header &amp; Content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71" name="Diapositiva de think-cell" r:id="rId4" imgW="0" imgH="0" progId="TCLayout.ActiveDocument.1">
                  <p:embed/>
                </p:oleObj>
              </mc:Choice>
              <mc:Fallback>
                <p:oleObj name="Diapositiva de think-cell" r:id="rId4" imgW="0" imgH="0" progId="TCLayout.ActiveDocument.1">
                  <p:embed/>
                  <p:pic>
                    <p:nvPicPr>
                      <p:cNvPr id="0" name="Picture 1" descr="rI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Marcador de número de diapositiva 5">
            <a:extLst>
              <a:ext uri="{FF2B5EF4-FFF2-40B4-BE49-F238E27FC236}">
                <a16:creationId xmlns:a16="http://schemas.microsoft.com/office/drawing/2014/main" xmlns="" id="{12E1D636-3017-4CF4-BA5F-3300C668441C}"/>
              </a:ext>
            </a:extLst>
          </p:cNvPr>
          <p:cNvSpPr>
            <a:spLocks noGrp="1"/>
          </p:cNvSpPr>
          <p:nvPr>
            <p:ph type="sldNum" sz="quarter" idx="12"/>
          </p:nvPr>
        </p:nvSpPr>
        <p:spPr>
          <a:xfrm>
            <a:off x="8730845" y="6209600"/>
            <a:ext cx="2743200" cy="365125"/>
          </a:xfrm>
        </p:spPr>
        <p:txBody>
          <a:bodyPr/>
          <a:lstStyle>
            <a:lvl1pPr>
              <a:defRPr sz="1300">
                <a:solidFill>
                  <a:srgbClr val="002060"/>
                </a:solidFill>
              </a:defRPr>
            </a:lvl1pPr>
          </a:lstStyle>
          <a:p>
            <a:fld id="{BC0D97B6-E32F-4D7D-B839-7C3B51F2640F}" type="slidenum">
              <a:rPr lang="es-ES" smtClean="0"/>
              <a:t>‹#›</a:t>
            </a:fld>
            <a:endParaRPr lang="es-ES"/>
          </a:p>
        </p:txBody>
      </p:sp>
    </p:spTree>
    <p:extLst>
      <p:ext uri="{BB962C8B-B14F-4D97-AF65-F5344CB8AC3E}">
        <p14:creationId xmlns:p14="http://schemas.microsoft.com/office/powerpoint/2010/main" val="3846143216"/>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White">
    <p:spTree>
      <p:nvGrpSpPr>
        <p:cNvPr id="1" name=""/>
        <p:cNvGrpSpPr/>
        <p:nvPr/>
      </p:nvGrpSpPr>
      <p:grpSpPr>
        <a:xfrm>
          <a:off x="0" y="0"/>
          <a:ext cx="0" cy="0"/>
          <a:chOff x="0" y="0"/>
          <a:chExt cx="0" cy="0"/>
        </a:xfrm>
      </p:grpSpPr>
      <p:sp>
        <p:nvSpPr>
          <p:cNvPr id="7" name="Forma libre: forma 6">
            <a:extLst>
              <a:ext uri="{FF2B5EF4-FFF2-40B4-BE49-F238E27FC236}">
                <a16:creationId xmlns:a16="http://schemas.microsoft.com/office/drawing/2014/main" xmlns="" id="{49C540BB-A189-4361-ABD8-4DA84C6612C3}"/>
              </a:ext>
            </a:extLst>
          </p:cNvPr>
          <p:cNvSpPr/>
          <p:nvPr userDrawn="1"/>
        </p:nvSpPr>
        <p:spPr>
          <a:xfrm>
            <a:off x="8925340" y="0"/>
            <a:ext cx="3266660" cy="6858000"/>
          </a:xfrm>
          <a:custGeom>
            <a:avLst/>
            <a:gdLst>
              <a:gd name="connsiteX0" fmla="*/ 1630018 w 3266660"/>
              <a:gd name="connsiteY0" fmla="*/ 0 h 6858000"/>
              <a:gd name="connsiteX1" fmla="*/ 3266660 w 3266660"/>
              <a:gd name="connsiteY1" fmla="*/ 0 h 6858000"/>
              <a:gd name="connsiteX2" fmla="*/ 3266660 w 3266660"/>
              <a:gd name="connsiteY2" fmla="*/ 6858000 h 6858000"/>
              <a:gd name="connsiteX3" fmla="*/ 0 w 3266660"/>
              <a:gd name="connsiteY3" fmla="*/ 6858000 h 6858000"/>
              <a:gd name="connsiteX4" fmla="*/ 0 w 3266660"/>
              <a:gd name="connsiteY4" fmla="*/ 2822713 h 6858000"/>
              <a:gd name="connsiteX5" fmla="*/ 1630018 w 3266660"/>
              <a:gd name="connsiteY5" fmla="*/ 28227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6660" h="6858000">
                <a:moveTo>
                  <a:pt x="1630018" y="0"/>
                </a:moveTo>
                <a:lnTo>
                  <a:pt x="3266660" y="0"/>
                </a:lnTo>
                <a:lnTo>
                  <a:pt x="3266660" y="6858000"/>
                </a:lnTo>
                <a:lnTo>
                  <a:pt x="0" y="6858000"/>
                </a:lnTo>
                <a:lnTo>
                  <a:pt x="0" y="2822713"/>
                </a:lnTo>
                <a:lnTo>
                  <a:pt x="1630018" y="28227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 name="Título 1">
            <a:extLst>
              <a:ext uri="{FF2B5EF4-FFF2-40B4-BE49-F238E27FC236}">
                <a16:creationId xmlns:a16="http://schemas.microsoft.com/office/drawing/2014/main" xmlns="" id="{B045CB15-1F44-40E1-909E-6233010BC133}"/>
              </a:ext>
            </a:extLst>
          </p:cNvPr>
          <p:cNvSpPr>
            <a:spLocks noGrp="1"/>
          </p:cNvSpPr>
          <p:nvPr>
            <p:ph type="title" hasCustomPrompt="1"/>
          </p:nvPr>
        </p:nvSpPr>
        <p:spPr>
          <a:xfrm>
            <a:off x="722519" y="626373"/>
            <a:ext cx="4386194" cy="2852737"/>
          </a:xfrm>
        </p:spPr>
        <p:txBody>
          <a:bodyPr anchor="t">
            <a:normAutofit/>
          </a:bodyPr>
          <a:lstStyle>
            <a:lvl1pPr>
              <a:lnSpc>
                <a:spcPct val="100000"/>
              </a:lnSpc>
              <a:defRPr sz="4000">
                <a:solidFill>
                  <a:schemeClr val="accent1"/>
                </a:solidFill>
              </a:defRPr>
            </a:lvl1pPr>
          </a:lstStyle>
          <a:p>
            <a:r>
              <a:rPr lang="en-US"/>
              <a:t>Click to edit Master title </a:t>
            </a:r>
            <a:br>
              <a:rPr lang="en-US"/>
            </a:br>
            <a:r>
              <a:rPr lang="en-US"/>
              <a:t>style</a:t>
            </a:r>
            <a:endParaRPr lang="es-ES"/>
          </a:p>
        </p:txBody>
      </p:sp>
      <p:sp>
        <p:nvSpPr>
          <p:cNvPr id="14" name="Marcador de texto 13">
            <a:extLst>
              <a:ext uri="{FF2B5EF4-FFF2-40B4-BE49-F238E27FC236}">
                <a16:creationId xmlns:a16="http://schemas.microsoft.com/office/drawing/2014/main" xmlns="" id="{6E38BAEA-EEE9-4346-9DB7-91D26BC942D7}"/>
              </a:ext>
            </a:extLst>
          </p:cNvPr>
          <p:cNvSpPr>
            <a:spLocks noGrp="1"/>
          </p:cNvSpPr>
          <p:nvPr>
            <p:ph type="body" sz="quarter" idx="14" hasCustomPrompt="1"/>
          </p:nvPr>
        </p:nvSpPr>
        <p:spPr>
          <a:xfrm>
            <a:off x="8945217" y="3270526"/>
            <a:ext cx="2958754" cy="2364961"/>
          </a:xfrm>
        </p:spPr>
        <p:txBody>
          <a:bodyPr>
            <a:noAutofit/>
          </a:bodyPr>
          <a:lstStyle>
            <a:lvl1pPr marL="0" indent="0" algn="r">
              <a:buFontTx/>
              <a:buNone/>
              <a:defRPr sz="16600">
                <a:solidFill>
                  <a:schemeClr val="bg1"/>
                </a:solidFill>
              </a:defRPr>
            </a:lvl1pPr>
            <a:lvl2pPr>
              <a:defRPr sz="13800">
                <a:solidFill>
                  <a:schemeClr val="tx1"/>
                </a:solidFill>
              </a:defRPr>
            </a:lvl2pPr>
            <a:lvl3pPr>
              <a:defRPr sz="11500">
                <a:solidFill>
                  <a:schemeClr val="tx1"/>
                </a:solidFill>
              </a:defRPr>
            </a:lvl3pPr>
            <a:lvl4pPr>
              <a:defRPr sz="9600">
                <a:solidFill>
                  <a:schemeClr val="tx1"/>
                </a:solidFill>
              </a:defRPr>
            </a:lvl4pPr>
            <a:lvl5pPr>
              <a:defRPr sz="9600">
                <a:solidFill>
                  <a:schemeClr val="tx1"/>
                </a:solidFill>
              </a:defRPr>
            </a:lvl5pPr>
          </a:lstStyle>
          <a:p>
            <a:pPr lvl="0"/>
            <a:r>
              <a:rPr lang="es-ES"/>
              <a:t>00</a:t>
            </a:r>
          </a:p>
        </p:txBody>
      </p:sp>
    </p:spTree>
    <p:extLst>
      <p:ext uri="{BB962C8B-B14F-4D97-AF65-F5344CB8AC3E}">
        <p14:creationId xmlns:p14="http://schemas.microsoft.com/office/powerpoint/2010/main" val="1430001281"/>
      </p:ext>
    </p:extLst>
  </p:cSld>
  <p:clrMapOvr>
    <a:masterClrMapping/>
  </p:clrMapOvr>
  <p:transition spd="med">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ll Out ">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6B5AEF2-F43E-4C92-A186-61C1E43CE82B}"/>
              </a:ext>
            </a:extLst>
          </p:cNvPr>
          <p:cNvSpPr>
            <a:spLocks noGrp="1"/>
          </p:cNvSpPr>
          <p:nvPr>
            <p:ph type="title"/>
          </p:nvPr>
        </p:nvSpPr>
        <p:spPr>
          <a:xfrm>
            <a:off x="731970" y="1109759"/>
            <a:ext cx="3801119" cy="5050689"/>
          </a:xfrm>
        </p:spPr>
        <p:txBody>
          <a:bodyPr anchor="t">
            <a:noAutofit/>
          </a:bodyPr>
          <a:lstStyle>
            <a:lvl1pPr>
              <a:defRPr sz="2500" b="1">
                <a:solidFill>
                  <a:schemeClr val="accent3"/>
                </a:solidFill>
              </a:defRPr>
            </a:lvl1pPr>
          </a:lstStyle>
          <a:p>
            <a:r>
              <a:rPr lang="en-US"/>
              <a:t>Click to edit Master title style</a:t>
            </a:r>
            <a:endParaRPr lang="es-ES"/>
          </a:p>
        </p:txBody>
      </p:sp>
      <p:sp>
        <p:nvSpPr>
          <p:cNvPr id="10" name="Marcador de número de diapositiva 5">
            <a:extLst>
              <a:ext uri="{FF2B5EF4-FFF2-40B4-BE49-F238E27FC236}">
                <a16:creationId xmlns:a16="http://schemas.microsoft.com/office/drawing/2014/main" xmlns=""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solidFill>
                  <a:srgbClr val="EB0000"/>
                </a:solidFill>
              </a:rPr>
              <a:t>‹#›</a:t>
            </a:fld>
            <a:endParaRPr lang="es-ES">
              <a:solidFill>
                <a:srgbClr val="EB0000"/>
              </a:solidFill>
            </a:endParaRPr>
          </a:p>
        </p:txBody>
      </p:sp>
      <p:sp>
        <p:nvSpPr>
          <p:cNvPr id="15" name="Marcador de texto 14">
            <a:extLst>
              <a:ext uri="{FF2B5EF4-FFF2-40B4-BE49-F238E27FC236}">
                <a16:creationId xmlns:a16="http://schemas.microsoft.com/office/drawing/2014/main" xmlns="" id="{05897091-A449-4E0A-B444-7171DF90239A}"/>
              </a:ext>
            </a:extLst>
          </p:cNvPr>
          <p:cNvSpPr>
            <a:spLocks noGrp="1"/>
          </p:cNvSpPr>
          <p:nvPr>
            <p:ph type="body" sz="quarter" idx="14"/>
          </p:nvPr>
        </p:nvSpPr>
        <p:spPr>
          <a:xfrm>
            <a:off x="711024" y="33710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n-US"/>
              <a:t>Edit Master text styles</a:t>
            </a:r>
          </a:p>
        </p:txBody>
      </p:sp>
      <p:sp>
        <p:nvSpPr>
          <p:cNvPr id="12" name="Marcador de texto 16">
            <a:extLst>
              <a:ext uri="{FF2B5EF4-FFF2-40B4-BE49-F238E27FC236}">
                <a16:creationId xmlns:a16="http://schemas.microsoft.com/office/drawing/2014/main" xmlns="" id="{87DF9564-216B-4533-A626-FE222DEB917D}"/>
              </a:ext>
            </a:extLst>
          </p:cNvPr>
          <p:cNvSpPr>
            <a:spLocks noGrp="1"/>
          </p:cNvSpPr>
          <p:nvPr>
            <p:ph type="body" sz="quarter" idx="15"/>
          </p:nvPr>
        </p:nvSpPr>
        <p:spPr>
          <a:xfrm>
            <a:off x="4772722" y="1126274"/>
            <a:ext cx="6697035" cy="5050690"/>
          </a:xfrm>
        </p:spPr>
        <p:txBody>
          <a:bodyPr numCol="1" spcCol="0">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n-US"/>
              <a:t>Edit Master text styles</a:t>
            </a:r>
          </a:p>
        </p:txBody>
      </p:sp>
      <p:sp>
        <p:nvSpPr>
          <p:cNvPr id="7" name="Marcador de número de diapositiva 5">
            <a:extLst>
              <a:ext uri="{FF2B5EF4-FFF2-40B4-BE49-F238E27FC236}">
                <a16:creationId xmlns:a16="http://schemas.microsoft.com/office/drawing/2014/main" xmlns="" id="{12E1D636-3017-4CF4-BA5F-3300C668441C}"/>
              </a:ext>
            </a:extLst>
          </p:cNvPr>
          <p:cNvSpPr txBox="1"/>
          <p:nvPr userDrawn="1"/>
        </p:nvSpPr>
        <p:spPr>
          <a:xfrm>
            <a:off x="8730845" y="620960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30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0D97B6-E32F-4D7D-B839-7C3B51F2640F}" type="slidenum">
              <a:rPr lang="es-ES" smtClean="0"/>
              <a:t>‹#›</a:t>
            </a:fld>
            <a:endParaRPr lang="es-ES"/>
          </a:p>
        </p:txBody>
      </p:sp>
      <p:sp>
        <p:nvSpPr>
          <p:cNvPr id="8" name="Rectángulo 7"/>
          <p:cNvSpPr/>
          <p:nvPr userDrawn="1"/>
        </p:nvSpPr>
        <p:spPr>
          <a:xfrm>
            <a:off x="290285" y="6286184"/>
            <a:ext cx="2627086" cy="261610"/>
          </a:xfrm>
          <a:prstGeom prst="rect">
            <a:avLst/>
          </a:prstGeom>
        </p:spPr>
        <p:txBody>
          <a:bodyPr wrap="square">
            <a:spAutoFit/>
          </a:bodyPr>
          <a:lstStyle/>
          <a:p>
            <a:r>
              <a:rPr lang="en-US" sz="1100" b="1">
                <a:solidFill>
                  <a:prstClr val="black"/>
                </a:solidFill>
                <a:latin typeface="Calibri" panose="020F0502020204030204" pitchFamily="34" charset="0"/>
                <a:cs typeface="Calibri" panose="020F0502020204030204" pitchFamily="34" charset="0"/>
              </a:rPr>
              <a:t>€uro Risk-Free Rate Working Group </a:t>
            </a:r>
          </a:p>
        </p:txBody>
      </p:sp>
    </p:spTree>
    <p:extLst>
      <p:ext uri="{BB962C8B-B14F-4D97-AF65-F5344CB8AC3E}">
        <p14:creationId xmlns:p14="http://schemas.microsoft.com/office/powerpoint/2010/main" val="2744376966"/>
      </p:ext>
    </p:extLst>
  </p:cSld>
  <p:clrMapOvr>
    <a:masterClrMapping/>
  </p:clrMapOvr>
  <p:transition spd="med">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mp; Chart  ">
    <p:spTree>
      <p:nvGrpSpPr>
        <p:cNvPr id="1" name=""/>
        <p:cNvGrpSpPr/>
        <p:nvPr/>
      </p:nvGrpSpPr>
      <p:grpSpPr>
        <a:xfrm>
          <a:off x="0" y="0"/>
          <a:ext cx="0" cy="0"/>
          <a:chOff x="0" y="0"/>
          <a:chExt cx="0" cy="0"/>
        </a:xfrm>
      </p:grpSpPr>
      <p:sp>
        <p:nvSpPr>
          <p:cNvPr id="10" name="Marcador de número de diapositiva 5">
            <a:extLst>
              <a:ext uri="{FF2B5EF4-FFF2-40B4-BE49-F238E27FC236}">
                <a16:creationId xmlns:a16="http://schemas.microsoft.com/office/drawing/2014/main" xmlns=""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solidFill>
                  <a:srgbClr val="EB0000"/>
                </a:solidFill>
              </a:rPr>
              <a:t>‹#›</a:t>
            </a:fld>
            <a:endParaRPr lang="es-ES">
              <a:solidFill>
                <a:srgbClr val="EB0000"/>
              </a:solidFill>
            </a:endParaRPr>
          </a:p>
        </p:txBody>
      </p:sp>
      <p:sp>
        <p:nvSpPr>
          <p:cNvPr id="15" name="Marcador de texto 14">
            <a:extLst>
              <a:ext uri="{FF2B5EF4-FFF2-40B4-BE49-F238E27FC236}">
                <a16:creationId xmlns:a16="http://schemas.microsoft.com/office/drawing/2014/main" xmlns="" id="{05897091-A449-4E0A-B444-7171DF90239A}"/>
              </a:ext>
            </a:extLst>
          </p:cNvPr>
          <p:cNvSpPr>
            <a:spLocks noGrp="1"/>
          </p:cNvSpPr>
          <p:nvPr>
            <p:ph type="body" sz="quarter" idx="14"/>
          </p:nvPr>
        </p:nvSpPr>
        <p:spPr>
          <a:xfrm>
            <a:off x="711024" y="33710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n-US"/>
              <a:t>Edit Master text styles</a:t>
            </a:r>
          </a:p>
        </p:txBody>
      </p:sp>
      <p:sp>
        <p:nvSpPr>
          <p:cNvPr id="9" name="Título 1">
            <a:extLst>
              <a:ext uri="{FF2B5EF4-FFF2-40B4-BE49-F238E27FC236}">
                <a16:creationId xmlns:a16="http://schemas.microsoft.com/office/drawing/2014/main" xmlns="" id="{3AABE934-895B-422A-B16D-773558A762E3}"/>
              </a:ext>
            </a:extLst>
          </p:cNvPr>
          <p:cNvSpPr>
            <a:spLocks noGrp="1"/>
          </p:cNvSpPr>
          <p:nvPr>
            <p:ph type="title"/>
          </p:nvPr>
        </p:nvSpPr>
        <p:spPr>
          <a:xfrm>
            <a:off x="722243" y="1087458"/>
            <a:ext cx="3911401" cy="1183132"/>
          </a:xfrm>
        </p:spPr>
        <p:txBody>
          <a:bodyPr anchor="t">
            <a:normAutofit/>
          </a:bodyPr>
          <a:lstStyle>
            <a:lvl1pPr>
              <a:defRPr sz="3600">
                <a:solidFill>
                  <a:schemeClr val="accent1"/>
                </a:solidFill>
              </a:defRPr>
            </a:lvl1pPr>
          </a:lstStyle>
          <a:p>
            <a:r>
              <a:rPr lang="en-US"/>
              <a:t>Click to edit Master title style</a:t>
            </a:r>
            <a:endParaRPr lang="es-ES"/>
          </a:p>
        </p:txBody>
      </p:sp>
      <p:sp>
        <p:nvSpPr>
          <p:cNvPr id="13" name="Marcador de texto 16">
            <a:extLst>
              <a:ext uri="{FF2B5EF4-FFF2-40B4-BE49-F238E27FC236}">
                <a16:creationId xmlns:a16="http://schemas.microsoft.com/office/drawing/2014/main" xmlns="" id="{3C0F691A-2EF3-4A5F-A7E8-E01ADBCA2384}"/>
              </a:ext>
            </a:extLst>
          </p:cNvPr>
          <p:cNvSpPr>
            <a:spLocks noGrp="1"/>
          </p:cNvSpPr>
          <p:nvPr>
            <p:ph type="body" sz="quarter" idx="16"/>
          </p:nvPr>
        </p:nvSpPr>
        <p:spPr>
          <a:xfrm>
            <a:off x="711025" y="2517170"/>
            <a:ext cx="3911401" cy="3659794"/>
          </a:xfrm>
        </p:spPr>
        <p:txBody>
          <a:bodyPr>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n-US"/>
              <a:t>Edit Master text styles</a:t>
            </a:r>
          </a:p>
        </p:txBody>
      </p:sp>
      <p:sp>
        <p:nvSpPr>
          <p:cNvPr id="6" name="Marcador de gráfico 5">
            <a:extLst>
              <a:ext uri="{FF2B5EF4-FFF2-40B4-BE49-F238E27FC236}">
                <a16:creationId xmlns:a16="http://schemas.microsoft.com/office/drawing/2014/main" xmlns="" id="{2444BFBF-CC97-48FB-BE66-A28460A7384B}"/>
              </a:ext>
            </a:extLst>
          </p:cNvPr>
          <p:cNvSpPr>
            <a:spLocks noGrp="1"/>
          </p:cNvSpPr>
          <p:nvPr>
            <p:ph type="chart" sz="quarter" idx="17" hasCustomPrompt="1"/>
          </p:nvPr>
        </p:nvSpPr>
        <p:spPr>
          <a:xfrm>
            <a:off x="4797425" y="1087438"/>
            <a:ext cx="6683550" cy="5122862"/>
          </a:xfrm>
        </p:spPr>
        <p:txBody>
          <a:bodyPr>
            <a:normAutofit/>
          </a:bodyPr>
          <a:lstStyle>
            <a:lvl1pPr marL="0" indent="0" algn="ctr">
              <a:buNone/>
              <a:defRPr sz="1600"/>
            </a:lvl1pPr>
          </a:lstStyle>
          <a:p>
            <a:r>
              <a:rPr lang="es-ES"/>
              <a:t>Insert graphic here</a:t>
            </a:r>
          </a:p>
        </p:txBody>
      </p:sp>
      <p:sp>
        <p:nvSpPr>
          <p:cNvPr id="8" name="Marcador de número de diapositiva 5">
            <a:extLst>
              <a:ext uri="{FF2B5EF4-FFF2-40B4-BE49-F238E27FC236}">
                <a16:creationId xmlns:a16="http://schemas.microsoft.com/office/drawing/2014/main" xmlns="" id="{12E1D636-3017-4CF4-BA5F-3300C668441C}"/>
              </a:ext>
            </a:extLst>
          </p:cNvPr>
          <p:cNvSpPr txBox="1"/>
          <p:nvPr userDrawn="1"/>
        </p:nvSpPr>
        <p:spPr>
          <a:xfrm>
            <a:off x="8730845" y="620960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30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0D97B6-E32F-4D7D-B839-7C3B51F2640F}" type="slidenum">
              <a:rPr lang="es-ES" smtClean="0"/>
              <a:t>‹#›</a:t>
            </a:fld>
            <a:endParaRPr lang="es-ES"/>
          </a:p>
        </p:txBody>
      </p:sp>
      <p:sp>
        <p:nvSpPr>
          <p:cNvPr id="12" name="Rectángulo 11"/>
          <p:cNvSpPr/>
          <p:nvPr userDrawn="1"/>
        </p:nvSpPr>
        <p:spPr>
          <a:xfrm>
            <a:off x="290285" y="6286184"/>
            <a:ext cx="2627086" cy="261610"/>
          </a:xfrm>
          <a:prstGeom prst="rect">
            <a:avLst/>
          </a:prstGeom>
        </p:spPr>
        <p:txBody>
          <a:bodyPr wrap="square">
            <a:spAutoFit/>
          </a:bodyPr>
          <a:lstStyle/>
          <a:p>
            <a:r>
              <a:rPr lang="en-US" sz="1100" b="1">
                <a:solidFill>
                  <a:prstClr val="black"/>
                </a:solidFill>
                <a:latin typeface="Calibri" panose="020F0502020204030204" pitchFamily="34" charset="0"/>
                <a:cs typeface="Calibri" panose="020F0502020204030204" pitchFamily="34" charset="0"/>
              </a:rPr>
              <a:t>€uro Risk-Free Rate Working Group </a:t>
            </a:r>
          </a:p>
        </p:txBody>
      </p:sp>
    </p:spTree>
    <p:extLst>
      <p:ext uri="{BB962C8B-B14F-4D97-AF65-F5344CB8AC3E}">
        <p14:creationId xmlns:p14="http://schemas.microsoft.com/office/powerpoint/2010/main" val="2565867785"/>
      </p:ext>
    </p:extLst>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amp; Chart 2">
    <p:spTree>
      <p:nvGrpSpPr>
        <p:cNvPr id="1" name=""/>
        <p:cNvGrpSpPr/>
        <p:nvPr/>
      </p:nvGrpSpPr>
      <p:grpSpPr>
        <a:xfrm>
          <a:off x="0" y="0"/>
          <a:ext cx="0" cy="0"/>
          <a:chOff x="0" y="0"/>
          <a:chExt cx="0" cy="0"/>
        </a:xfrm>
      </p:grpSpPr>
      <p:sp>
        <p:nvSpPr>
          <p:cNvPr id="10" name="Marcador de número de diapositiva 5">
            <a:extLst>
              <a:ext uri="{FF2B5EF4-FFF2-40B4-BE49-F238E27FC236}">
                <a16:creationId xmlns:a16="http://schemas.microsoft.com/office/drawing/2014/main" xmlns=""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solidFill>
                  <a:srgbClr val="EB0000"/>
                </a:solidFill>
              </a:rPr>
              <a:t>‹#›</a:t>
            </a:fld>
            <a:endParaRPr lang="es-ES">
              <a:solidFill>
                <a:srgbClr val="EB0000"/>
              </a:solidFill>
            </a:endParaRPr>
          </a:p>
        </p:txBody>
      </p:sp>
      <p:sp>
        <p:nvSpPr>
          <p:cNvPr id="15" name="Marcador de texto 14">
            <a:extLst>
              <a:ext uri="{FF2B5EF4-FFF2-40B4-BE49-F238E27FC236}">
                <a16:creationId xmlns:a16="http://schemas.microsoft.com/office/drawing/2014/main" xmlns="" id="{05897091-A449-4E0A-B444-7171DF90239A}"/>
              </a:ext>
            </a:extLst>
          </p:cNvPr>
          <p:cNvSpPr>
            <a:spLocks noGrp="1"/>
          </p:cNvSpPr>
          <p:nvPr>
            <p:ph type="body" sz="quarter" idx="14"/>
          </p:nvPr>
        </p:nvSpPr>
        <p:spPr>
          <a:xfrm>
            <a:off x="711024" y="33710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n-US"/>
              <a:t>Edit Master text styles</a:t>
            </a:r>
          </a:p>
        </p:txBody>
      </p:sp>
      <p:sp>
        <p:nvSpPr>
          <p:cNvPr id="13" name="Marcador de texto 16">
            <a:extLst>
              <a:ext uri="{FF2B5EF4-FFF2-40B4-BE49-F238E27FC236}">
                <a16:creationId xmlns:a16="http://schemas.microsoft.com/office/drawing/2014/main" xmlns="" id="{3C0F691A-2EF3-4A5F-A7E8-E01ADBCA2384}"/>
              </a:ext>
            </a:extLst>
          </p:cNvPr>
          <p:cNvSpPr>
            <a:spLocks noGrp="1"/>
          </p:cNvSpPr>
          <p:nvPr>
            <p:ph type="body" sz="quarter" idx="16"/>
          </p:nvPr>
        </p:nvSpPr>
        <p:spPr>
          <a:xfrm>
            <a:off x="711025" y="1191802"/>
            <a:ext cx="3911401" cy="4985162"/>
          </a:xfrm>
        </p:spPr>
        <p:txBody>
          <a:bodyPr>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n-US"/>
              <a:t>Edit Master text styles</a:t>
            </a:r>
          </a:p>
        </p:txBody>
      </p:sp>
      <p:sp>
        <p:nvSpPr>
          <p:cNvPr id="12" name="Marcador de tabla 4">
            <a:extLst>
              <a:ext uri="{FF2B5EF4-FFF2-40B4-BE49-F238E27FC236}">
                <a16:creationId xmlns:a16="http://schemas.microsoft.com/office/drawing/2014/main" xmlns="" id="{DF826A4E-1A0C-46D7-8327-402D7A34DE68}"/>
              </a:ext>
            </a:extLst>
          </p:cNvPr>
          <p:cNvSpPr>
            <a:spLocks noGrp="1"/>
          </p:cNvSpPr>
          <p:nvPr>
            <p:ph type="tbl" sz="quarter" idx="18" hasCustomPrompt="1"/>
          </p:nvPr>
        </p:nvSpPr>
        <p:spPr>
          <a:xfrm>
            <a:off x="4867835" y="1707776"/>
            <a:ext cx="6612965" cy="4502524"/>
          </a:xfrm>
        </p:spPr>
        <p:txBody>
          <a:bodyPr>
            <a:normAutofit/>
          </a:bodyPr>
          <a:lstStyle>
            <a:lvl1pPr marL="0" indent="0" algn="ctr">
              <a:buFontTx/>
              <a:buNone/>
              <a:defRPr lang="es-ES" sz="1200" kern="1200" smtClean="0">
                <a:solidFill>
                  <a:schemeClr val="tx2"/>
                </a:solidFill>
                <a:latin typeface="+mn-lt"/>
                <a:ea typeface="+mn-ea"/>
                <a:cs typeface="+mn-cs"/>
              </a:defRPr>
            </a:lvl1pPr>
          </a:lstStyle>
          <a:p>
            <a:r>
              <a:rPr lang="es-ES"/>
              <a:t>Insert table here</a:t>
            </a:r>
          </a:p>
        </p:txBody>
      </p:sp>
      <p:sp>
        <p:nvSpPr>
          <p:cNvPr id="14" name="Marcador de texto 16">
            <a:extLst>
              <a:ext uri="{FF2B5EF4-FFF2-40B4-BE49-F238E27FC236}">
                <a16:creationId xmlns:a16="http://schemas.microsoft.com/office/drawing/2014/main" xmlns="" id="{C96F8991-1F66-478E-8C12-FB0275A2F299}"/>
              </a:ext>
            </a:extLst>
          </p:cNvPr>
          <p:cNvSpPr>
            <a:spLocks noGrp="1"/>
          </p:cNvSpPr>
          <p:nvPr>
            <p:ph type="body" sz="quarter" idx="19"/>
          </p:nvPr>
        </p:nvSpPr>
        <p:spPr>
          <a:xfrm>
            <a:off x="4867835" y="1191802"/>
            <a:ext cx="6587576" cy="381504"/>
          </a:xfrm>
        </p:spPr>
        <p:txBody>
          <a:bodyPr>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n-US"/>
              <a:t>Edit Master text styles</a:t>
            </a:r>
          </a:p>
        </p:txBody>
      </p:sp>
      <p:sp>
        <p:nvSpPr>
          <p:cNvPr id="8" name="Marcador de número de diapositiva 5">
            <a:extLst>
              <a:ext uri="{FF2B5EF4-FFF2-40B4-BE49-F238E27FC236}">
                <a16:creationId xmlns:a16="http://schemas.microsoft.com/office/drawing/2014/main" xmlns="" id="{12E1D636-3017-4CF4-BA5F-3300C668441C}"/>
              </a:ext>
            </a:extLst>
          </p:cNvPr>
          <p:cNvSpPr txBox="1"/>
          <p:nvPr userDrawn="1"/>
        </p:nvSpPr>
        <p:spPr>
          <a:xfrm>
            <a:off x="8730845" y="620960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30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0D97B6-E32F-4D7D-B839-7C3B51F2640F}" type="slidenum">
              <a:rPr lang="es-ES" smtClean="0"/>
              <a:t>‹#›</a:t>
            </a:fld>
            <a:endParaRPr lang="es-ES"/>
          </a:p>
        </p:txBody>
      </p:sp>
    </p:spTree>
    <p:extLst>
      <p:ext uri="{BB962C8B-B14F-4D97-AF65-F5344CB8AC3E}">
        <p14:creationId xmlns:p14="http://schemas.microsoft.com/office/powerpoint/2010/main" val="1343677888"/>
      </p:ext>
    </p:extLst>
  </p:cSld>
  <p:clrMapOvr>
    <a:masterClrMapping/>
  </p:clrMapOvr>
  <p:transition spd="med">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amp; Chart 3 ">
    <p:spTree>
      <p:nvGrpSpPr>
        <p:cNvPr id="1" name=""/>
        <p:cNvGrpSpPr/>
        <p:nvPr/>
      </p:nvGrpSpPr>
      <p:grpSpPr>
        <a:xfrm>
          <a:off x="0" y="0"/>
          <a:ext cx="0" cy="0"/>
          <a:chOff x="0" y="0"/>
          <a:chExt cx="0" cy="0"/>
        </a:xfrm>
      </p:grpSpPr>
      <p:sp>
        <p:nvSpPr>
          <p:cNvPr id="10" name="Marcador de número de diapositiva 5">
            <a:extLst>
              <a:ext uri="{FF2B5EF4-FFF2-40B4-BE49-F238E27FC236}">
                <a16:creationId xmlns:a16="http://schemas.microsoft.com/office/drawing/2014/main" xmlns=""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solidFill>
                  <a:srgbClr val="EB0000"/>
                </a:solidFill>
              </a:rPr>
              <a:t>‹#›</a:t>
            </a:fld>
            <a:endParaRPr lang="es-ES">
              <a:solidFill>
                <a:srgbClr val="EB0000"/>
              </a:solidFill>
            </a:endParaRPr>
          </a:p>
        </p:txBody>
      </p:sp>
      <p:sp>
        <p:nvSpPr>
          <p:cNvPr id="15" name="Marcador de texto 14">
            <a:extLst>
              <a:ext uri="{FF2B5EF4-FFF2-40B4-BE49-F238E27FC236}">
                <a16:creationId xmlns:a16="http://schemas.microsoft.com/office/drawing/2014/main" xmlns="" id="{05897091-A449-4E0A-B444-7171DF90239A}"/>
              </a:ext>
            </a:extLst>
          </p:cNvPr>
          <p:cNvSpPr>
            <a:spLocks noGrp="1"/>
          </p:cNvSpPr>
          <p:nvPr>
            <p:ph type="body" sz="quarter" idx="14"/>
          </p:nvPr>
        </p:nvSpPr>
        <p:spPr>
          <a:xfrm>
            <a:off x="711024" y="33710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n-US"/>
              <a:t>Edit Master text styles</a:t>
            </a:r>
          </a:p>
        </p:txBody>
      </p:sp>
      <p:sp>
        <p:nvSpPr>
          <p:cNvPr id="13" name="Marcador de texto 16">
            <a:extLst>
              <a:ext uri="{FF2B5EF4-FFF2-40B4-BE49-F238E27FC236}">
                <a16:creationId xmlns:a16="http://schemas.microsoft.com/office/drawing/2014/main" xmlns="" id="{3C0F691A-2EF3-4A5F-A7E8-E01ADBCA2384}"/>
              </a:ext>
            </a:extLst>
          </p:cNvPr>
          <p:cNvSpPr>
            <a:spLocks noGrp="1"/>
          </p:cNvSpPr>
          <p:nvPr>
            <p:ph type="body" sz="quarter" idx="16"/>
          </p:nvPr>
        </p:nvSpPr>
        <p:spPr>
          <a:xfrm>
            <a:off x="711025" y="1191802"/>
            <a:ext cx="3911401" cy="657546"/>
          </a:xfrm>
        </p:spPr>
        <p:txBody>
          <a:bodyPr>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n-US"/>
              <a:t>Edit Master text styles</a:t>
            </a:r>
          </a:p>
        </p:txBody>
      </p:sp>
      <p:sp>
        <p:nvSpPr>
          <p:cNvPr id="9" name="Marcador de texto 16">
            <a:extLst>
              <a:ext uri="{FF2B5EF4-FFF2-40B4-BE49-F238E27FC236}">
                <a16:creationId xmlns:a16="http://schemas.microsoft.com/office/drawing/2014/main" xmlns="" id="{714DD14E-5956-4FB9-8BE1-1064DD293193}"/>
              </a:ext>
            </a:extLst>
          </p:cNvPr>
          <p:cNvSpPr>
            <a:spLocks noGrp="1"/>
          </p:cNvSpPr>
          <p:nvPr>
            <p:ph type="body" sz="quarter" idx="19"/>
          </p:nvPr>
        </p:nvSpPr>
        <p:spPr>
          <a:xfrm>
            <a:off x="5024062" y="1191802"/>
            <a:ext cx="6456737" cy="657546"/>
          </a:xfrm>
        </p:spPr>
        <p:txBody>
          <a:bodyPr>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n-US"/>
              <a:t>Edit Master text styles</a:t>
            </a:r>
          </a:p>
        </p:txBody>
      </p:sp>
      <p:sp>
        <p:nvSpPr>
          <p:cNvPr id="16" name="Marcador de gráfico 4">
            <a:extLst>
              <a:ext uri="{FF2B5EF4-FFF2-40B4-BE49-F238E27FC236}">
                <a16:creationId xmlns:a16="http://schemas.microsoft.com/office/drawing/2014/main" xmlns="" id="{9BA63F5F-FC37-4202-A6A3-A0F3EFAC9EB6}"/>
              </a:ext>
            </a:extLst>
          </p:cNvPr>
          <p:cNvSpPr>
            <a:spLocks noGrp="1"/>
          </p:cNvSpPr>
          <p:nvPr>
            <p:ph type="chart" sz="quarter" idx="20" hasCustomPrompt="1"/>
          </p:nvPr>
        </p:nvSpPr>
        <p:spPr>
          <a:xfrm>
            <a:off x="711200" y="1993900"/>
            <a:ext cx="3911600" cy="3605788"/>
          </a:xfrm>
        </p:spPr>
        <p:txBody>
          <a:bodyPr>
            <a:normAutofit/>
          </a:bodyPr>
          <a:lstStyle>
            <a:lvl1pPr marL="0" indent="0" algn="ctr">
              <a:buFontTx/>
              <a:buNone/>
              <a:defRPr sz="1400">
                <a:solidFill>
                  <a:schemeClr val="tx2"/>
                </a:solidFill>
              </a:defRPr>
            </a:lvl1pPr>
          </a:lstStyle>
          <a:p>
            <a:r>
              <a:rPr lang="es-ES"/>
              <a:t>Insert graphic here</a:t>
            </a:r>
          </a:p>
        </p:txBody>
      </p:sp>
      <p:sp>
        <p:nvSpPr>
          <p:cNvPr id="17" name="Marcador de gráfico 4">
            <a:extLst>
              <a:ext uri="{FF2B5EF4-FFF2-40B4-BE49-F238E27FC236}">
                <a16:creationId xmlns:a16="http://schemas.microsoft.com/office/drawing/2014/main" xmlns="" id="{0CABFB2C-905F-4A94-BBC0-7C32FA7695A4}"/>
              </a:ext>
            </a:extLst>
          </p:cNvPr>
          <p:cNvSpPr>
            <a:spLocks noGrp="1"/>
          </p:cNvSpPr>
          <p:nvPr>
            <p:ph type="chart" sz="quarter" idx="21" hasCustomPrompt="1"/>
          </p:nvPr>
        </p:nvSpPr>
        <p:spPr>
          <a:xfrm>
            <a:off x="5024063" y="1993900"/>
            <a:ext cx="6472718" cy="3605788"/>
          </a:xfrm>
        </p:spPr>
        <p:txBody>
          <a:bodyPr>
            <a:normAutofit/>
          </a:bodyPr>
          <a:lstStyle>
            <a:lvl1pPr marL="0" indent="0" algn="ctr">
              <a:buFontTx/>
              <a:buNone/>
              <a:defRPr sz="1400">
                <a:solidFill>
                  <a:schemeClr val="tx2"/>
                </a:solidFill>
              </a:defRPr>
            </a:lvl1pPr>
          </a:lstStyle>
          <a:p>
            <a:r>
              <a:rPr lang="es-ES"/>
              <a:t>Insert graphic here</a:t>
            </a:r>
          </a:p>
        </p:txBody>
      </p:sp>
      <p:sp>
        <p:nvSpPr>
          <p:cNvPr id="18" name="Forma libre: forma 17">
            <a:extLst>
              <a:ext uri="{FF2B5EF4-FFF2-40B4-BE49-F238E27FC236}">
                <a16:creationId xmlns:a16="http://schemas.microsoft.com/office/drawing/2014/main" xmlns="" id="{AEAA6F10-C407-4622-AF96-B2605139D86B}"/>
              </a:ext>
            </a:extLst>
          </p:cNvPr>
          <p:cNvSpPr/>
          <p:nvPr userDrawn="1"/>
        </p:nvSpPr>
        <p:spPr>
          <a:xfrm>
            <a:off x="4742395" y="3685061"/>
            <a:ext cx="187151" cy="207057"/>
          </a:xfrm>
          <a:custGeom>
            <a:avLst/>
            <a:gdLst/>
            <a:ahLst/>
            <a:cxnLst/>
            <a:rect l="l" t="t" r="r" b="b"/>
            <a:pathLst>
              <a:path w="187151" h="207057">
                <a:moveTo>
                  <a:pt x="0" y="0"/>
                </a:moveTo>
                <a:lnTo>
                  <a:pt x="187151" y="80925"/>
                </a:lnTo>
                <a:lnTo>
                  <a:pt x="187151" y="125574"/>
                </a:lnTo>
                <a:lnTo>
                  <a:pt x="0" y="207057"/>
                </a:lnTo>
                <a:lnTo>
                  <a:pt x="0" y="154409"/>
                </a:lnTo>
                <a:lnTo>
                  <a:pt x="130596" y="103064"/>
                </a:lnTo>
                <a:lnTo>
                  <a:pt x="0" y="522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2" name="Marcador de número de diapositiva 5">
            <a:extLst>
              <a:ext uri="{FF2B5EF4-FFF2-40B4-BE49-F238E27FC236}">
                <a16:creationId xmlns:a16="http://schemas.microsoft.com/office/drawing/2014/main" xmlns="" id="{12E1D636-3017-4CF4-BA5F-3300C668441C}"/>
              </a:ext>
            </a:extLst>
          </p:cNvPr>
          <p:cNvSpPr txBox="1"/>
          <p:nvPr userDrawn="1"/>
        </p:nvSpPr>
        <p:spPr>
          <a:xfrm>
            <a:off x="8730845" y="620960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30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0D97B6-E32F-4D7D-B839-7C3B51F2640F}" type="slidenum">
              <a:rPr lang="es-ES" smtClean="0"/>
              <a:t>‹#›</a:t>
            </a:fld>
            <a:endParaRPr lang="es-ES"/>
          </a:p>
        </p:txBody>
      </p:sp>
    </p:spTree>
    <p:extLst>
      <p:ext uri="{BB962C8B-B14F-4D97-AF65-F5344CB8AC3E}">
        <p14:creationId xmlns:p14="http://schemas.microsoft.com/office/powerpoint/2010/main" val="1960999837"/>
      </p:ext>
    </p:extLst>
  </p:cSld>
  <p:clrMapOvr>
    <a:masterClrMapping/>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Interior texto a una columna">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295" name="Diapositiva de think-cell" r:id="rId4" imgW="0" imgH="0" progId="TCLayout.ActiveDocument.1">
                  <p:embed/>
                </p:oleObj>
              </mc:Choice>
              <mc:Fallback>
                <p:oleObj name="Diapositiva de think-cell" r:id="rId4" imgW="0" imgH="0" progId="TCLayout.ActiveDocument.1">
                  <p:embed/>
                  <p:pic>
                    <p:nvPicPr>
                      <p:cNvPr id="0" name="Picture 1" descr="rI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itle Placeholder 1"/>
          <p:cNvSpPr>
            <a:spLocks noGrp="1"/>
          </p:cNvSpPr>
          <p:nvPr>
            <p:ph type="title"/>
          </p:nvPr>
        </p:nvSpPr>
        <p:spPr>
          <a:xfrm>
            <a:off x="816000" y="54000"/>
            <a:ext cx="10534651" cy="471841"/>
          </a:xfrm>
          <a:prstGeom prst="rect">
            <a:avLst/>
          </a:prstGeom>
        </p:spPr>
        <p:txBody>
          <a:bodyPr lIns="0" anchor="t" anchorCtr="0">
            <a:noAutofit/>
          </a:bodyPr>
          <a:lstStyle>
            <a:lvl1pPr>
              <a:defRPr sz="2329"/>
            </a:lvl1pPr>
          </a:lstStyle>
          <a:p>
            <a:pPr marL="0" lvl="0"/>
            <a:r>
              <a:rPr lang="es-ES"/>
              <a:t>Haga clic para modificar el estilo de título del patrón</a:t>
            </a:r>
            <a:endParaRPr lang="en-US"/>
          </a:p>
        </p:txBody>
      </p:sp>
      <p:sp>
        <p:nvSpPr>
          <p:cNvPr id="4" name="Marcador de número de diapositiva 5">
            <a:extLst>
              <a:ext uri="{FF2B5EF4-FFF2-40B4-BE49-F238E27FC236}">
                <a16:creationId xmlns:a16="http://schemas.microsoft.com/office/drawing/2014/main" xmlns="" id="{12E1D636-3017-4CF4-BA5F-3300C668441C}"/>
              </a:ext>
            </a:extLst>
          </p:cNvPr>
          <p:cNvSpPr>
            <a:spLocks noGrp="1"/>
          </p:cNvSpPr>
          <p:nvPr>
            <p:ph type="sldNum" sz="quarter" idx="12"/>
          </p:nvPr>
        </p:nvSpPr>
        <p:spPr>
          <a:xfrm>
            <a:off x="8745359" y="6427311"/>
            <a:ext cx="2743200" cy="365125"/>
          </a:xfrm>
        </p:spPr>
        <p:txBody>
          <a:bodyPr/>
          <a:lstStyle>
            <a:lvl1pPr>
              <a:defRPr sz="1300">
                <a:solidFill>
                  <a:srgbClr val="002060"/>
                </a:solidFill>
              </a:defRPr>
            </a:lvl1pPr>
          </a:lstStyle>
          <a:p>
            <a:fld id="{BC0D97B6-E32F-4D7D-B839-7C3B51F2640F}" type="slidenum">
              <a:rPr lang="es-ES" smtClean="0"/>
              <a:t>‹#›</a:t>
            </a:fld>
            <a:endParaRPr lang="es-ES"/>
          </a:p>
        </p:txBody>
      </p:sp>
    </p:spTree>
    <p:extLst>
      <p:ext uri="{BB962C8B-B14F-4D97-AF65-F5344CB8AC3E}">
        <p14:creationId xmlns:p14="http://schemas.microsoft.com/office/powerpoint/2010/main" val="169042254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p:cNvSpPr>
            <a:spLocks noGrp="1"/>
          </p:cNvSpPr>
          <p:nvPr>
            <p:ph type="dt" sz="half" idx="10"/>
          </p:nvPr>
        </p:nvSpPr>
        <p:spPr/>
        <p:txBody>
          <a:bodyPr/>
          <a:lstStyle/>
          <a:p>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222AF82-7192-4C57-B87E-2F2B4AD730C5}" type="slidenum">
              <a:rPr lang="en-US" smtClean="0">
                <a:solidFill>
                  <a:prstClr val="black">
                    <a:tint val="75000"/>
                  </a:prstClr>
                </a:solidFill>
              </a:rPr>
              <a:t>‹#›</a:t>
            </a:fld>
            <a:endParaRPr lang="en-US">
              <a:solidFill>
                <a:prstClr val="black">
                  <a:tint val="75000"/>
                </a:prstClr>
              </a:solidFill>
            </a:endParaRPr>
          </a:p>
        </p:txBody>
      </p:sp>
      <p:sp>
        <p:nvSpPr>
          <p:cNvPr id="7" name="Marcador de número de diapositiva 5">
            <a:extLst>
              <a:ext uri="{FF2B5EF4-FFF2-40B4-BE49-F238E27FC236}">
                <a16:creationId xmlns:a16="http://schemas.microsoft.com/office/drawing/2014/main" xmlns="" id="{12E1D636-3017-4CF4-BA5F-3300C668441C}"/>
              </a:ext>
            </a:extLst>
          </p:cNvPr>
          <p:cNvSpPr txBox="1"/>
          <p:nvPr userDrawn="1"/>
        </p:nvSpPr>
        <p:spPr>
          <a:xfrm>
            <a:off x="8730845" y="620960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30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0D97B6-E32F-4D7D-B839-7C3B51F2640F}" type="slidenum">
              <a:rPr lang="es-ES" smtClean="0"/>
              <a:t>‹#›</a:t>
            </a:fld>
            <a:endParaRPr lang="es-ES"/>
          </a:p>
        </p:txBody>
      </p:sp>
    </p:spTree>
    <p:extLst>
      <p:ext uri="{BB962C8B-B14F-4D97-AF65-F5344CB8AC3E}">
        <p14:creationId xmlns:p14="http://schemas.microsoft.com/office/powerpoint/2010/main" val="278612549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Page white">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43" name="Diapositiva de think-cell" r:id="rId5" imgW="0" imgH="0" progId="TCLayout.ActiveDocument.1">
                  <p:embed/>
                </p:oleObj>
              </mc:Choice>
              <mc:Fallback>
                <p:oleObj name="Diapositiva de think-cell" r:id="rId5" imgW="0" imgH="0" progId="TCLayout.ActiveDocument.1">
                  <p:embed/>
                  <p:pic>
                    <p:nvPicPr>
                      <p:cNvPr id="0" name="Picture 1" descr="rId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ángulo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4100">
              <a:solidFill>
                <a:prstClr val="white"/>
              </a:solidFill>
              <a:sym typeface="Arial" panose="020B0604020202020204" pitchFamily="34" charset="0"/>
            </a:endParaRPr>
          </a:p>
        </p:txBody>
      </p:sp>
      <p:sp>
        <p:nvSpPr>
          <p:cNvPr id="2" name="Título 1">
            <a:extLst>
              <a:ext uri="{FF2B5EF4-FFF2-40B4-BE49-F238E27FC236}">
                <a16:creationId xmlns:a16="http://schemas.microsoft.com/office/drawing/2014/main" xmlns="" id="{92F305A9-DE4B-49AF-BCD4-43A65F7EB523}"/>
              </a:ext>
            </a:extLst>
          </p:cNvPr>
          <p:cNvSpPr>
            <a:spLocks noGrp="1"/>
          </p:cNvSpPr>
          <p:nvPr>
            <p:ph type="ctrTitle"/>
          </p:nvPr>
        </p:nvSpPr>
        <p:spPr>
          <a:xfrm>
            <a:off x="721745" y="1096485"/>
            <a:ext cx="4937184" cy="1407004"/>
          </a:xfrm>
        </p:spPr>
        <p:txBody>
          <a:bodyPr anchor="t">
            <a:normAutofit/>
          </a:bodyPr>
          <a:lstStyle>
            <a:lvl1pPr algn="l">
              <a:lnSpc>
                <a:spcPct val="90000"/>
              </a:lnSpc>
              <a:defRPr sz="4100">
                <a:solidFill>
                  <a:schemeClr val="accent2">
                    <a:lumMod val="50000"/>
                  </a:schemeClr>
                </a:solidFill>
              </a:defRPr>
            </a:lvl1pPr>
          </a:lstStyle>
          <a:p>
            <a:r>
              <a:rPr lang="en-US"/>
              <a:t>Click to edit Master title style</a:t>
            </a:r>
            <a:endParaRPr lang="es-ES"/>
          </a:p>
        </p:txBody>
      </p:sp>
      <p:sp>
        <p:nvSpPr>
          <p:cNvPr id="3" name="Subtítulo 2">
            <a:extLst>
              <a:ext uri="{FF2B5EF4-FFF2-40B4-BE49-F238E27FC236}">
                <a16:creationId xmlns:a16="http://schemas.microsoft.com/office/drawing/2014/main" xmlns="" id="{7AB17398-CAA7-49B6-868C-44D053E7EAC0}"/>
              </a:ext>
            </a:extLst>
          </p:cNvPr>
          <p:cNvSpPr>
            <a:spLocks noGrp="1"/>
          </p:cNvSpPr>
          <p:nvPr>
            <p:ph type="subTitle" idx="1"/>
          </p:nvPr>
        </p:nvSpPr>
        <p:spPr>
          <a:xfrm>
            <a:off x="724620" y="2722142"/>
            <a:ext cx="4934309" cy="2436454"/>
          </a:xfrm>
        </p:spPr>
        <p:txBody>
          <a:bodyPr>
            <a:noAutofit/>
          </a:bodyPr>
          <a:lstStyle>
            <a:lvl1pPr marL="0" indent="0" algn="l">
              <a:lnSpc>
                <a:spcPct val="100000"/>
              </a:lnSpc>
              <a:spcBef>
                <a:spcPct val="0"/>
              </a:spcBef>
              <a:spcAft>
                <a:spcPts val="1200"/>
              </a:spcAft>
              <a:buNone/>
              <a:defRPr sz="2000">
                <a:solidFill>
                  <a:schemeClr val="accent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Marcador de texto 16">
            <a:extLst>
              <a:ext uri="{FF2B5EF4-FFF2-40B4-BE49-F238E27FC236}">
                <a16:creationId xmlns:a16="http://schemas.microsoft.com/office/drawing/2014/main" xmlns="" id="{F5E5F18D-70E6-495C-A384-2EDAE0030937}"/>
              </a:ext>
            </a:extLst>
          </p:cNvPr>
          <p:cNvSpPr>
            <a:spLocks noGrp="1"/>
          </p:cNvSpPr>
          <p:nvPr>
            <p:ph type="body" sz="quarter" idx="14"/>
          </p:nvPr>
        </p:nvSpPr>
        <p:spPr>
          <a:xfrm>
            <a:off x="709650" y="333651"/>
            <a:ext cx="11177550" cy="419100"/>
          </a:xfrm>
        </p:spPr>
        <p:txBody>
          <a:bodyPr>
            <a:noAutofit/>
          </a:bodyPr>
          <a:lstStyle>
            <a:lvl1pPr marL="0" indent="0">
              <a:buNone/>
              <a:defRPr sz="1300">
                <a:solidFill>
                  <a:schemeClr val="accent2">
                    <a:lumMod val="50000"/>
                  </a:schemeClr>
                </a:solidFill>
              </a:defRPr>
            </a:lvl1pPr>
            <a:lvl2pPr marL="457200" indent="0">
              <a:buNone/>
              <a:defRPr sz="1300">
                <a:solidFill>
                  <a:schemeClr val="tx2"/>
                </a:solidFill>
              </a:defRPr>
            </a:lvl2pPr>
            <a:lvl3pPr marL="914400" indent="0">
              <a:buNone/>
              <a:defRPr sz="1300">
                <a:solidFill>
                  <a:schemeClr val="tx2"/>
                </a:solidFill>
              </a:defRPr>
            </a:lvl3pPr>
            <a:lvl4pPr marL="1371600" indent="0">
              <a:buNone/>
              <a:defRPr sz="1300">
                <a:solidFill>
                  <a:schemeClr val="tx2"/>
                </a:solidFill>
              </a:defRPr>
            </a:lvl4pPr>
            <a:lvl5pPr marL="1828800" indent="0">
              <a:buNone/>
              <a:defRPr sz="1300">
                <a:solidFill>
                  <a:schemeClr val="tx2"/>
                </a:solidFill>
              </a:defRPr>
            </a:lvl5pPr>
          </a:lstStyle>
          <a:p>
            <a:pPr lvl="0"/>
            <a:r>
              <a:rPr lang="en-US"/>
              <a:t>Edit Master text styles</a:t>
            </a:r>
          </a:p>
        </p:txBody>
      </p:sp>
      <p:sp>
        <p:nvSpPr>
          <p:cNvPr id="7" name="Forma libre: forma 6">
            <a:extLst>
              <a:ext uri="{FF2B5EF4-FFF2-40B4-BE49-F238E27FC236}">
                <a16:creationId xmlns:a16="http://schemas.microsoft.com/office/drawing/2014/main" xmlns="" id="{67D1300D-9BA1-4612-9EA5-90328019812E}"/>
              </a:ext>
            </a:extLst>
          </p:cNvPr>
          <p:cNvSpPr/>
          <p:nvPr userDrawn="1"/>
        </p:nvSpPr>
        <p:spPr>
          <a:xfrm>
            <a:off x="0" y="5229922"/>
            <a:ext cx="12196689" cy="1628078"/>
          </a:xfrm>
          <a:custGeom>
            <a:avLst/>
            <a:gdLst>
              <a:gd name="connsiteX0" fmla="*/ 8932985 w 12196689"/>
              <a:gd name="connsiteY0" fmla="*/ 0 h 1628078"/>
              <a:gd name="connsiteX1" fmla="*/ 12196689 w 12196689"/>
              <a:gd name="connsiteY1" fmla="*/ 0 h 1628078"/>
              <a:gd name="connsiteX2" fmla="*/ 12196689 w 12196689"/>
              <a:gd name="connsiteY2" fmla="*/ 1628078 h 1628078"/>
              <a:gd name="connsiteX3" fmla="*/ 0 w 12196689"/>
              <a:gd name="connsiteY3" fmla="*/ 1628078 h 1628078"/>
              <a:gd name="connsiteX4" fmla="*/ 0 w 12196689"/>
              <a:gd name="connsiteY4" fmla="*/ 1213081 h 1628078"/>
              <a:gd name="connsiteX5" fmla="*/ 8932985 w 12196689"/>
              <a:gd name="connsiteY5" fmla="*/ 1213081 h 162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6689" h="1628078">
                <a:moveTo>
                  <a:pt x="8932985" y="0"/>
                </a:moveTo>
                <a:lnTo>
                  <a:pt x="12196689" y="0"/>
                </a:lnTo>
                <a:lnTo>
                  <a:pt x="12196689" y="1628078"/>
                </a:lnTo>
                <a:lnTo>
                  <a:pt x="0" y="1628078"/>
                </a:lnTo>
                <a:lnTo>
                  <a:pt x="0" y="1213081"/>
                </a:lnTo>
                <a:lnTo>
                  <a:pt x="8932985" y="1213081"/>
                </a:lnTo>
                <a:close/>
              </a:path>
            </a:pathLst>
          </a:cu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solidFill>
                <a:prstClr val="white"/>
              </a:solidFill>
            </a:endParaRPr>
          </a:p>
        </p:txBody>
      </p:sp>
    </p:spTree>
    <p:extLst>
      <p:ext uri="{BB962C8B-B14F-4D97-AF65-F5344CB8AC3E}">
        <p14:creationId xmlns:p14="http://schemas.microsoft.com/office/powerpoint/2010/main" val="235273195"/>
      </p:ext>
    </p:extLst>
  </p:cSld>
  <p:clrMapOvr>
    <a:masterClrMapping/>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xmlns="" id="{C60B320C-F93D-45A7-B5CC-5C18ED1F85FB}"/>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solidFill>
                  <a:srgbClr val="EB0000"/>
                </a:solidFill>
              </a:rPr>
              <a:t>‹#›</a:t>
            </a:fld>
            <a:endParaRPr lang="es-ES">
              <a:solidFill>
                <a:srgbClr val="EB0000"/>
              </a:solidFill>
            </a:endParaRPr>
          </a:p>
        </p:txBody>
      </p:sp>
      <p:pic>
        <p:nvPicPr>
          <p:cNvPr id="9" name="Gráfico 8">
            <a:extLst>
              <a:ext uri="{FF2B5EF4-FFF2-40B4-BE49-F238E27FC236}">
                <a16:creationId xmlns:a16="http://schemas.microsoft.com/office/drawing/2014/main" xmlns="" id="{AC1B0227-D6EB-4F05-832D-EB54916F795A}"/>
              </a:ext>
            </a:extLst>
          </p:cNvPr>
          <p:cNvPicPr>
            <a:picLocks noChangeAspect="1"/>
          </p:cNvPicPr>
          <p:nvPr userDrawn="1"/>
        </p:nvPicPr>
        <p:blipFill>
          <a:blip r:embed="rId2"/>
          <a:srcRect/>
          <a:stretch>
            <a:fillRect/>
          </a:stretch>
        </p:blipFill>
        <p:spPr>
          <a:xfrm>
            <a:off x="832642" y="6262326"/>
            <a:ext cx="1172108" cy="205543"/>
          </a:xfrm>
          <a:prstGeom prst="rect">
            <a:avLst/>
          </a:prstGeom>
        </p:spPr>
      </p:pic>
      <p:sp>
        <p:nvSpPr>
          <p:cNvPr id="10" name="CuadroTexto 9">
            <a:extLst>
              <a:ext uri="{FF2B5EF4-FFF2-40B4-BE49-F238E27FC236}">
                <a16:creationId xmlns:a16="http://schemas.microsoft.com/office/drawing/2014/main" xmlns="" id="{B3950534-FF56-4FD6-A098-D625BC54F0FA}"/>
              </a:ext>
            </a:extLst>
          </p:cNvPr>
          <p:cNvSpPr txBox="1"/>
          <p:nvPr userDrawn="1"/>
        </p:nvSpPr>
        <p:spPr>
          <a:xfrm>
            <a:off x="722533" y="312269"/>
            <a:ext cx="1849821" cy="292388"/>
          </a:xfrm>
          <a:prstGeom prst="rect">
            <a:avLst/>
          </a:prstGeom>
          <a:noFill/>
        </p:spPr>
        <p:txBody>
          <a:bodyPr wrap="square" rtlCol="0">
            <a:spAutoFit/>
          </a:bodyPr>
          <a:lstStyle/>
          <a:p>
            <a:r>
              <a:rPr lang="es-ES" sz="1300">
                <a:solidFill>
                  <a:srgbClr val="EB0000"/>
                </a:solidFill>
              </a:rPr>
              <a:t>Index</a:t>
            </a:r>
          </a:p>
        </p:txBody>
      </p:sp>
      <p:sp>
        <p:nvSpPr>
          <p:cNvPr id="14" name="Marcador de texto 11">
            <a:extLst>
              <a:ext uri="{FF2B5EF4-FFF2-40B4-BE49-F238E27FC236}">
                <a16:creationId xmlns:a16="http://schemas.microsoft.com/office/drawing/2014/main" xmlns="" id="{0CC57AA0-6C3B-4C80-BF6B-C321A960A96C}"/>
              </a:ext>
            </a:extLst>
          </p:cNvPr>
          <p:cNvSpPr>
            <a:spLocks noGrp="1"/>
          </p:cNvSpPr>
          <p:nvPr>
            <p:ph type="body" sz="quarter" idx="13"/>
          </p:nvPr>
        </p:nvSpPr>
        <p:spPr>
          <a:xfrm>
            <a:off x="832641" y="1100239"/>
            <a:ext cx="10635843" cy="4906665"/>
          </a:xfrm>
        </p:spPr>
        <p:txBody>
          <a:bodyPr>
            <a:normAutofit/>
          </a:bodyPr>
          <a:lstStyle>
            <a:lvl1pPr marL="432000" indent="-396000">
              <a:buClr>
                <a:schemeClr val="accent1"/>
              </a:buClr>
              <a:buSzPct val="45000"/>
              <a:buFont typeface="+mj-lt"/>
              <a:buAutoNum type="arabicPeriod"/>
              <a:defRPr lang="es-ES" sz="4000" b="1" kern="1200" smtClean="0">
                <a:solidFill>
                  <a:srgbClr val="3C3C3B"/>
                </a:solidFill>
                <a:latin typeface="+mn-lt"/>
                <a:ea typeface="+mn-ea"/>
                <a:cs typeface="+mn-cs"/>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961554342"/>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Divider White">
    <p:spTree>
      <p:nvGrpSpPr>
        <p:cNvPr id="1" name=""/>
        <p:cNvGrpSpPr/>
        <p:nvPr/>
      </p:nvGrpSpPr>
      <p:grpSpPr>
        <a:xfrm>
          <a:off x="0" y="0"/>
          <a:ext cx="0" cy="0"/>
          <a:chOff x="0" y="0"/>
          <a:chExt cx="0" cy="0"/>
        </a:xfrm>
      </p:grpSpPr>
      <p:sp>
        <p:nvSpPr>
          <p:cNvPr id="7" name="Forma libre: forma 6">
            <a:extLst>
              <a:ext uri="{FF2B5EF4-FFF2-40B4-BE49-F238E27FC236}">
                <a16:creationId xmlns:a16="http://schemas.microsoft.com/office/drawing/2014/main" xmlns="" id="{49C540BB-A189-4361-ABD8-4DA84C6612C3}"/>
              </a:ext>
            </a:extLst>
          </p:cNvPr>
          <p:cNvSpPr/>
          <p:nvPr userDrawn="1"/>
        </p:nvSpPr>
        <p:spPr>
          <a:xfrm>
            <a:off x="8925340" y="0"/>
            <a:ext cx="3266660" cy="6858000"/>
          </a:xfrm>
          <a:custGeom>
            <a:avLst/>
            <a:gdLst>
              <a:gd name="connsiteX0" fmla="*/ 1630018 w 3266660"/>
              <a:gd name="connsiteY0" fmla="*/ 0 h 6858000"/>
              <a:gd name="connsiteX1" fmla="*/ 3266660 w 3266660"/>
              <a:gd name="connsiteY1" fmla="*/ 0 h 6858000"/>
              <a:gd name="connsiteX2" fmla="*/ 3266660 w 3266660"/>
              <a:gd name="connsiteY2" fmla="*/ 6858000 h 6858000"/>
              <a:gd name="connsiteX3" fmla="*/ 0 w 3266660"/>
              <a:gd name="connsiteY3" fmla="*/ 6858000 h 6858000"/>
              <a:gd name="connsiteX4" fmla="*/ 0 w 3266660"/>
              <a:gd name="connsiteY4" fmla="*/ 2822713 h 6858000"/>
              <a:gd name="connsiteX5" fmla="*/ 1630018 w 3266660"/>
              <a:gd name="connsiteY5" fmla="*/ 28227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6660" h="6858000">
                <a:moveTo>
                  <a:pt x="1630018" y="0"/>
                </a:moveTo>
                <a:lnTo>
                  <a:pt x="3266660" y="0"/>
                </a:lnTo>
                <a:lnTo>
                  <a:pt x="3266660" y="6858000"/>
                </a:lnTo>
                <a:lnTo>
                  <a:pt x="0" y="6858000"/>
                </a:lnTo>
                <a:lnTo>
                  <a:pt x="0" y="2822713"/>
                </a:lnTo>
                <a:lnTo>
                  <a:pt x="1630018" y="28227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solidFill>
                <a:prstClr val="white"/>
              </a:solidFill>
            </a:endParaRPr>
          </a:p>
        </p:txBody>
      </p:sp>
      <p:sp>
        <p:nvSpPr>
          <p:cNvPr id="2" name="Título 1">
            <a:extLst>
              <a:ext uri="{FF2B5EF4-FFF2-40B4-BE49-F238E27FC236}">
                <a16:creationId xmlns:a16="http://schemas.microsoft.com/office/drawing/2014/main" xmlns="" id="{B045CB15-1F44-40E1-909E-6233010BC133}"/>
              </a:ext>
            </a:extLst>
          </p:cNvPr>
          <p:cNvSpPr>
            <a:spLocks noGrp="1"/>
          </p:cNvSpPr>
          <p:nvPr>
            <p:ph type="title" hasCustomPrompt="1"/>
          </p:nvPr>
        </p:nvSpPr>
        <p:spPr>
          <a:xfrm>
            <a:off x="722519" y="626373"/>
            <a:ext cx="4386194" cy="2852737"/>
          </a:xfrm>
        </p:spPr>
        <p:txBody>
          <a:bodyPr anchor="t">
            <a:normAutofit/>
          </a:bodyPr>
          <a:lstStyle>
            <a:lvl1pPr>
              <a:lnSpc>
                <a:spcPct val="100000"/>
              </a:lnSpc>
              <a:defRPr sz="4000">
                <a:solidFill>
                  <a:schemeClr val="accent1"/>
                </a:solidFill>
              </a:defRPr>
            </a:lvl1pPr>
          </a:lstStyle>
          <a:p>
            <a:r>
              <a:rPr lang="en-US"/>
              <a:t>Click to edit Master title </a:t>
            </a:r>
            <a:br>
              <a:rPr lang="en-US"/>
            </a:br>
            <a:r>
              <a:rPr lang="en-US"/>
              <a:t>style</a:t>
            </a:r>
            <a:endParaRPr lang="es-ES"/>
          </a:p>
        </p:txBody>
      </p:sp>
      <p:sp>
        <p:nvSpPr>
          <p:cNvPr id="14" name="Marcador de texto 13">
            <a:extLst>
              <a:ext uri="{FF2B5EF4-FFF2-40B4-BE49-F238E27FC236}">
                <a16:creationId xmlns:a16="http://schemas.microsoft.com/office/drawing/2014/main" xmlns="" id="{6E38BAEA-EEE9-4346-9DB7-91D26BC942D7}"/>
              </a:ext>
            </a:extLst>
          </p:cNvPr>
          <p:cNvSpPr>
            <a:spLocks noGrp="1"/>
          </p:cNvSpPr>
          <p:nvPr>
            <p:ph type="body" sz="quarter" idx="14" hasCustomPrompt="1"/>
          </p:nvPr>
        </p:nvSpPr>
        <p:spPr>
          <a:xfrm>
            <a:off x="8945217" y="3270526"/>
            <a:ext cx="2958754" cy="2364961"/>
          </a:xfrm>
        </p:spPr>
        <p:txBody>
          <a:bodyPr>
            <a:noAutofit/>
          </a:bodyPr>
          <a:lstStyle>
            <a:lvl1pPr marL="0" indent="0" algn="r">
              <a:buFontTx/>
              <a:buNone/>
              <a:defRPr sz="16600">
                <a:solidFill>
                  <a:schemeClr val="bg1"/>
                </a:solidFill>
              </a:defRPr>
            </a:lvl1pPr>
            <a:lvl2pPr>
              <a:defRPr sz="13800">
                <a:solidFill>
                  <a:schemeClr val="tx1"/>
                </a:solidFill>
              </a:defRPr>
            </a:lvl2pPr>
            <a:lvl3pPr>
              <a:defRPr sz="11500">
                <a:solidFill>
                  <a:schemeClr val="tx1"/>
                </a:solidFill>
              </a:defRPr>
            </a:lvl3pPr>
            <a:lvl4pPr>
              <a:defRPr sz="9600">
                <a:solidFill>
                  <a:schemeClr val="tx1"/>
                </a:solidFill>
              </a:defRPr>
            </a:lvl4pPr>
            <a:lvl5pPr>
              <a:defRPr sz="9600">
                <a:solidFill>
                  <a:schemeClr val="tx1"/>
                </a:solidFill>
              </a:defRPr>
            </a:lvl5pPr>
          </a:lstStyle>
          <a:p>
            <a:pPr lvl="0"/>
            <a:r>
              <a:rPr lang="es-ES"/>
              <a:t>00</a:t>
            </a:r>
          </a:p>
        </p:txBody>
      </p:sp>
    </p:spTree>
    <p:extLst>
      <p:ext uri="{BB962C8B-B14F-4D97-AF65-F5344CB8AC3E}">
        <p14:creationId xmlns:p14="http://schemas.microsoft.com/office/powerpoint/2010/main" val="49091440"/>
      </p:ext>
    </p:extLst>
  </p:cSld>
  <p:clrMapOvr>
    <a:masterClrMapping/>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er &amp; Content ">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6B5AEF2-F43E-4C92-A186-61C1E43CE82B}"/>
              </a:ext>
            </a:extLst>
          </p:cNvPr>
          <p:cNvSpPr>
            <a:spLocks noGrp="1"/>
          </p:cNvSpPr>
          <p:nvPr>
            <p:ph type="title"/>
          </p:nvPr>
        </p:nvSpPr>
        <p:spPr>
          <a:xfrm>
            <a:off x="722243" y="1087457"/>
            <a:ext cx="5297557" cy="1606047"/>
          </a:xfrm>
        </p:spPr>
        <p:txBody>
          <a:bodyPr anchor="t">
            <a:normAutofit/>
          </a:bodyPr>
          <a:lstStyle>
            <a:lvl1pPr>
              <a:defRPr sz="3600">
                <a:solidFill>
                  <a:schemeClr val="accent1"/>
                </a:solidFill>
              </a:defRPr>
            </a:lvl1pPr>
          </a:lstStyle>
          <a:p>
            <a:r>
              <a:rPr lang="en-US"/>
              <a:t>Click to edit Master title style</a:t>
            </a:r>
            <a:endParaRPr lang="es-ES"/>
          </a:p>
        </p:txBody>
      </p:sp>
      <p:sp>
        <p:nvSpPr>
          <p:cNvPr id="10" name="Marcador de número de diapositiva 5">
            <a:extLst>
              <a:ext uri="{FF2B5EF4-FFF2-40B4-BE49-F238E27FC236}">
                <a16:creationId xmlns:a16="http://schemas.microsoft.com/office/drawing/2014/main" xmlns=""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solidFill>
                  <a:srgbClr val="EB0000"/>
                </a:solidFill>
              </a:rPr>
              <a:t>‹#›</a:t>
            </a:fld>
            <a:endParaRPr lang="es-ES">
              <a:solidFill>
                <a:srgbClr val="EB0000"/>
              </a:solidFill>
            </a:endParaRPr>
          </a:p>
        </p:txBody>
      </p:sp>
      <p:pic>
        <p:nvPicPr>
          <p:cNvPr id="11" name="Gráfico 10">
            <a:extLst>
              <a:ext uri="{FF2B5EF4-FFF2-40B4-BE49-F238E27FC236}">
                <a16:creationId xmlns:a16="http://schemas.microsoft.com/office/drawing/2014/main" xmlns="" id="{1FE7499B-1226-4371-B3E5-6DE0E967E635}"/>
              </a:ext>
            </a:extLst>
          </p:cNvPr>
          <p:cNvPicPr>
            <a:picLocks noChangeAspect="1"/>
          </p:cNvPicPr>
          <p:nvPr userDrawn="1"/>
        </p:nvPicPr>
        <p:blipFill>
          <a:blip r:embed="rId2"/>
          <a:srcRect/>
          <a:stretch>
            <a:fillRect/>
          </a:stretch>
        </p:blipFill>
        <p:spPr>
          <a:xfrm>
            <a:off x="832642" y="6262326"/>
            <a:ext cx="1172108" cy="205543"/>
          </a:xfrm>
          <a:prstGeom prst="rect">
            <a:avLst/>
          </a:prstGeom>
        </p:spPr>
      </p:pic>
      <p:sp>
        <p:nvSpPr>
          <p:cNvPr id="15" name="Marcador de texto 14">
            <a:extLst>
              <a:ext uri="{FF2B5EF4-FFF2-40B4-BE49-F238E27FC236}">
                <a16:creationId xmlns:a16="http://schemas.microsoft.com/office/drawing/2014/main" xmlns="" id="{05897091-A449-4E0A-B444-7171DF90239A}"/>
              </a:ext>
            </a:extLst>
          </p:cNvPr>
          <p:cNvSpPr>
            <a:spLocks noGrp="1"/>
          </p:cNvSpPr>
          <p:nvPr>
            <p:ph type="body" sz="quarter" idx="14"/>
          </p:nvPr>
        </p:nvSpPr>
        <p:spPr>
          <a:xfrm>
            <a:off x="711024" y="33710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n-US"/>
              <a:t>Edit Master text styles</a:t>
            </a:r>
          </a:p>
        </p:txBody>
      </p:sp>
      <p:sp>
        <p:nvSpPr>
          <p:cNvPr id="18" name="Marcador de texto 16">
            <a:extLst>
              <a:ext uri="{FF2B5EF4-FFF2-40B4-BE49-F238E27FC236}">
                <a16:creationId xmlns:a16="http://schemas.microsoft.com/office/drawing/2014/main" xmlns="" id="{07C8BA77-3119-41AC-B33B-745A751CC066}"/>
              </a:ext>
            </a:extLst>
          </p:cNvPr>
          <p:cNvSpPr>
            <a:spLocks noGrp="1"/>
          </p:cNvSpPr>
          <p:nvPr>
            <p:ph type="body" sz="quarter" idx="15"/>
          </p:nvPr>
        </p:nvSpPr>
        <p:spPr>
          <a:xfrm>
            <a:off x="711025" y="3093562"/>
            <a:ext cx="5308776" cy="3083401"/>
          </a:xfrm>
        </p:spPr>
        <p:txBody>
          <a:bodyPr>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n-US"/>
              <a:t>Edit Master text styles</a:t>
            </a:r>
          </a:p>
        </p:txBody>
      </p:sp>
      <p:sp>
        <p:nvSpPr>
          <p:cNvPr id="20" name="Marcador de texto 16">
            <a:extLst>
              <a:ext uri="{FF2B5EF4-FFF2-40B4-BE49-F238E27FC236}">
                <a16:creationId xmlns:a16="http://schemas.microsoft.com/office/drawing/2014/main" xmlns="" id="{81AA2FC0-CE4E-483D-AF92-BEA6CD796B9C}"/>
              </a:ext>
            </a:extLst>
          </p:cNvPr>
          <p:cNvSpPr>
            <a:spLocks noGrp="1"/>
          </p:cNvSpPr>
          <p:nvPr>
            <p:ph type="body" sz="quarter" idx="16"/>
          </p:nvPr>
        </p:nvSpPr>
        <p:spPr>
          <a:xfrm>
            <a:off x="6399971" y="1087458"/>
            <a:ext cx="5081004" cy="5089506"/>
          </a:xfrm>
        </p:spPr>
        <p:txBody>
          <a:bodyPr>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4037753096"/>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amp; Content ">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6B5AEF2-F43E-4C92-A186-61C1E43CE82B}"/>
              </a:ext>
            </a:extLst>
          </p:cNvPr>
          <p:cNvSpPr>
            <a:spLocks noGrp="1"/>
          </p:cNvSpPr>
          <p:nvPr>
            <p:ph type="title"/>
          </p:nvPr>
        </p:nvSpPr>
        <p:spPr>
          <a:xfrm>
            <a:off x="722243" y="1087457"/>
            <a:ext cx="5297557" cy="1606047"/>
          </a:xfrm>
        </p:spPr>
        <p:txBody>
          <a:bodyPr anchor="t">
            <a:normAutofit/>
          </a:bodyPr>
          <a:lstStyle>
            <a:lvl1pPr>
              <a:defRPr sz="3600">
                <a:solidFill>
                  <a:schemeClr val="accent1"/>
                </a:solidFill>
              </a:defRPr>
            </a:lvl1pPr>
          </a:lstStyle>
          <a:p>
            <a:r>
              <a:rPr lang="en-US"/>
              <a:t>Click to edit Master title style</a:t>
            </a:r>
            <a:endParaRPr lang="es-ES"/>
          </a:p>
        </p:txBody>
      </p:sp>
      <p:sp>
        <p:nvSpPr>
          <p:cNvPr id="10" name="Marcador de número de diapositiva 5">
            <a:extLst>
              <a:ext uri="{FF2B5EF4-FFF2-40B4-BE49-F238E27FC236}">
                <a16:creationId xmlns:a16="http://schemas.microsoft.com/office/drawing/2014/main" xmlns=""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t>‹#›</a:t>
            </a:fld>
            <a:endParaRPr lang="es-ES"/>
          </a:p>
        </p:txBody>
      </p:sp>
      <p:pic>
        <p:nvPicPr>
          <p:cNvPr id="11" name="Gráfico 10">
            <a:extLst>
              <a:ext uri="{FF2B5EF4-FFF2-40B4-BE49-F238E27FC236}">
                <a16:creationId xmlns:a16="http://schemas.microsoft.com/office/drawing/2014/main" xmlns="" id="{1FE7499B-1226-4371-B3E5-6DE0E967E635}"/>
              </a:ext>
            </a:extLst>
          </p:cNvPr>
          <p:cNvPicPr>
            <a:picLocks noChangeAspect="1"/>
          </p:cNvPicPr>
          <p:nvPr userDrawn="1"/>
        </p:nvPicPr>
        <p:blipFill>
          <a:blip r:embed="rId2"/>
          <a:srcRect/>
          <a:stretch>
            <a:fillRect/>
          </a:stretch>
        </p:blipFill>
        <p:spPr>
          <a:xfrm>
            <a:off x="832642" y="6262326"/>
            <a:ext cx="1172108" cy="205543"/>
          </a:xfrm>
          <a:prstGeom prst="rect">
            <a:avLst/>
          </a:prstGeom>
        </p:spPr>
      </p:pic>
      <p:sp>
        <p:nvSpPr>
          <p:cNvPr id="15" name="Marcador de texto 14">
            <a:extLst>
              <a:ext uri="{FF2B5EF4-FFF2-40B4-BE49-F238E27FC236}">
                <a16:creationId xmlns:a16="http://schemas.microsoft.com/office/drawing/2014/main" xmlns="" id="{05897091-A449-4E0A-B444-7171DF90239A}"/>
              </a:ext>
            </a:extLst>
          </p:cNvPr>
          <p:cNvSpPr>
            <a:spLocks noGrp="1"/>
          </p:cNvSpPr>
          <p:nvPr>
            <p:ph type="body" sz="quarter" idx="14"/>
          </p:nvPr>
        </p:nvSpPr>
        <p:spPr>
          <a:xfrm>
            <a:off x="711024" y="33710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n-US"/>
              <a:t>Edit Master text styles</a:t>
            </a:r>
          </a:p>
        </p:txBody>
      </p:sp>
      <p:sp>
        <p:nvSpPr>
          <p:cNvPr id="18" name="Marcador de texto 16">
            <a:extLst>
              <a:ext uri="{FF2B5EF4-FFF2-40B4-BE49-F238E27FC236}">
                <a16:creationId xmlns:a16="http://schemas.microsoft.com/office/drawing/2014/main" xmlns="" id="{07C8BA77-3119-41AC-B33B-745A751CC066}"/>
              </a:ext>
            </a:extLst>
          </p:cNvPr>
          <p:cNvSpPr>
            <a:spLocks noGrp="1"/>
          </p:cNvSpPr>
          <p:nvPr>
            <p:ph type="body" sz="quarter" idx="15"/>
          </p:nvPr>
        </p:nvSpPr>
        <p:spPr>
          <a:xfrm>
            <a:off x="711025" y="3093562"/>
            <a:ext cx="5308776" cy="3083401"/>
          </a:xfrm>
        </p:spPr>
        <p:txBody>
          <a:bodyPr>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n-US"/>
              <a:t>Edit Master text styles</a:t>
            </a:r>
          </a:p>
        </p:txBody>
      </p:sp>
      <p:sp>
        <p:nvSpPr>
          <p:cNvPr id="20" name="Marcador de texto 16">
            <a:extLst>
              <a:ext uri="{FF2B5EF4-FFF2-40B4-BE49-F238E27FC236}">
                <a16:creationId xmlns:a16="http://schemas.microsoft.com/office/drawing/2014/main" xmlns="" id="{81AA2FC0-CE4E-483D-AF92-BEA6CD796B9C}"/>
              </a:ext>
            </a:extLst>
          </p:cNvPr>
          <p:cNvSpPr>
            <a:spLocks noGrp="1"/>
          </p:cNvSpPr>
          <p:nvPr>
            <p:ph type="body" sz="quarter" idx="16"/>
          </p:nvPr>
        </p:nvSpPr>
        <p:spPr>
          <a:xfrm>
            <a:off x="6399971" y="1087458"/>
            <a:ext cx="5081004" cy="5089506"/>
          </a:xfrm>
        </p:spPr>
        <p:txBody>
          <a:bodyPr>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4291901211"/>
      </p:ext>
    </p:extLst>
  </p:cSld>
  <p:clrMapOvr>
    <a:masterClrMapping/>
  </p:clrMapOvr>
  <p:transition spd="med">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er &amp; Content 2">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67" name="Diapositiva de think-cell" r:id="rId4" imgW="0" imgH="0" progId="TCLayout.ActiveDocument.1">
                  <p:embed/>
                </p:oleObj>
              </mc:Choice>
              <mc:Fallback>
                <p:oleObj name="Diapositiva de think-cell" r:id="rId4" imgW="0" imgH="0" progId="TCLayout.ActiveDocument.1">
                  <p:embed/>
                  <p:pic>
                    <p:nvPicPr>
                      <p:cNvPr id="0" name="Picture 1" descr="rI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ítulo 1">
            <a:extLst>
              <a:ext uri="{FF2B5EF4-FFF2-40B4-BE49-F238E27FC236}">
                <a16:creationId xmlns:a16="http://schemas.microsoft.com/office/drawing/2014/main" xmlns="" id="{66B5AEF2-F43E-4C92-A186-61C1E43CE82B}"/>
              </a:ext>
            </a:extLst>
          </p:cNvPr>
          <p:cNvSpPr>
            <a:spLocks noGrp="1"/>
          </p:cNvSpPr>
          <p:nvPr>
            <p:ph type="title"/>
          </p:nvPr>
        </p:nvSpPr>
        <p:spPr>
          <a:xfrm>
            <a:off x="722243" y="1087457"/>
            <a:ext cx="10758733" cy="1823011"/>
          </a:xfrm>
        </p:spPr>
        <p:txBody>
          <a:bodyPr anchor="t">
            <a:noAutofit/>
          </a:bodyPr>
          <a:lstStyle>
            <a:lvl1pPr>
              <a:defRPr sz="3600">
                <a:solidFill>
                  <a:schemeClr val="accent1"/>
                </a:solidFill>
              </a:defRPr>
            </a:lvl1pPr>
          </a:lstStyle>
          <a:p>
            <a:r>
              <a:rPr lang="en-US"/>
              <a:t>Click to edit Master title style</a:t>
            </a:r>
            <a:endParaRPr lang="es-ES"/>
          </a:p>
        </p:txBody>
      </p:sp>
      <p:sp>
        <p:nvSpPr>
          <p:cNvPr id="10" name="Marcador de número de diapositiva 5">
            <a:extLst>
              <a:ext uri="{FF2B5EF4-FFF2-40B4-BE49-F238E27FC236}">
                <a16:creationId xmlns:a16="http://schemas.microsoft.com/office/drawing/2014/main" xmlns=""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solidFill>
                  <a:srgbClr val="EB0000"/>
                </a:solidFill>
              </a:rPr>
              <a:t>‹#›</a:t>
            </a:fld>
            <a:endParaRPr lang="es-ES">
              <a:solidFill>
                <a:srgbClr val="EB0000"/>
              </a:solidFill>
            </a:endParaRPr>
          </a:p>
        </p:txBody>
      </p:sp>
      <p:sp>
        <p:nvSpPr>
          <p:cNvPr id="15" name="Marcador de texto 14">
            <a:extLst>
              <a:ext uri="{FF2B5EF4-FFF2-40B4-BE49-F238E27FC236}">
                <a16:creationId xmlns:a16="http://schemas.microsoft.com/office/drawing/2014/main" xmlns="" id="{05897091-A449-4E0A-B444-7171DF90239A}"/>
              </a:ext>
            </a:extLst>
          </p:cNvPr>
          <p:cNvSpPr>
            <a:spLocks noGrp="1"/>
          </p:cNvSpPr>
          <p:nvPr>
            <p:ph type="body" sz="quarter" idx="14"/>
          </p:nvPr>
        </p:nvSpPr>
        <p:spPr>
          <a:xfrm>
            <a:off x="711024" y="33710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n-US"/>
              <a:t>Edit Master text styles</a:t>
            </a:r>
          </a:p>
        </p:txBody>
      </p:sp>
      <p:sp>
        <p:nvSpPr>
          <p:cNvPr id="12" name="Marcador de texto 16">
            <a:extLst>
              <a:ext uri="{FF2B5EF4-FFF2-40B4-BE49-F238E27FC236}">
                <a16:creationId xmlns:a16="http://schemas.microsoft.com/office/drawing/2014/main" xmlns="" id="{87DF9564-216B-4533-A626-FE222DEB917D}"/>
              </a:ext>
            </a:extLst>
          </p:cNvPr>
          <p:cNvSpPr>
            <a:spLocks noGrp="1"/>
          </p:cNvSpPr>
          <p:nvPr>
            <p:ph type="body" sz="quarter" idx="15"/>
          </p:nvPr>
        </p:nvSpPr>
        <p:spPr>
          <a:xfrm>
            <a:off x="711024" y="3093562"/>
            <a:ext cx="10758733" cy="3083401"/>
          </a:xfrm>
        </p:spPr>
        <p:txBody>
          <a:bodyPr numCol="2" spcCol="720000">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s-ES"/>
              <a:t>Edit Master text styles</a:t>
            </a:r>
          </a:p>
        </p:txBody>
      </p:sp>
    </p:spTree>
    <p:extLst>
      <p:ext uri="{BB962C8B-B14F-4D97-AF65-F5344CB8AC3E}">
        <p14:creationId xmlns:p14="http://schemas.microsoft.com/office/powerpoint/2010/main" val="3107339534"/>
      </p:ext>
    </p:extLst>
  </p:cSld>
  <p:clrMapOvr>
    <a:masterClrMapping/>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Header &amp; Content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91" name="Diapositiva de think-cell" r:id="rId4" imgW="0" imgH="0" progId="TCLayout.ActiveDocument.1">
                  <p:embed/>
                </p:oleObj>
              </mc:Choice>
              <mc:Fallback>
                <p:oleObj name="Diapositiva de think-cell" r:id="rId4" imgW="0" imgH="0" progId="TCLayout.ActiveDocument.1">
                  <p:embed/>
                  <p:pic>
                    <p:nvPicPr>
                      <p:cNvPr id="0" name="Picture 1" descr="rI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Marcador de número de diapositiva 5">
            <a:extLst>
              <a:ext uri="{FF2B5EF4-FFF2-40B4-BE49-F238E27FC236}">
                <a16:creationId xmlns:a16="http://schemas.microsoft.com/office/drawing/2014/main" xmlns="" id="{12E1D636-3017-4CF4-BA5F-3300C668441C}"/>
              </a:ext>
            </a:extLst>
          </p:cNvPr>
          <p:cNvSpPr>
            <a:spLocks noGrp="1"/>
          </p:cNvSpPr>
          <p:nvPr>
            <p:ph type="sldNum" sz="quarter" idx="12"/>
          </p:nvPr>
        </p:nvSpPr>
        <p:spPr>
          <a:xfrm>
            <a:off x="8730845" y="6209600"/>
            <a:ext cx="2743200" cy="365125"/>
          </a:xfrm>
        </p:spPr>
        <p:txBody>
          <a:bodyPr/>
          <a:lstStyle>
            <a:lvl1pPr>
              <a:defRPr sz="1300">
                <a:solidFill>
                  <a:srgbClr val="002060"/>
                </a:solidFill>
              </a:defRPr>
            </a:lvl1pPr>
          </a:lstStyle>
          <a:p>
            <a:fld id="{BC0D97B6-E32F-4D7D-B839-7C3B51F2640F}" type="slidenum">
              <a:rPr lang="es-ES" smtClean="0"/>
              <a:t>‹#›</a:t>
            </a:fld>
            <a:endParaRPr lang="es-ES"/>
          </a:p>
        </p:txBody>
      </p:sp>
    </p:spTree>
    <p:extLst>
      <p:ext uri="{BB962C8B-B14F-4D97-AF65-F5344CB8AC3E}">
        <p14:creationId xmlns:p14="http://schemas.microsoft.com/office/powerpoint/2010/main" val="2820041313"/>
      </p:ext>
    </p:extLst>
  </p:cSld>
  <p:clrMapOvr>
    <a:masterClrMapping/>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all Out ">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6B5AEF2-F43E-4C92-A186-61C1E43CE82B}"/>
              </a:ext>
            </a:extLst>
          </p:cNvPr>
          <p:cNvSpPr>
            <a:spLocks noGrp="1"/>
          </p:cNvSpPr>
          <p:nvPr>
            <p:ph type="title"/>
          </p:nvPr>
        </p:nvSpPr>
        <p:spPr>
          <a:xfrm>
            <a:off x="731970" y="1109759"/>
            <a:ext cx="3801119" cy="5050689"/>
          </a:xfrm>
        </p:spPr>
        <p:txBody>
          <a:bodyPr anchor="t">
            <a:noAutofit/>
          </a:bodyPr>
          <a:lstStyle>
            <a:lvl1pPr>
              <a:defRPr sz="2500" b="1">
                <a:solidFill>
                  <a:schemeClr val="accent3"/>
                </a:solidFill>
              </a:defRPr>
            </a:lvl1pPr>
          </a:lstStyle>
          <a:p>
            <a:r>
              <a:rPr lang="en-US"/>
              <a:t>Click to edit Master title style</a:t>
            </a:r>
            <a:endParaRPr lang="es-ES"/>
          </a:p>
        </p:txBody>
      </p:sp>
      <p:sp>
        <p:nvSpPr>
          <p:cNvPr id="10" name="Marcador de número de diapositiva 5">
            <a:extLst>
              <a:ext uri="{FF2B5EF4-FFF2-40B4-BE49-F238E27FC236}">
                <a16:creationId xmlns:a16="http://schemas.microsoft.com/office/drawing/2014/main" xmlns=""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solidFill>
                  <a:srgbClr val="EB0000"/>
                </a:solidFill>
              </a:rPr>
              <a:t>‹#›</a:t>
            </a:fld>
            <a:endParaRPr lang="es-ES">
              <a:solidFill>
                <a:srgbClr val="EB0000"/>
              </a:solidFill>
            </a:endParaRPr>
          </a:p>
        </p:txBody>
      </p:sp>
      <p:sp>
        <p:nvSpPr>
          <p:cNvPr id="15" name="Marcador de texto 14">
            <a:extLst>
              <a:ext uri="{FF2B5EF4-FFF2-40B4-BE49-F238E27FC236}">
                <a16:creationId xmlns:a16="http://schemas.microsoft.com/office/drawing/2014/main" xmlns="" id="{05897091-A449-4E0A-B444-7171DF90239A}"/>
              </a:ext>
            </a:extLst>
          </p:cNvPr>
          <p:cNvSpPr>
            <a:spLocks noGrp="1"/>
          </p:cNvSpPr>
          <p:nvPr>
            <p:ph type="body" sz="quarter" idx="14"/>
          </p:nvPr>
        </p:nvSpPr>
        <p:spPr>
          <a:xfrm>
            <a:off x="711024" y="33710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n-US"/>
              <a:t>Edit Master text styles</a:t>
            </a:r>
          </a:p>
        </p:txBody>
      </p:sp>
      <p:sp>
        <p:nvSpPr>
          <p:cNvPr id="12" name="Marcador de texto 16">
            <a:extLst>
              <a:ext uri="{FF2B5EF4-FFF2-40B4-BE49-F238E27FC236}">
                <a16:creationId xmlns:a16="http://schemas.microsoft.com/office/drawing/2014/main" xmlns="" id="{87DF9564-216B-4533-A626-FE222DEB917D}"/>
              </a:ext>
            </a:extLst>
          </p:cNvPr>
          <p:cNvSpPr>
            <a:spLocks noGrp="1"/>
          </p:cNvSpPr>
          <p:nvPr>
            <p:ph type="body" sz="quarter" idx="15"/>
          </p:nvPr>
        </p:nvSpPr>
        <p:spPr>
          <a:xfrm>
            <a:off x="4772722" y="1126274"/>
            <a:ext cx="6697035" cy="5050690"/>
          </a:xfrm>
        </p:spPr>
        <p:txBody>
          <a:bodyPr numCol="1" spcCol="0">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n-US"/>
              <a:t>Edit Master text styles</a:t>
            </a:r>
          </a:p>
        </p:txBody>
      </p:sp>
      <p:sp>
        <p:nvSpPr>
          <p:cNvPr id="7" name="Marcador de número de diapositiva 5">
            <a:extLst>
              <a:ext uri="{FF2B5EF4-FFF2-40B4-BE49-F238E27FC236}">
                <a16:creationId xmlns:a16="http://schemas.microsoft.com/office/drawing/2014/main" xmlns="" id="{12E1D636-3017-4CF4-BA5F-3300C668441C}"/>
              </a:ext>
            </a:extLst>
          </p:cNvPr>
          <p:cNvSpPr txBox="1"/>
          <p:nvPr userDrawn="1"/>
        </p:nvSpPr>
        <p:spPr>
          <a:xfrm>
            <a:off x="8730845" y="620960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30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0D97B6-E32F-4D7D-B839-7C3B51F2640F}" type="slidenum">
              <a:rPr lang="es-ES" smtClean="0"/>
              <a:t>‹#›</a:t>
            </a:fld>
            <a:endParaRPr lang="es-ES"/>
          </a:p>
        </p:txBody>
      </p:sp>
      <p:sp>
        <p:nvSpPr>
          <p:cNvPr id="8" name="Rectángulo 7"/>
          <p:cNvSpPr/>
          <p:nvPr userDrawn="1"/>
        </p:nvSpPr>
        <p:spPr>
          <a:xfrm>
            <a:off x="290285" y="6286184"/>
            <a:ext cx="2627086" cy="261610"/>
          </a:xfrm>
          <a:prstGeom prst="rect">
            <a:avLst/>
          </a:prstGeom>
        </p:spPr>
        <p:txBody>
          <a:bodyPr wrap="square">
            <a:spAutoFit/>
          </a:bodyPr>
          <a:lstStyle/>
          <a:p>
            <a:r>
              <a:rPr lang="en-US" sz="1100" b="1">
                <a:solidFill>
                  <a:prstClr val="black"/>
                </a:solidFill>
                <a:latin typeface="Calibri" panose="020F0502020204030204" pitchFamily="34" charset="0"/>
                <a:cs typeface="Calibri" panose="020F0502020204030204" pitchFamily="34" charset="0"/>
              </a:rPr>
              <a:t>€uro Risk-Free Rate Working Group </a:t>
            </a:r>
          </a:p>
        </p:txBody>
      </p:sp>
    </p:spTree>
    <p:extLst>
      <p:ext uri="{BB962C8B-B14F-4D97-AF65-F5344CB8AC3E}">
        <p14:creationId xmlns:p14="http://schemas.microsoft.com/office/powerpoint/2010/main" val="1349810468"/>
      </p:ext>
    </p:extLst>
  </p:cSld>
  <p:clrMapOvr>
    <a:masterClrMapping/>
  </p:clrMapOvr>
  <p:transition spd="med">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amp; Chart  ">
    <p:spTree>
      <p:nvGrpSpPr>
        <p:cNvPr id="1" name=""/>
        <p:cNvGrpSpPr/>
        <p:nvPr/>
      </p:nvGrpSpPr>
      <p:grpSpPr>
        <a:xfrm>
          <a:off x="0" y="0"/>
          <a:ext cx="0" cy="0"/>
          <a:chOff x="0" y="0"/>
          <a:chExt cx="0" cy="0"/>
        </a:xfrm>
      </p:grpSpPr>
      <p:sp>
        <p:nvSpPr>
          <p:cNvPr id="10" name="Marcador de número de diapositiva 5">
            <a:extLst>
              <a:ext uri="{FF2B5EF4-FFF2-40B4-BE49-F238E27FC236}">
                <a16:creationId xmlns:a16="http://schemas.microsoft.com/office/drawing/2014/main" xmlns=""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solidFill>
                  <a:srgbClr val="EB0000"/>
                </a:solidFill>
              </a:rPr>
              <a:t>‹#›</a:t>
            </a:fld>
            <a:endParaRPr lang="es-ES">
              <a:solidFill>
                <a:srgbClr val="EB0000"/>
              </a:solidFill>
            </a:endParaRPr>
          </a:p>
        </p:txBody>
      </p:sp>
      <p:sp>
        <p:nvSpPr>
          <p:cNvPr id="15" name="Marcador de texto 14">
            <a:extLst>
              <a:ext uri="{FF2B5EF4-FFF2-40B4-BE49-F238E27FC236}">
                <a16:creationId xmlns:a16="http://schemas.microsoft.com/office/drawing/2014/main" xmlns="" id="{05897091-A449-4E0A-B444-7171DF90239A}"/>
              </a:ext>
            </a:extLst>
          </p:cNvPr>
          <p:cNvSpPr>
            <a:spLocks noGrp="1"/>
          </p:cNvSpPr>
          <p:nvPr>
            <p:ph type="body" sz="quarter" idx="14"/>
          </p:nvPr>
        </p:nvSpPr>
        <p:spPr>
          <a:xfrm>
            <a:off x="711024" y="33710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n-US"/>
              <a:t>Edit Master text styles</a:t>
            </a:r>
          </a:p>
        </p:txBody>
      </p:sp>
      <p:sp>
        <p:nvSpPr>
          <p:cNvPr id="9" name="Título 1">
            <a:extLst>
              <a:ext uri="{FF2B5EF4-FFF2-40B4-BE49-F238E27FC236}">
                <a16:creationId xmlns:a16="http://schemas.microsoft.com/office/drawing/2014/main" xmlns="" id="{3AABE934-895B-422A-B16D-773558A762E3}"/>
              </a:ext>
            </a:extLst>
          </p:cNvPr>
          <p:cNvSpPr>
            <a:spLocks noGrp="1"/>
          </p:cNvSpPr>
          <p:nvPr>
            <p:ph type="title"/>
          </p:nvPr>
        </p:nvSpPr>
        <p:spPr>
          <a:xfrm>
            <a:off x="722243" y="1087458"/>
            <a:ext cx="3911401" cy="1183132"/>
          </a:xfrm>
        </p:spPr>
        <p:txBody>
          <a:bodyPr anchor="t">
            <a:normAutofit/>
          </a:bodyPr>
          <a:lstStyle>
            <a:lvl1pPr>
              <a:defRPr sz="3600">
                <a:solidFill>
                  <a:schemeClr val="accent1"/>
                </a:solidFill>
              </a:defRPr>
            </a:lvl1pPr>
          </a:lstStyle>
          <a:p>
            <a:r>
              <a:rPr lang="en-US"/>
              <a:t>Click to edit Master title style</a:t>
            </a:r>
            <a:endParaRPr lang="es-ES"/>
          </a:p>
        </p:txBody>
      </p:sp>
      <p:sp>
        <p:nvSpPr>
          <p:cNvPr id="13" name="Marcador de texto 16">
            <a:extLst>
              <a:ext uri="{FF2B5EF4-FFF2-40B4-BE49-F238E27FC236}">
                <a16:creationId xmlns:a16="http://schemas.microsoft.com/office/drawing/2014/main" xmlns="" id="{3C0F691A-2EF3-4A5F-A7E8-E01ADBCA2384}"/>
              </a:ext>
            </a:extLst>
          </p:cNvPr>
          <p:cNvSpPr>
            <a:spLocks noGrp="1"/>
          </p:cNvSpPr>
          <p:nvPr>
            <p:ph type="body" sz="quarter" idx="16"/>
          </p:nvPr>
        </p:nvSpPr>
        <p:spPr>
          <a:xfrm>
            <a:off x="711025" y="2517170"/>
            <a:ext cx="3911401" cy="3659794"/>
          </a:xfrm>
        </p:spPr>
        <p:txBody>
          <a:bodyPr>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n-US"/>
              <a:t>Edit Master text styles</a:t>
            </a:r>
          </a:p>
        </p:txBody>
      </p:sp>
      <p:sp>
        <p:nvSpPr>
          <p:cNvPr id="6" name="Marcador de gráfico 5">
            <a:extLst>
              <a:ext uri="{FF2B5EF4-FFF2-40B4-BE49-F238E27FC236}">
                <a16:creationId xmlns:a16="http://schemas.microsoft.com/office/drawing/2014/main" xmlns="" id="{2444BFBF-CC97-48FB-BE66-A28460A7384B}"/>
              </a:ext>
            </a:extLst>
          </p:cNvPr>
          <p:cNvSpPr>
            <a:spLocks noGrp="1"/>
          </p:cNvSpPr>
          <p:nvPr>
            <p:ph type="chart" sz="quarter" idx="17" hasCustomPrompt="1"/>
          </p:nvPr>
        </p:nvSpPr>
        <p:spPr>
          <a:xfrm>
            <a:off x="4797425" y="1087438"/>
            <a:ext cx="6683550" cy="5122862"/>
          </a:xfrm>
        </p:spPr>
        <p:txBody>
          <a:bodyPr>
            <a:normAutofit/>
          </a:bodyPr>
          <a:lstStyle>
            <a:lvl1pPr marL="0" indent="0" algn="ctr">
              <a:buNone/>
              <a:defRPr sz="1600"/>
            </a:lvl1pPr>
          </a:lstStyle>
          <a:p>
            <a:r>
              <a:rPr lang="es-ES"/>
              <a:t>Insert graphic here</a:t>
            </a:r>
          </a:p>
        </p:txBody>
      </p:sp>
      <p:sp>
        <p:nvSpPr>
          <p:cNvPr id="8" name="Marcador de número de diapositiva 5">
            <a:extLst>
              <a:ext uri="{FF2B5EF4-FFF2-40B4-BE49-F238E27FC236}">
                <a16:creationId xmlns:a16="http://schemas.microsoft.com/office/drawing/2014/main" xmlns="" id="{12E1D636-3017-4CF4-BA5F-3300C668441C}"/>
              </a:ext>
            </a:extLst>
          </p:cNvPr>
          <p:cNvSpPr txBox="1"/>
          <p:nvPr userDrawn="1"/>
        </p:nvSpPr>
        <p:spPr>
          <a:xfrm>
            <a:off x="8730845" y="620960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30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0D97B6-E32F-4D7D-B839-7C3B51F2640F}" type="slidenum">
              <a:rPr lang="es-ES" smtClean="0"/>
              <a:t>‹#›</a:t>
            </a:fld>
            <a:endParaRPr lang="es-ES"/>
          </a:p>
        </p:txBody>
      </p:sp>
      <p:sp>
        <p:nvSpPr>
          <p:cNvPr id="12" name="Rectángulo 11"/>
          <p:cNvSpPr/>
          <p:nvPr userDrawn="1"/>
        </p:nvSpPr>
        <p:spPr>
          <a:xfrm>
            <a:off x="290285" y="6286184"/>
            <a:ext cx="2627086" cy="261610"/>
          </a:xfrm>
          <a:prstGeom prst="rect">
            <a:avLst/>
          </a:prstGeom>
        </p:spPr>
        <p:txBody>
          <a:bodyPr wrap="square">
            <a:spAutoFit/>
          </a:bodyPr>
          <a:lstStyle/>
          <a:p>
            <a:r>
              <a:rPr lang="en-US" sz="1100" b="1">
                <a:solidFill>
                  <a:prstClr val="black"/>
                </a:solidFill>
                <a:latin typeface="Calibri" panose="020F0502020204030204" pitchFamily="34" charset="0"/>
                <a:cs typeface="Calibri" panose="020F0502020204030204" pitchFamily="34" charset="0"/>
              </a:rPr>
              <a:t>€uro Risk-Free Rate Working Group </a:t>
            </a:r>
          </a:p>
        </p:txBody>
      </p:sp>
    </p:spTree>
    <p:extLst>
      <p:ext uri="{BB962C8B-B14F-4D97-AF65-F5344CB8AC3E}">
        <p14:creationId xmlns:p14="http://schemas.microsoft.com/office/powerpoint/2010/main" val="2949759063"/>
      </p:ext>
    </p:extLst>
  </p:cSld>
  <p:clrMapOvr>
    <a:masterClrMapping/>
  </p:clrMapOvr>
  <p:transition spd="med">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amp; Chart 2">
    <p:spTree>
      <p:nvGrpSpPr>
        <p:cNvPr id="1" name=""/>
        <p:cNvGrpSpPr/>
        <p:nvPr/>
      </p:nvGrpSpPr>
      <p:grpSpPr>
        <a:xfrm>
          <a:off x="0" y="0"/>
          <a:ext cx="0" cy="0"/>
          <a:chOff x="0" y="0"/>
          <a:chExt cx="0" cy="0"/>
        </a:xfrm>
      </p:grpSpPr>
      <p:sp>
        <p:nvSpPr>
          <p:cNvPr id="10" name="Marcador de número de diapositiva 5">
            <a:extLst>
              <a:ext uri="{FF2B5EF4-FFF2-40B4-BE49-F238E27FC236}">
                <a16:creationId xmlns:a16="http://schemas.microsoft.com/office/drawing/2014/main" xmlns=""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solidFill>
                  <a:srgbClr val="EB0000"/>
                </a:solidFill>
              </a:rPr>
              <a:t>‹#›</a:t>
            </a:fld>
            <a:endParaRPr lang="es-ES">
              <a:solidFill>
                <a:srgbClr val="EB0000"/>
              </a:solidFill>
            </a:endParaRPr>
          </a:p>
        </p:txBody>
      </p:sp>
      <p:sp>
        <p:nvSpPr>
          <p:cNvPr id="15" name="Marcador de texto 14">
            <a:extLst>
              <a:ext uri="{FF2B5EF4-FFF2-40B4-BE49-F238E27FC236}">
                <a16:creationId xmlns:a16="http://schemas.microsoft.com/office/drawing/2014/main" xmlns="" id="{05897091-A449-4E0A-B444-7171DF90239A}"/>
              </a:ext>
            </a:extLst>
          </p:cNvPr>
          <p:cNvSpPr>
            <a:spLocks noGrp="1"/>
          </p:cNvSpPr>
          <p:nvPr>
            <p:ph type="body" sz="quarter" idx="14"/>
          </p:nvPr>
        </p:nvSpPr>
        <p:spPr>
          <a:xfrm>
            <a:off x="711024" y="33710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n-US"/>
              <a:t>Edit Master text styles</a:t>
            </a:r>
          </a:p>
        </p:txBody>
      </p:sp>
      <p:sp>
        <p:nvSpPr>
          <p:cNvPr id="13" name="Marcador de texto 16">
            <a:extLst>
              <a:ext uri="{FF2B5EF4-FFF2-40B4-BE49-F238E27FC236}">
                <a16:creationId xmlns:a16="http://schemas.microsoft.com/office/drawing/2014/main" xmlns="" id="{3C0F691A-2EF3-4A5F-A7E8-E01ADBCA2384}"/>
              </a:ext>
            </a:extLst>
          </p:cNvPr>
          <p:cNvSpPr>
            <a:spLocks noGrp="1"/>
          </p:cNvSpPr>
          <p:nvPr>
            <p:ph type="body" sz="quarter" idx="16"/>
          </p:nvPr>
        </p:nvSpPr>
        <p:spPr>
          <a:xfrm>
            <a:off x="711025" y="1191802"/>
            <a:ext cx="3911401" cy="4985162"/>
          </a:xfrm>
        </p:spPr>
        <p:txBody>
          <a:bodyPr>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n-US"/>
              <a:t>Edit Master text styles</a:t>
            </a:r>
          </a:p>
        </p:txBody>
      </p:sp>
      <p:sp>
        <p:nvSpPr>
          <p:cNvPr id="12" name="Marcador de tabla 4">
            <a:extLst>
              <a:ext uri="{FF2B5EF4-FFF2-40B4-BE49-F238E27FC236}">
                <a16:creationId xmlns:a16="http://schemas.microsoft.com/office/drawing/2014/main" xmlns="" id="{DF826A4E-1A0C-46D7-8327-402D7A34DE68}"/>
              </a:ext>
            </a:extLst>
          </p:cNvPr>
          <p:cNvSpPr>
            <a:spLocks noGrp="1"/>
          </p:cNvSpPr>
          <p:nvPr>
            <p:ph type="tbl" sz="quarter" idx="18" hasCustomPrompt="1"/>
          </p:nvPr>
        </p:nvSpPr>
        <p:spPr>
          <a:xfrm>
            <a:off x="4867835" y="1707776"/>
            <a:ext cx="6612965" cy="4502524"/>
          </a:xfrm>
        </p:spPr>
        <p:txBody>
          <a:bodyPr>
            <a:normAutofit/>
          </a:bodyPr>
          <a:lstStyle>
            <a:lvl1pPr marL="0" indent="0" algn="ctr">
              <a:buFontTx/>
              <a:buNone/>
              <a:defRPr lang="es-ES" sz="1200" kern="1200" smtClean="0">
                <a:solidFill>
                  <a:schemeClr val="tx2"/>
                </a:solidFill>
                <a:latin typeface="+mn-lt"/>
                <a:ea typeface="+mn-ea"/>
                <a:cs typeface="+mn-cs"/>
              </a:defRPr>
            </a:lvl1pPr>
          </a:lstStyle>
          <a:p>
            <a:r>
              <a:rPr lang="es-ES"/>
              <a:t>Insert table here</a:t>
            </a:r>
          </a:p>
        </p:txBody>
      </p:sp>
      <p:sp>
        <p:nvSpPr>
          <p:cNvPr id="14" name="Marcador de texto 16">
            <a:extLst>
              <a:ext uri="{FF2B5EF4-FFF2-40B4-BE49-F238E27FC236}">
                <a16:creationId xmlns:a16="http://schemas.microsoft.com/office/drawing/2014/main" xmlns="" id="{C96F8991-1F66-478E-8C12-FB0275A2F299}"/>
              </a:ext>
            </a:extLst>
          </p:cNvPr>
          <p:cNvSpPr>
            <a:spLocks noGrp="1"/>
          </p:cNvSpPr>
          <p:nvPr>
            <p:ph type="body" sz="quarter" idx="19"/>
          </p:nvPr>
        </p:nvSpPr>
        <p:spPr>
          <a:xfrm>
            <a:off x="4867835" y="1191802"/>
            <a:ext cx="6587576" cy="381504"/>
          </a:xfrm>
        </p:spPr>
        <p:txBody>
          <a:bodyPr>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n-US"/>
              <a:t>Edit Master text styles</a:t>
            </a:r>
          </a:p>
        </p:txBody>
      </p:sp>
      <p:sp>
        <p:nvSpPr>
          <p:cNvPr id="8" name="Marcador de número de diapositiva 5">
            <a:extLst>
              <a:ext uri="{FF2B5EF4-FFF2-40B4-BE49-F238E27FC236}">
                <a16:creationId xmlns:a16="http://schemas.microsoft.com/office/drawing/2014/main" xmlns="" id="{12E1D636-3017-4CF4-BA5F-3300C668441C}"/>
              </a:ext>
            </a:extLst>
          </p:cNvPr>
          <p:cNvSpPr txBox="1"/>
          <p:nvPr userDrawn="1"/>
        </p:nvSpPr>
        <p:spPr>
          <a:xfrm>
            <a:off x="8730845" y="620960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30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0D97B6-E32F-4D7D-B839-7C3B51F2640F}" type="slidenum">
              <a:rPr lang="es-ES" smtClean="0"/>
              <a:t>‹#›</a:t>
            </a:fld>
            <a:endParaRPr lang="es-ES"/>
          </a:p>
        </p:txBody>
      </p:sp>
    </p:spTree>
    <p:extLst>
      <p:ext uri="{BB962C8B-B14F-4D97-AF65-F5344CB8AC3E}">
        <p14:creationId xmlns:p14="http://schemas.microsoft.com/office/powerpoint/2010/main" val="1973125745"/>
      </p:ext>
    </p:extLst>
  </p:cSld>
  <p:clrMapOvr>
    <a:masterClrMapping/>
  </p:clrMapOvr>
  <p:transition spd="med">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amp; Chart 3 ">
    <p:spTree>
      <p:nvGrpSpPr>
        <p:cNvPr id="1" name=""/>
        <p:cNvGrpSpPr/>
        <p:nvPr/>
      </p:nvGrpSpPr>
      <p:grpSpPr>
        <a:xfrm>
          <a:off x="0" y="0"/>
          <a:ext cx="0" cy="0"/>
          <a:chOff x="0" y="0"/>
          <a:chExt cx="0" cy="0"/>
        </a:xfrm>
      </p:grpSpPr>
      <p:sp>
        <p:nvSpPr>
          <p:cNvPr id="10" name="Marcador de número de diapositiva 5">
            <a:extLst>
              <a:ext uri="{FF2B5EF4-FFF2-40B4-BE49-F238E27FC236}">
                <a16:creationId xmlns:a16="http://schemas.microsoft.com/office/drawing/2014/main" xmlns=""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solidFill>
                  <a:srgbClr val="EB0000"/>
                </a:solidFill>
              </a:rPr>
              <a:t>‹#›</a:t>
            </a:fld>
            <a:endParaRPr lang="es-ES">
              <a:solidFill>
                <a:srgbClr val="EB0000"/>
              </a:solidFill>
            </a:endParaRPr>
          </a:p>
        </p:txBody>
      </p:sp>
      <p:sp>
        <p:nvSpPr>
          <p:cNvPr id="15" name="Marcador de texto 14">
            <a:extLst>
              <a:ext uri="{FF2B5EF4-FFF2-40B4-BE49-F238E27FC236}">
                <a16:creationId xmlns:a16="http://schemas.microsoft.com/office/drawing/2014/main" xmlns="" id="{05897091-A449-4E0A-B444-7171DF90239A}"/>
              </a:ext>
            </a:extLst>
          </p:cNvPr>
          <p:cNvSpPr>
            <a:spLocks noGrp="1"/>
          </p:cNvSpPr>
          <p:nvPr>
            <p:ph type="body" sz="quarter" idx="14"/>
          </p:nvPr>
        </p:nvSpPr>
        <p:spPr>
          <a:xfrm>
            <a:off x="711024" y="33710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n-US"/>
              <a:t>Edit Master text styles</a:t>
            </a:r>
          </a:p>
        </p:txBody>
      </p:sp>
      <p:sp>
        <p:nvSpPr>
          <p:cNvPr id="13" name="Marcador de texto 16">
            <a:extLst>
              <a:ext uri="{FF2B5EF4-FFF2-40B4-BE49-F238E27FC236}">
                <a16:creationId xmlns:a16="http://schemas.microsoft.com/office/drawing/2014/main" xmlns="" id="{3C0F691A-2EF3-4A5F-A7E8-E01ADBCA2384}"/>
              </a:ext>
            </a:extLst>
          </p:cNvPr>
          <p:cNvSpPr>
            <a:spLocks noGrp="1"/>
          </p:cNvSpPr>
          <p:nvPr>
            <p:ph type="body" sz="quarter" idx="16"/>
          </p:nvPr>
        </p:nvSpPr>
        <p:spPr>
          <a:xfrm>
            <a:off x="711025" y="1191802"/>
            <a:ext cx="3911401" cy="657546"/>
          </a:xfrm>
        </p:spPr>
        <p:txBody>
          <a:bodyPr>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n-US"/>
              <a:t>Edit Master text styles</a:t>
            </a:r>
          </a:p>
        </p:txBody>
      </p:sp>
      <p:sp>
        <p:nvSpPr>
          <p:cNvPr id="9" name="Marcador de texto 16">
            <a:extLst>
              <a:ext uri="{FF2B5EF4-FFF2-40B4-BE49-F238E27FC236}">
                <a16:creationId xmlns:a16="http://schemas.microsoft.com/office/drawing/2014/main" xmlns="" id="{714DD14E-5956-4FB9-8BE1-1064DD293193}"/>
              </a:ext>
            </a:extLst>
          </p:cNvPr>
          <p:cNvSpPr>
            <a:spLocks noGrp="1"/>
          </p:cNvSpPr>
          <p:nvPr>
            <p:ph type="body" sz="quarter" idx="19"/>
          </p:nvPr>
        </p:nvSpPr>
        <p:spPr>
          <a:xfrm>
            <a:off x="5024062" y="1191802"/>
            <a:ext cx="6456737" cy="657546"/>
          </a:xfrm>
        </p:spPr>
        <p:txBody>
          <a:bodyPr>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n-US"/>
              <a:t>Edit Master text styles</a:t>
            </a:r>
          </a:p>
        </p:txBody>
      </p:sp>
      <p:sp>
        <p:nvSpPr>
          <p:cNvPr id="16" name="Marcador de gráfico 4">
            <a:extLst>
              <a:ext uri="{FF2B5EF4-FFF2-40B4-BE49-F238E27FC236}">
                <a16:creationId xmlns:a16="http://schemas.microsoft.com/office/drawing/2014/main" xmlns="" id="{9BA63F5F-FC37-4202-A6A3-A0F3EFAC9EB6}"/>
              </a:ext>
            </a:extLst>
          </p:cNvPr>
          <p:cNvSpPr>
            <a:spLocks noGrp="1"/>
          </p:cNvSpPr>
          <p:nvPr>
            <p:ph type="chart" sz="quarter" idx="20" hasCustomPrompt="1"/>
          </p:nvPr>
        </p:nvSpPr>
        <p:spPr>
          <a:xfrm>
            <a:off x="711200" y="1993900"/>
            <a:ext cx="3911600" cy="3605788"/>
          </a:xfrm>
        </p:spPr>
        <p:txBody>
          <a:bodyPr>
            <a:normAutofit/>
          </a:bodyPr>
          <a:lstStyle>
            <a:lvl1pPr marL="0" indent="0" algn="ctr">
              <a:buFontTx/>
              <a:buNone/>
              <a:defRPr sz="1400">
                <a:solidFill>
                  <a:schemeClr val="tx2"/>
                </a:solidFill>
              </a:defRPr>
            </a:lvl1pPr>
          </a:lstStyle>
          <a:p>
            <a:r>
              <a:rPr lang="es-ES"/>
              <a:t>Insert graphic here</a:t>
            </a:r>
          </a:p>
        </p:txBody>
      </p:sp>
      <p:sp>
        <p:nvSpPr>
          <p:cNvPr id="17" name="Marcador de gráfico 4">
            <a:extLst>
              <a:ext uri="{FF2B5EF4-FFF2-40B4-BE49-F238E27FC236}">
                <a16:creationId xmlns:a16="http://schemas.microsoft.com/office/drawing/2014/main" xmlns="" id="{0CABFB2C-905F-4A94-BBC0-7C32FA7695A4}"/>
              </a:ext>
            </a:extLst>
          </p:cNvPr>
          <p:cNvSpPr>
            <a:spLocks noGrp="1"/>
          </p:cNvSpPr>
          <p:nvPr>
            <p:ph type="chart" sz="quarter" idx="21" hasCustomPrompt="1"/>
          </p:nvPr>
        </p:nvSpPr>
        <p:spPr>
          <a:xfrm>
            <a:off x="5024063" y="1993900"/>
            <a:ext cx="6472718" cy="3605788"/>
          </a:xfrm>
        </p:spPr>
        <p:txBody>
          <a:bodyPr>
            <a:normAutofit/>
          </a:bodyPr>
          <a:lstStyle>
            <a:lvl1pPr marL="0" indent="0" algn="ctr">
              <a:buFontTx/>
              <a:buNone/>
              <a:defRPr sz="1400">
                <a:solidFill>
                  <a:schemeClr val="tx2"/>
                </a:solidFill>
              </a:defRPr>
            </a:lvl1pPr>
          </a:lstStyle>
          <a:p>
            <a:r>
              <a:rPr lang="es-ES"/>
              <a:t>Insert graphic here</a:t>
            </a:r>
          </a:p>
        </p:txBody>
      </p:sp>
      <p:sp>
        <p:nvSpPr>
          <p:cNvPr id="18" name="Forma libre: forma 17">
            <a:extLst>
              <a:ext uri="{FF2B5EF4-FFF2-40B4-BE49-F238E27FC236}">
                <a16:creationId xmlns:a16="http://schemas.microsoft.com/office/drawing/2014/main" xmlns="" id="{AEAA6F10-C407-4622-AF96-B2605139D86B}"/>
              </a:ext>
            </a:extLst>
          </p:cNvPr>
          <p:cNvSpPr/>
          <p:nvPr userDrawn="1"/>
        </p:nvSpPr>
        <p:spPr>
          <a:xfrm>
            <a:off x="4742395" y="3685061"/>
            <a:ext cx="187151" cy="207057"/>
          </a:xfrm>
          <a:custGeom>
            <a:avLst/>
            <a:gdLst/>
            <a:ahLst/>
            <a:cxnLst/>
            <a:rect l="l" t="t" r="r" b="b"/>
            <a:pathLst>
              <a:path w="187151" h="207057">
                <a:moveTo>
                  <a:pt x="0" y="0"/>
                </a:moveTo>
                <a:lnTo>
                  <a:pt x="187151" y="80925"/>
                </a:lnTo>
                <a:lnTo>
                  <a:pt x="187151" y="125574"/>
                </a:lnTo>
                <a:lnTo>
                  <a:pt x="0" y="207057"/>
                </a:lnTo>
                <a:lnTo>
                  <a:pt x="0" y="154409"/>
                </a:lnTo>
                <a:lnTo>
                  <a:pt x="130596" y="103064"/>
                </a:lnTo>
                <a:lnTo>
                  <a:pt x="0" y="522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2" name="Marcador de número de diapositiva 5">
            <a:extLst>
              <a:ext uri="{FF2B5EF4-FFF2-40B4-BE49-F238E27FC236}">
                <a16:creationId xmlns:a16="http://schemas.microsoft.com/office/drawing/2014/main" xmlns="" id="{12E1D636-3017-4CF4-BA5F-3300C668441C}"/>
              </a:ext>
            </a:extLst>
          </p:cNvPr>
          <p:cNvSpPr txBox="1"/>
          <p:nvPr userDrawn="1"/>
        </p:nvSpPr>
        <p:spPr>
          <a:xfrm>
            <a:off x="8730845" y="620960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30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0D97B6-E32F-4D7D-B839-7C3B51F2640F}" type="slidenum">
              <a:rPr lang="es-ES" smtClean="0"/>
              <a:t>‹#›</a:t>
            </a:fld>
            <a:endParaRPr lang="es-ES"/>
          </a:p>
        </p:txBody>
      </p:sp>
    </p:spTree>
    <p:extLst>
      <p:ext uri="{BB962C8B-B14F-4D97-AF65-F5344CB8AC3E}">
        <p14:creationId xmlns:p14="http://schemas.microsoft.com/office/powerpoint/2010/main" val="1653808361"/>
      </p:ext>
    </p:extLst>
  </p:cSld>
  <p:clrMapOvr>
    <a:masterClrMapping/>
  </p:clrMapOvr>
  <p:transition spd="med">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Interior texto a una columna">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6415" name="Diapositiva de think-cell" r:id="rId4" imgW="0" imgH="0" progId="TCLayout.ActiveDocument.1">
                  <p:embed/>
                </p:oleObj>
              </mc:Choice>
              <mc:Fallback>
                <p:oleObj name="Diapositiva de think-cell" r:id="rId4" imgW="0" imgH="0" progId="TCLayout.ActiveDocument.1">
                  <p:embed/>
                  <p:pic>
                    <p:nvPicPr>
                      <p:cNvPr id="0" name="Picture 1" descr="rI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itle Placeholder 1"/>
          <p:cNvSpPr>
            <a:spLocks noGrp="1"/>
          </p:cNvSpPr>
          <p:nvPr>
            <p:ph type="title"/>
          </p:nvPr>
        </p:nvSpPr>
        <p:spPr>
          <a:xfrm>
            <a:off x="816000" y="54000"/>
            <a:ext cx="10534651" cy="471841"/>
          </a:xfrm>
          <a:prstGeom prst="rect">
            <a:avLst/>
          </a:prstGeom>
        </p:spPr>
        <p:txBody>
          <a:bodyPr lIns="0" anchor="t" anchorCtr="0">
            <a:noAutofit/>
          </a:bodyPr>
          <a:lstStyle>
            <a:lvl1pPr>
              <a:defRPr sz="2329"/>
            </a:lvl1pPr>
          </a:lstStyle>
          <a:p>
            <a:pPr marL="0" lvl="0"/>
            <a:r>
              <a:rPr lang="es-ES"/>
              <a:t>Haga clic para modificar el estilo de título del patrón</a:t>
            </a:r>
            <a:endParaRPr lang="en-US"/>
          </a:p>
        </p:txBody>
      </p:sp>
      <p:sp>
        <p:nvSpPr>
          <p:cNvPr id="4" name="Marcador de número de diapositiva 5">
            <a:extLst>
              <a:ext uri="{FF2B5EF4-FFF2-40B4-BE49-F238E27FC236}">
                <a16:creationId xmlns:a16="http://schemas.microsoft.com/office/drawing/2014/main" xmlns="" id="{12E1D636-3017-4CF4-BA5F-3300C668441C}"/>
              </a:ext>
            </a:extLst>
          </p:cNvPr>
          <p:cNvSpPr>
            <a:spLocks noGrp="1"/>
          </p:cNvSpPr>
          <p:nvPr>
            <p:ph type="sldNum" sz="quarter" idx="12"/>
          </p:nvPr>
        </p:nvSpPr>
        <p:spPr>
          <a:xfrm>
            <a:off x="8745359" y="6427311"/>
            <a:ext cx="2743200" cy="365125"/>
          </a:xfrm>
        </p:spPr>
        <p:txBody>
          <a:bodyPr/>
          <a:lstStyle>
            <a:lvl1pPr>
              <a:defRPr sz="1300">
                <a:solidFill>
                  <a:srgbClr val="002060"/>
                </a:solidFill>
              </a:defRPr>
            </a:lvl1pPr>
          </a:lstStyle>
          <a:p>
            <a:fld id="{BC0D97B6-E32F-4D7D-B839-7C3B51F2640F}" type="slidenum">
              <a:rPr lang="es-ES" smtClean="0"/>
              <a:t>‹#›</a:t>
            </a:fld>
            <a:endParaRPr lang="es-ES"/>
          </a:p>
        </p:txBody>
      </p:sp>
    </p:spTree>
    <p:extLst>
      <p:ext uri="{BB962C8B-B14F-4D97-AF65-F5344CB8AC3E}">
        <p14:creationId xmlns:p14="http://schemas.microsoft.com/office/powerpoint/2010/main" val="252629130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p:cNvSpPr>
            <a:spLocks noGrp="1"/>
          </p:cNvSpPr>
          <p:nvPr>
            <p:ph type="dt" sz="half" idx="10"/>
          </p:nvPr>
        </p:nvSpPr>
        <p:spPr/>
        <p:txBody>
          <a:bodyPr/>
          <a:lstStyle/>
          <a:p>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222AF82-7192-4C57-B87E-2F2B4AD730C5}" type="slidenum">
              <a:rPr lang="en-US" smtClean="0">
                <a:solidFill>
                  <a:prstClr val="black">
                    <a:tint val="75000"/>
                  </a:prstClr>
                </a:solidFill>
              </a:rPr>
              <a:t>‹#›</a:t>
            </a:fld>
            <a:endParaRPr lang="en-US">
              <a:solidFill>
                <a:prstClr val="black">
                  <a:tint val="75000"/>
                </a:prstClr>
              </a:solidFill>
            </a:endParaRPr>
          </a:p>
        </p:txBody>
      </p:sp>
      <p:sp>
        <p:nvSpPr>
          <p:cNvPr id="7" name="Marcador de número de diapositiva 5">
            <a:extLst>
              <a:ext uri="{FF2B5EF4-FFF2-40B4-BE49-F238E27FC236}">
                <a16:creationId xmlns:a16="http://schemas.microsoft.com/office/drawing/2014/main" xmlns="" id="{12E1D636-3017-4CF4-BA5F-3300C668441C}"/>
              </a:ext>
            </a:extLst>
          </p:cNvPr>
          <p:cNvSpPr txBox="1"/>
          <p:nvPr userDrawn="1"/>
        </p:nvSpPr>
        <p:spPr>
          <a:xfrm>
            <a:off x="8730845" y="620960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30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0D97B6-E32F-4D7D-B839-7C3B51F2640F}" type="slidenum">
              <a:rPr lang="es-ES" smtClean="0"/>
              <a:t>‹#›</a:t>
            </a:fld>
            <a:endParaRPr lang="es-ES"/>
          </a:p>
        </p:txBody>
      </p:sp>
    </p:spTree>
    <p:extLst>
      <p:ext uri="{BB962C8B-B14F-4D97-AF65-F5344CB8AC3E}">
        <p14:creationId xmlns:p14="http://schemas.microsoft.com/office/powerpoint/2010/main" val="143067545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0194883-C574-4FBE-A79A-98FE8041A128}" type="datetimeFigureOut">
              <a:rPr lang="en-US" smtClean="0">
                <a:solidFill>
                  <a:prstClr val="black">
                    <a:tint val="75000"/>
                  </a:prstClr>
                </a:solidFill>
              </a:rPr>
              <a:t>6/3/2020</a:t>
            </a:fld>
            <a:endParaRPr lang="en-U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n-U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16E8356C-3103-4144-B196-80F0817017A1}"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5936366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Page white">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63" name="Diapositiva de think-cell" r:id="rId5" imgW="0" imgH="0" progId="TCLayout.ActiveDocument.1">
                  <p:embed/>
                </p:oleObj>
              </mc:Choice>
              <mc:Fallback>
                <p:oleObj name="Diapositiva de think-cell" r:id="rId5" imgW="0" imgH="0" progId="TCLayout.ActiveDocument.1">
                  <p:embed/>
                  <p:pic>
                    <p:nvPicPr>
                      <p:cNvPr id="0" name="Picture 1" descr="rId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ángulo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4100">
              <a:solidFill>
                <a:prstClr val="white"/>
              </a:solidFill>
              <a:sym typeface="Arial" panose="020B0604020202020204" pitchFamily="34" charset="0"/>
            </a:endParaRPr>
          </a:p>
        </p:txBody>
      </p:sp>
      <p:sp>
        <p:nvSpPr>
          <p:cNvPr id="2" name="Título 1">
            <a:extLst>
              <a:ext uri="{FF2B5EF4-FFF2-40B4-BE49-F238E27FC236}">
                <a16:creationId xmlns="" xmlns:a16="http://schemas.microsoft.com/office/drawing/2014/main" id="{92F305A9-DE4B-49AF-BCD4-43A65F7EB523}"/>
              </a:ext>
            </a:extLst>
          </p:cNvPr>
          <p:cNvSpPr>
            <a:spLocks noGrp="1"/>
          </p:cNvSpPr>
          <p:nvPr>
            <p:ph type="ctrTitle"/>
          </p:nvPr>
        </p:nvSpPr>
        <p:spPr>
          <a:xfrm>
            <a:off x="721745" y="1096485"/>
            <a:ext cx="4937184" cy="1407004"/>
          </a:xfrm>
        </p:spPr>
        <p:txBody>
          <a:bodyPr anchor="t">
            <a:normAutofit/>
          </a:bodyPr>
          <a:lstStyle>
            <a:lvl1pPr algn="l">
              <a:lnSpc>
                <a:spcPct val="90000"/>
              </a:lnSpc>
              <a:defRPr sz="4100">
                <a:solidFill>
                  <a:schemeClr val="accent2">
                    <a:lumMod val="50000"/>
                  </a:schemeClr>
                </a:solidFill>
              </a:defRPr>
            </a:lvl1pPr>
          </a:lstStyle>
          <a:p>
            <a:r>
              <a:rPr lang="en-US"/>
              <a:t>Click to edit Master title style</a:t>
            </a:r>
            <a:endParaRPr lang="es-ES"/>
          </a:p>
        </p:txBody>
      </p:sp>
      <p:sp>
        <p:nvSpPr>
          <p:cNvPr id="3" name="Subtítulo 2">
            <a:extLst>
              <a:ext uri="{FF2B5EF4-FFF2-40B4-BE49-F238E27FC236}">
                <a16:creationId xmlns="" xmlns:a16="http://schemas.microsoft.com/office/drawing/2014/main" id="{7AB17398-CAA7-49B6-868C-44D053E7EAC0}"/>
              </a:ext>
            </a:extLst>
          </p:cNvPr>
          <p:cNvSpPr>
            <a:spLocks noGrp="1"/>
          </p:cNvSpPr>
          <p:nvPr>
            <p:ph type="subTitle" idx="1"/>
          </p:nvPr>
        </p:nvSpPr>
        <p:spPr>
          <a:xfrm>
            <a:off x="724620" y="2722142"/>
            <a:ext cx="4934309" cy="2436454"/>
          </a:xfrm>
        </p:spPr>
        <p:txBody>
          <a:bodyPr>
            <a:noAutofit/>
          </a:bodyPr>
          <a:lstStyle>
            <a:lvl1pPr marL="0" indent="0" algn="l">
              <a:lnSpc>
                <a:spcPct val="100000"/>
              </a:lnSpc>
              <a:spcBef>
                <a:spcPct val="0"/>
              </a:spcBef>
              <a:spcAft>
                <a:spcPts val="1200"/>
              </a:spcAft>
              <a:buNone/>
              <a:defRPr sz="2000">
                <a:solidFill>
                  <a:schemeClr val="accent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Marcador de texto 16">
            <a:extLst>
              <a:ext uri="{FF2B5EF4-FFF2-40B4-BE49-F238E27FC236}">
                <a16:creationId xmlns="" xmlns:a16="http://schemas.microsoft.com/office/drawing/2014/main" id="{F5E5F18D-70E6-495C-A384-2EDAE0030937}"/>
              </a:ext>
            </a:extLst>
          </p:cNvPr>
          <p:cNvSpPr>
            <a:spLocks noGrp="1"/>
          </p:cNvSpPr>
          <p:nvPr>
            <p:ph type="body" sz="quarter" idx="14"/>
          </p:nvPr>
        </p:nvSpPr>
        <p:spPr>
          <a:xfrm>
            <a:off x="709650" y="333651"/>
            <a:ext cx="11177550" cy="419100"/>
          </a:xfrm>
        </p:spPr>
        <p:txBody>
          <a:bodyPr>
            <a:noAutofit/>
          </a:bodyPr>
          <a:lstStyle>
            <a:lvl1pPr marL="0" indent="0">
              <a:buNone/>
              <a:defRPr sz="1300">
                <a:solidFill>
                  <a:schemeClr val="accent2">
                    <a:lumMod val="50000"/>
                  </a:schemeClr>
                </a:solidFill>
              </a:defRPr>
            </a:lvl1pPr>
            <a:lvl2pPr marL="457200" indent="0">
              <a:buNone/>
              <a:defRPr sz="1300">
                <a:solidFill>
                  <a:schemeClr val="tx2"/>
                </a:solidFill>
              </a:defRPr>
            </a:lvl2pPr>
            <a:lvl3pPr marL="914400" indent="0">
              <a:buNone/>
              <a:defRPr sz="1300">
                <a:solidFill>
                  <a:schemeClr val="tx2"/>
                </a:solidFill>
              </a:defRPr>
            </a:lvl3pPr>
            <a:lvl4pPr marL="1371600" indent="0">
              <a:buNone/>
              <a:defRPr sz="1300">
                <a:solidFill>
                  <a:schemeClr val="tx2"/>
                </a:solidFill>
              </a:defRPr>
            </a:lvl4pPr>
            <a:lvl5pPr marL="1828800" indent="0">
              <a:buNone/>
              <a:defRPr sz="1300">
                <a:solidFill>
                  <a:schemeClr val="tx2"/>
                </a:solidFill>
              </a:defRPr>
            </a:lvl5pPr>
          </a:lstStyle>
          <a:p>
            <a:pPr lvl="0"/>
            <a:r>
              <a:rPr lang="en-US"/>
              <a:t>Edit Master text styles</a:t>
            </a:r>
          </a:p>
        </p:txBody>
      </p:sp>
      <p:sp>
        <p:nvSpPr>
          <p:cNvPr id="7" name="Forma libre: forma 6">
            <a:extLst>
              <a:ext uri="{FF2B5EF4-FFF2-40B4-BE49-F238E27FC236}">
                <a16:creationId xmlns="" xmlns:a16="http://schemas.microsoft.com/office/drawing/2014/main" id="{67D1300D-9BA1-4612-9EA5-90328019812E}"/>
              </a:ext>
            </a:extLst>
          </p:cNvPr>
          <p:cNvSpPr/>
          <p:nvPr userDrawn="1"/>
        </p:nvSpPr>
        <p:spPr>
          <a:xfrm>
            <a:off x="0" y="5229922"/>
            <a:ext cx="12196689" cy="1628078"/>
          </a:xfrm>
          <a:custGeom>
            <a:avLst/>
            <a:gdLst>
              <a:gd name="connsiteX0" fmla="*/ 8932985 w 12196689"/>
              <a:gd name="connsiteY0" fmla="*/ 0 h 1628078"/>
              <a:gd name="connsiteX1" fmla="*/ 12196689 w 12196689"/>
              <a:gd name="connsiteY1" fmla="*/ 0 h 1628078"/>
              <a:gd name="connsiteX2" fmla="*/ 12196689 w 12196689"/>
              <a:gd name="connsiteY2" fmla="*/ 1628078 h 1628078"/>
              <a:gd name="connsiteX3" fmla="*/ 0 w 12196689"/>
              <a:gd name="connsiteY3" fmla="*/ 1628078 h 1628078"/>
              <a:gd name="connsiteX4" fmla="*/ 0 w 12196689"/>
              <a:gd name="connsiteY4" fmla="*/ 1213081 h 1628078"/>
              <a:gd name="connsiteX5" fmla="*/ 8932985 w 12196689"/>
              <a:gd name="connsiteY5" fmla="*/ 1213081 h 162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6689" h="1628078">
                <a:moveTo>
                  <a:pt x="8932985" y="0"/>
                </a:moveTo>
                <a:lnTo>
                  <a:pt x="12196689" y="0"/>
                </a:lnTo>
                <a:lnTo>
                  <a:pt x="12196689" y="1628078"/>
                </a:lnTo>
                <a:lnTo>
                  <a:pt x="0" y="1628078"/>
                </a:lnTo>
                <a:lnTo>
                  <a:pt x="0" y="1213081"/>
                </a:lnTo>
                <a:lnTo>
                  <a:pt x="8932985" y="1213081"/>
                </a:lnTo>
                <a:close/>
              </a:path>
            </a:pathLst>
          </a:cu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solidFill>
                <a:prstClr val="white"/>
              </a:solidFill>
            </a:endParaRPr>
          </a:p>
        </p:txBody>
      </p:sp>
    </p:spTree>
    <p:extLst>
      <p:ext uri="{BB962C8B-B14F-4D97-AF65-F5344CB8AC3E}">
        <p14:creationId xmlns:p14="http://schemas.microsoft.com/office/powerpoint/2010/main" val="1222930227"/>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amp; Content 2">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userDrawn="1">
            <p:custDataLst>
              <p:tags r:id="rId2"/>
            </p:custDataLst>
            <p:extLst>
              <p:ext uri="{D42A27DB-BD31-4B8C-83A1-F6EECF244321}">
                <p14:modId xmlns:p14="http://schemas.microsoft.com/office/powerpoint/2010/main" val="6624055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03" name="Diapositiva de think-cell" r:id="rId4" imgW="0" imgH="0" progId="TCLayout.ActiveDocument.1">
                  <p:embed/>
                </p:oleObj>
              </mc:Choice>
              <mc:Fallback>
                <p:oleObj name="Diapositiva de think-cell" r:id="rId4" imgW="0" imgH="0" progId="TCLayout.ActiveDocument.1">
                  <p:embed/>
                  <p:pic>
                    <p:nvPicPr>
                      <p:cNvPr id="0" name="Picture 1" descr="rI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ítulo 1">
            <a:extLst>
              <a:ext uri="{FF2B5EF4-FFF2-40B4-BE49-F238E27FC236}">
                <a16:creationId xmlns:a16="http://schemas.microsoft.com/office/drawing/2014/main" xmlns="" id="{66B5AEF2-F43E-4C92-A186-61C1E43CE82B}"/>
              </a:ext>
            </a:extLst>
          </p:cNvPr>
          <p:cNvSpPr>
            <a:spLocks noGrp="1"/>
          </p:cNvSpPr>
          <p:nvPr>
            <p:ph type="title"/>
          </p:nvPr>
        </p:nvSpPr>
        <p:spPr>
          <a:xfrm>
            <a:off x="722243" y="1087457"/>
            <a:ext cx="10758733" cy="1823011"/>
          </a:xfrm>
        </p:spPr>
        <p:txBody>
          <a:bodyPr anchor="t">
            <a:noAutofit/>
          </a:bodyPr>
          <a:lstStyle>
            <a:lvl1pPr>
              <a:defRPr sz="3600">
                <a:solidFill>
                  <a:schemeClr val="accent1"/>
                </a:solidFill>
              </a:defRPr>
            </a:lvl1pPr>
          </a:lstStyle>
          <a:p>
            <a:r>
              <a:rPr lang="en-US"/>
              <a:t>Click to edit Master title style</a:t>
            </a:r>
            <a:endParaRPr lang="es-ES"/>
          </a:p>
        </p:txBody>
      </p:sp>
      <p:sp>
        <p:nvSpPr>
          <p:cNvPr id="10" name="Marcador de número de diapositiva 5">
            <a:extLst>
              <a:ext uri="{FF2B5EF4-FFF2-40B4-BE49-F238E27FC236}">
                <a16:creationId xmlns:a16="http://schemas.microsoft.com/office/drawing/2014/main" xmlns=""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t>‹#›</a:t>
            </a:fld>
            <a:endParaRPr lang="es-ES"/>
          </a:p>
        </p:txBody>
      </p:sp>
      <p:sp>
        <p:nvSpPr>
          <p:cNvPr id="15" name="Marcador de texto 14">
            <a:extLst>
              <a:ext uri="{FF2B5EF4-FFF2-40B4-BE49-F238E27FC236}">
                <a16:creationId xmlns:a16="http://schemas.microsoft.com/office/drawing/2014/main" xmlns="" id="{05897091-A449-4E0A-B444-7171DF90239A}"/>
              </a:ext>
            </a:extLst>
          </p:cNvPr>
          <p:cNvSpPr>
            <a:spLocks noGrp="1"/>
          </p:cNvSpPr>
          <p:nvPr>
            <p:ph type="body" sz="quarter" idx="14"/>
          </p:nvPr>
        </p:nvSpPr>
        <p:spPr>
          <a:xfrm>
            <a:off x="711024" y="33710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n-US"/>
              <a:t>Edit Master text styles</a:t>
            </a:r>
          </a:p>
        </p:txBody>
      </p:sp>
      <p:sp>
        <p:nvSpPr>
          <p:cNvPr id="12" name="Marcador de texto 16">
            <a:extLst>
              <a:ext uri="{FF2B5EF4-FFF2-40B4-BE49-F238E27FC236}">
                <a16:creationId xmlns:a16="http://schemas.microsoft.com/office/drawing/2014/main" xmlns="" id="{87DF9564-216B-4533-A626-FE222DEB917D}"/>
              </a:ext>
            </a:extLst>
          </p:cNvPr>
          <p:cNvSpPr>
            <a:spLocks noGrp="1"/>
          </p:cNvSpPr>
          <p:nvPr>
            <p:ph type="body" sz="quarter" idx="15"/>
          </p:nvPr>
        </p:nvSpPr>
        <p:spPr>
          <a:xfrm>
            <a:off x="711024" y="3093562"/>
            <a:ext cx="10758733" cy="3083401"/>
          </a:xfrm>
        </p:spPr>
        <p:txBody>
          <a:bodyPr numCol="2" spcCol="720000">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s-ES"/>
              <a:t>Edit Master text styles</a:t>
            </a:r>
          </a:p>
        </p:txBody>
      </p:sp>
    </p:spTree>
    <p:extLst>
      <p:ext uri="{BB962C8B-B14F-4D97-AF65-F5344CB8AC3E}">
        <p14:creationId xmlns:p14="http://schemas.microsoft.com/office/powerpoint/2010/main" val="2956698632"/>
      </p:ext>
    </p:extLst>
  </p:cSld>
  <p:clrMapOvr>
    <a:masterClrMapping/>
  </p:clrMapOvr>
  <p:transition spd="med">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6" name="Marcador de número de diapositiva 5">
            <a:extLst>
              <a:ext uri="{FF2B5EF4-FFF2-40B4-BE49-F238E27FC236}">
                <a16:creationId xmlns="" xmlns:a16="http://schemas.microsoft.com/office/drawing/2014/main" id="{C60B320C-F93D-45A7-B5CC-5C18ED1F85FB}"/>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solidFill>
                  <a:srgbClr val="EB0000"/>
                </a:solidFill>
              </a:rPr>
              <a:t>‹#›</a:t>
            </a:fld>
            <a:endParaRPr lang="es-ES">
              <a:solidFill>
                <a:srgbClr val="EB0000"/>
              </a:solidFill>
            </a:endParaRPr>
          </a:p>
        </p:txBody>
      </p:sp>
      <p:pic>
        <p:nvPicPr>
          <p:cNvPr id="9" name="Gráfico 8">
            <a:extLst>
              <a:ext uri="{FF2B5EF4-FFF2-40B4-BE49-F238E27FC236}">
                <a16:creationId xmlns="" xmlns:a16="http://schemas.microsoft.com/office/drawing/2014/main" id="{AC1B0227-D6EB-4F05-832D-EB54916F795A}"/>
              </a:ext>
            </a:extLst>
          </p:cNvPr>
          <p:cNvPicPr>
            <a:picLocks noChangeAspect="1"/>
          </p:cNvPicPr>
          <p:nvPr userDrawn="1"/>
        </p:nvPicPr>
        <p:blipFill>
          <a:blip r:embed="rId2"/>
          <a:srcRect/>
          <a:stretch>
            <a:fillRect/>
          </a:stretch>
        </p:blipFill>
        <p:spPr>
          <a:xfrm>
            <a:off x="832642" y="6262326"/>
            <a:ext cx="1172108" cy="205543"/>
          </a:xfrm>
          <a:prstGeom prst="rect">
            <a:avLst/>
          </a:prstGeom>
        </p:spPr>
      </p:pic>
      <p:sp>
        <p:nvSpPr>
          <p:cNvPr id="10" name="CuadroTexto 9">
            <a:extLst>
              <a:ext uri="{FF2B5EF4-FFF2-40B4-BE49-F238E27FC236}">
                <a16:creationId xmlns="" xmlns:a16="http://schemas.microsoft.com/office/drawing/2014/main" id="{B3950534-FF56-4FD6-A098-D625BC54F0FA}"/>
              </a:ext>
            </a:extLst>
          </p:cNvPr>
          <p:cNvSpPr txBox="1"/>
          <p:nvPr userDrawn="1"/>
        </p:nvSpPr>
        <p:spPr>
          <a:xfrm>
            <a:off x="722533" y="312269"/>
            <a:ext cx="1849821" cy="292388"/>
          </a:xfrm>
          <a:prstGeom prst="rect">
            <a:avLst/>
          </a:prstGeom>
          <a:noFill/>
        </p:spPr>
        <p:txBody>
          <a:bodyPr wrap="square" rtlCol="0">
            <a:spAutoFit/>
          </a:bodyPr>
          <a:lstStyle/>
          <a:p>
            <a:r>
              <a:rPr lang="es-ES" sz="1300">
                <a:solidFill>
                  <a:srgbClr val="EB0000"/>
                </a:solidFill>
              </a:rPr>
              <a:t>Index</a:t>
            </a:r>
          </a:p>
        </p:txBody>
      </p:sp>
      <p:sp>
        <p:nvSpPr>
          <p:cNvPr id="14" name="Marcador de texto 11">
            <a:extLst>
              <a:ext uri="{FF2B5EF4-FFF2-40B4-BE49-F238E27FC236}">
                <a16:creationId xmlns="" xmlns:a16="http://schemas.microsoft.com/office/drawing/2014/main" id="{0CC57AA0-6C3B-4C80-BF6B-C321A960A96C}"/>
              </a:ext>
            </a:extLst>
          </p:cNvPr>
          <p:cNvSpPr>
            <a:spLocks noGrp="1"/>
          </p:cNvSpPr>
          <p:nvPr>
            <p:ph type="body" sz="quarter" idx="13"/>
          </p:nvPr>
        </p:nvSpPr>
        <p:spPr>
          <a:xfrm>
            <a:off x="832641" y="1100239"/>
            <a:ext cx="10635843" cy="4906665"/>
          </a:xfrm>
        </p:spPr>
        <p:txBody>
          <a:bodyPr>
            <a:normAutofit/>
          </a:bodyPr>
          <a:lstStyle>
            <a:lvl1pPr marL="432000" indent="-396000">
              <a:buClr>
                <a:schemeClr val="accent1"/>
              </a:buClr>
              <a:buSzPct val="45000"/>
              <a:buFont typeface="+mj-lt"/>
              <a:buAutoNum type="arabicPeriod"/>
              <a:defRPr lang="es-ES" sz="4000" b="1" kern="1200" smtClean="0">
                <a:solidFill>
                  <a:srgbClr val="3C3C3B"/>
                </a:solidFill>
                <a:latin typeface="+mn-lt"/>
                <a:ea typeface="+mn-ea"/>
                <a:cs typeface="+mn-cs"/>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001031994"/>
      </p:ext>
    </p:extLst>
  </p:cSld>
  <p:clrMapOvr>
    <a:masterClrMapping/>
  </p:clrMapOvr>
  <p:transition spd="med">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Divider White">
    <p:spTree>
      <p:nvGrpSpPr>
        <p:cNvPr id="1" name=""/>
        <p:cNvGrpSpPr/>
        <p:nvPr/>
      </p:nvGrpSpPr>
      <p:grpSpPr>
        <a:xfrm>
          <a:off x="0" y="0"/>
          <a:ext cx="0" cy="0"/>
          <a:chOff x="0" y="0"/>
          <a:chExt cx="0" cy="0"/>
        </a:xfrm>
      </p:grpSpPr>
      <p:sp>
        <p:nvSpPr>
          <p:cNvPr id="7" name="Forma libre: forma 6">
            <a:extLst>
              <a:ext uri="{FF2B5EF4-FFF2-40B4-BE49-F238E27FC236}">
                <a16:creationId xmlns="" xmlns:a16="http://schemas.microsoft.com/office/drawing/2014/main" id="{49C540BB-A189-4361-ABD8-4DA84C6612C3}"/>
              </a:ext>
            </a:extLst>
          </p:cNvPr>
          <p:cNvSpPr/>
          <p:nvPr userDrawn="1"/>
        </p:nvSpPr>
        <p:spPr>
          <a:xfrm>
            <a:off x="8925340" y="0"/>
            <a:ext cx="3266660" cy="6858000"/>
          </a:xfrm>
          <a:custGeom>
            <a:avLst/>
            <a:gdLst>
              <a:gd name="connsiteX0" fmla="*/ 1630018 w 3266660"/>
              <a:gd name="connsiteY0" fmla="*/ 0 h 6858000"/>
              <a:gd name="connsiteX1" fmla="*/ 3266660 w 3266660"/>
              <a:gd name="connsiteY1" fmla="*/ 0 h 6858000"/>
              <a:gd name="connsiteX2" fmla="*/ 3266660 w 3266660"/>
              <a:gd name="connsiteY2" fmla="*/ 6858000 h 6858000"/>
              <a:gd name="connsiteX3" fmla="*/ 0 w 3266660"/>
              <a:gd name="connsiteY3" fmla="*/ 6858000 h 6858000"/>
              <a:gd name="connsiteX4" fmla="*/ 0 w 3266660"/>
              <a:gd name="connsiteY4" fmla="*/ 2822713 h 6858000"/>
              <a:gd name="connsiteX5" fmla="*/ 1630018 w 3266660"/>
              <a:gd name="connsiteY5" fmla="*/ 28227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6660" h="6858000">
                <a:moveTo>
                  <a:pt x="1630018" y="0"/>
                </a:moveTo>
                <a:lnTo>
                  <a:pt x="3266660" y="0"/>
                </a:lnTo>
                <a:lnTo>
                  <a:pt x="3266660" y="6858000"/>
                </a:lnTo>
                <a:lnTo>
                  <a:pt x="0" y="6858000"/>
                </a:lnTo>
                <a:lnTo>
                  <a:pt x="0" y="2822713"/>
                </a:lnTo>
                <a:lnTo>
                  <a:pt x="1630018" y="28227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solidFill>
                <a:prstClr val="white"/>
              </a:solidFill>
            </a:endParaRPr>
          </a:p>
        </p:txBody>
      </p:sp>
      <p:sp>
        <p:nvSpPr>
          <p:cNvPr id="2" name="Título 1">
            <a:extLst>
              <a:ext uri="{FF2B5EF4-FFF2-40B4-BE49-F238E27FC236}">
                <a16:creationId xmlns="" xmlns:a16="http://schemas.microsoft.com/office/drawing/2014/main" id="{B045CB15-1F44-40E1-909E-6233010BC133}"/>
              </a:ext>
            </a:extLst>
          </p:cNvPr>
          <p:cNvSpPr>
            <a:spLocks noGrp="1"/>
          </p:cNvSpPr>
          <p:nvPr>
            <p:ph type="title" hasCustomPrompt="1"/>
          </p:nvPr>
        </p:nvSpPr>
        <p:spPr>
          <a:xfrm>
            <a:off x="722519" y="626373"/>
            <a:ext cx="4386194" cy="2852737"/>
          </a:xfrm>
        </p:spPr>
        <p:txBody>
          <a:bodyPr anchor="t">
            <a:normAutofit/>
          </a:bodyPr>
          <a:lstStyle>
            <a:lvl1pPr>
              <a:lnSpc>
                <a:spcPct val="100000"/>
              </a:lnSpc>
              <a:defRPr sz="4000">
                <a:solidFill>
                  <a:schemeClr val="accent1"/>
                </a:solidFill>
              </a:defRPr>
            </a:lvl1pPr>
          </a:lstStyle>
          <a:p>
            <a:r>
              <a:rPr lang="en-US"/>
              <a:t>Click to edit Master title </a:t>
            </a:r>
            <a:br>
              <a:rPr lang="en-US"/>
            </a:br>
            <a:r>
              <a:rPr lang="en-US"/>
              <a:t>style</a:t>
            </a:r>
            <a:endParaRPr lang="es-ES"/>
          </a:p>
        </p:txBody>
      </p:sp>
      <p:sp>
        <p:nvSpPr>
          <p:cNvPr id="14" name="Marcador de texto 13">
            <a:extLst>
              <a:ext uri="{FF2B5EF4-FFF2-40B4-BE49-F238E27FC236}">
                <a16:creationId xmlns="" xmlns:a16="http://schemas.microsoft.com/office/drawing/2014/main" id="{6E38BAEA-EEE9-4346-9DB7-91D26BC942D7}"/>
              </a:ext>
            </a:extLst>
          </p:cNvPr>
          <p:cNvSpPr>
            <a:spLocks noGrp="1"/>
          </p:cNvSpPr>
          <p:nvPr>
            <p:ph type="body" sz="quarter" idx="14" hasCustomPrompt="1"/>
          </p:nvPr>
        </p:nvSpPr>
        <p:spPr>
          <a:xfrm>
            <a:off x="8945217" y="3270526"/>
            <a:ext cx="2958754" cy="2364961"/>
          </a:xfrm>
        </p:spPr>
        <p:txBody>
          <a:bodyPr>
            <a:noAutofit/>
          </a:bodyPr>
          <a:lstStyle>
            <a:lvl1pPr marL="0" indent="0" algn="r">
              <a:buFontTx/>
              <a:buNone/>
              <a:defRPr sz="16600">
                <a:solidFill>
                  <a:schemeClr val="bg1"/>
                </a:solidFill>
              </a:defRPr>
            </a:lvl1pPr>
            <a:lvl2pPr>
              <a:defRPr sz="13800">
                <a:solidFill>
                  <a:schemeClr val="tx1"/>
                </a:solidFill>
              </a:defRPr>
            </a:lvl2pPr>
            <a:lvl3pPr>
              <a:defRPr sz="11500">
                <a:solidFill>
                  <a:schemeClr val="tx1"/>
                </a:solidFill>
              </a:defRPr>
            </a:lvl3pPr>
            <a:lvl4pPr>
              <a:defRPr sz="9600">
                <a:solidFill>
                  <a:schemeClr val="tx1"/>
                </a:solidFill>
              </a:defRPr>
            </a:lvl4pPr>
            <a:lvl5pPr>
              <a:defRPr sz="9600">
                <a:solidFill>
                  <a:schemeClr val="tx1"/>
                </a:solidFill>
              </a:defRPr>
            </a:lvl5pPr>
          </a:lstStyle>
          <a:p>
            <a:pPr lvl="0"/>
            <a:r>
              <a:rPr lang="es-ES"/>
              <a:t>00</a:t>
            </a:r>
          </a:p>
        </p:txBody>
      </p:sp>
    </p:spTree>
    <p:extLst>
      <p:ext uri="{BB962C8B-B14F-4D97-AF65-F5344CB8AC3E}">
        <p14:creationId xmlns:p14="http://schemas.microsoft.com/office/powerpoint/2010/main" val="3472013938"/>
      </p:ext>
    </p:extLst>
  </p:cSld>
  <p:clrMapOvr>
    <a:masterClrMapping/>
  </p:clrMapOvr>
  <p:transition spd="med">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er &amp; Content ">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6B5AEF2-F43E-4C92-A186-61C1E43CE82B}"/>
              </a:ext>
            </a:extLst>
          </p:cNvPr>
          <p:cNvSpPr>
            <a:spLocks noGrp="1"/>
          </p:cNvSpPr>
          <p:nvPr>
            <p:ph type="title"/>
          </p:nvPr>
        </p:nvSpPr>
        <p:spPr>
          <a:xfrm>
            <a:off x="722243" y="1087457"/>
            <a:ext cx="5297557" cy="1606047"/>
          </a:xfrm>
        </p:spPr>
        <p:txBody>
          <a:bodyPr anchor="t">
            <a:normAutofit/>
          </a:bodyPr>
          <a:lstStyle>
            <a:lvl1pPr>
              <a:defRPr sz="3600">
                <a:solidFill>
                  <a:schemeClr val="accent1"/>
                </a:solidFill>
              </a:defRPr>
            </a:lvl1pPr>
          </a:lstStyle>
          <a:p>
            <a:r>
              <a:rPr lang="en-US"/>
              <a:t>Click to edit Master title style</a:t>
            </a:r>
            <a:endParaRPr lang="es-ES"/>
          </a:p>
        </p:txBody>
      </p:sp>
      <p:sp>
        <p:nvSpPr>
          <p:cNvPr id="10" name="Marcador de número de diapositiva 5">
            <a:extLst>
              <a:ext uri="{FF2B5EF4-FFF2-40B4-BE49-F238E27FC236}">
                <a16:creationId xmlns="" xmlns:a16="http://schemas.microsoft.com/office/drawing/2014/main"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solidFill>
                  <a:srgbClr val="EB0000"/>
                </a:solidFill>
              </a:rPr>
              <a:t>‹#›</a:t>
            </a:fld>
            <a:endParaRPr lang="es-ES">
              <a:solidFill>
                <a:srgbClr val="EB0000"/>
              </a:solidFill>
            </a:endParaRPr>
          </a:p>
        </p:txBody>
      </p:sp>
      <p:pic>
        <p:nvPicPr>
          <p:cNvPr id="11" name="Gráfico 10">
            <a:extLst>
              <a:ext uri="{FF2B5EF4-FFF2-40B4-BE49-F238E27FC236}">
                <a16:creationId xmlns="" xmlns:a16="http://schemas.microsoft.com/office/drawing/2014/main" id="{1FE7499B-1226-4371-B3E5-6DE0E967E635}"/>
              </a:ext>
            </a:extLst>
          </p:cNvPr>
          <p:cNvPicPr>
            <a:picLocks noChangeAspect="1"/>
          </p:cNvPicPr>
          <p:nvPr userDrawn="1"/>
        </p:nvPicPr>
        <p:blipFill>
          <a:blip r:embed="rId2"/>
          <a:srcRect/>
          <a:stretch>
            <a:fillRect/>
          </a:stretch>
        </p:blipFill>
        <p:spPr>
          <a:xfrm>
            <a:off x="832642" y="6262326"/>
            <a:ext cx="1172108" cy="205543"/>
          </a:xfrm>
          <a:prstGeom prst="rect">
            <a:avLst/>
          </a:prstGeom>
        </p:spPr>
      </p:pic>
      <p:sp>
        <p:nvSpPr>
          <p:cNvPr id="15" name="Marcador de texto 14">
            <a:extLst>
              <a:ext uri="{FF2B5EF4-FFF2-40B4-BE49-F238E27FC236}">
                <a16:creationId xmlns="" xmlns:a16="http://schemas.microsoft.com/office/drawing/2014/main" id="{05897091-A449-4E0A-B444-7171DF90239A}"/>
              </a:ext>
            </a:extLst>
          </p:cNvPr>
          <p:cNvSpPr>
            <a:spLocks noGrp="1"/>
          </p:cNvSpPr>
          <p:nvPr>
            <p:ph type="body" sz="quarter" idx="14"/>
          </p:nvPr>
        </p:nvSpPr>
        <p:spPr>
          <a:xfrm>
            <a:off x="711024" y="33710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n-US"/>
              <a:t>Edit Master text styles</a:t>
            </a:r>
          </a:p>
        </p:txBody>
      </p:sp>
      <p:sp>
        <p:nvSpPr>
          <p:cNvPr id="18" name="Marcador de texto 16">
            <a:extLst>
              <a:ext uri="{FF2B5EF4-FFF2-40B4-BE49-F238E27FC236}">
                <a16:creationId xmlns="" xmlns:a16="http://schemas.microsoft.com/office/drawing/2014/main" id="{07C8BA77-3119-41AC-B33B-745A751CC066}"/>
              </a:ext>
            </a:extLst>
          </p:cNvPr>
          <p:cNvSpPr>
            <a:spLocks noGrp="1"/>
          </p:cNvSpPr>
          <p:nvPr>
            <p:ph type="body" sz="quarter" idx="15"/>
          </p:nvPr>
        </p:nvSpPr>
        <p:spPr>
          <a:xfrm>
            <a:off x="711025" y="3093562"/>
            <a:ext cx="5308776" cy="3083401"/>
          </a:xfrm>
        </p:spPr>
        <p:txBody>
          <a:bodyPr>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n-US"/>
              <a:t>Edit Master text styles</a:t>
            </a:r>
          </a:p>
        </p:txBody>
      </p:sp>
      <p:sp>
        <p:nvSpPr>
          <p:cNvPr id="20" name="Marcador de texto 16">
            <a:extLst>
              <a:ext uri="{FF2B5EF4-FFF2-40B4-BE49-F238E27FC236}">
                <a16:creationId xmlns="" xmlns:a16="http://schemas.microsoft.com/office/drawing/2014/main" id="{81AA2FC0-CE4E-483D-AF92-BEA6CD796B9C}"/>
              </a:ext>
            </a:extLst>
          </p:cNvPr>
          <p:cNvSpPr>
            <a:spLocks noGrp="1"/>
          </p:cNvSpPr>
          <p:nvPr>
            <p:ph type="body" sz="quarter" idx="16"/>
          </p:nvPr>
        </p:nvSpPr>
        <p:spPr>
          <a:xfrm>
            <a:off x="6399971" y="1087458"/>
            <a:ext cx="5081004" cy="5089506"/>
          </a:xfrm>
        </p:spPr>
        <p:txBody>
          <a:bodyPr>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4197329306"/>
      </p:ext>
    </p:extLst>
  </p:cSld>
  <p:clrMapOvr>
    <a:masterClrMapping/>
  </p:clrMapOvr>
  <p:transition spd="med">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er &amp; Content 2">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87" name="Diapositiva de think-cell" r:id="rId4" imgW="0" imgH="0" progId="TCLayout.ActiveDocument.1">
                  <p:embed/>
                </p:oleObj>
              </mc:Choice>
              <mc:Fallback>
                <p:oleObj name="Diapositiva de think-cell" r:id="rId4" imgW="0" imgH="0" progId="TCLayout.ActiveDocument.1">
                  <p:embed/>
                  <p:pic>
                    <p:nvPicPr>
                      <p:cNvPr id="0" name="Picture 1" descr="rI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ítulo 1">
            <a:extLst>
              <a:ext uri="{FF2B5EF4-FFF2-40B4-BE49-F238E27FC236}">
                <a16:creationId xmlns="" xmlns:a16="http://schemas.microsoft.com/office/drawing/2014/main" id="{66B5AEF2-F43E-4C92-A186-61C1E43CE82B}"/>
              </a:ext>
            </a:extLst>
          </p:cNvPr>
          <p:cNvSpPr>
            <a:spLocks noGrp="1"/>
          </p:cNvSpPr>
          <p:nvPr>
            <p:ph type="title"/>
          </p:nvPr>
        </p:nvSpPr>
        <p:spPr>
          <a:xfrm>
            <a:off x="722243" y="1087457"/>
            <a:ext cx="10758733" cy="1823011"/>
          </a:xfrm>
        </p:spPr>
        <p:txBody>
          <a:bodyPr anchor="t">
            <a:noAutofit/>
          </a:bodyPr>
          <a:lstStyle>
            <a:lvl1pPr>
              <a:defRPr sz="3600">
                <a:solidFill>
                  <a:schemeClr val="accent1"/>
                </a:solidFill>
              </a:defRPr>
            </a:lvl1pPr>
          </a:lstStyle>
          <a:p>
            <a:r>
              <a:rPr lang="en-US"/>
              <a:t>Click to edit Master title style</a:t>
            </a:r>
            <a:endParaRPr lang="es-ES"/>
          </a:p>
        </p:txBody>
      </p:sp>
      <p:sp>
        <p:nvSpPr>
          <p:cNvPr id="10" name="Marcador de número de diapositiva 5">
            <a:extLst>
              <a:ext uri="{FF2B5EF4-FFF2-40B4-BE49-F238E27FC236}">
                <a16:creationId xmlns="" xmlns:a16="http://schemas.microsoft.com/office/drawing/2014/main"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solidFill>
                  <a:srgbClr val="EB0000"/>
                </a:solidFill>
              </a:rPr>
              <a:t>‹#›</a:t>
            </a:fld>
            <a:endParaRPr lang="es-ES">
              <a:solidFill>
                <a:srgbClr val="EB0000"/>
              </a:solidFill>
            </a:endParaRPr>
          </a:p>
        </p:txBody>
      </p:sp>
      <p:sp>
        <p:nvSpPr>
          <p:cNvPr id="15" name="Marcador de texto 14">
            <a:extLst>
              <a:ext uri="{FF2B5EF4-FFF2-40B4-BE49-F238E27FC236}">
                <a16:creationId xmlns="" xmlns:a16="http://schemas.microsoft.com/office/drawing/2014/main" id="{05897091-A449-4E0A-B444-7171DF90239A}"/>
              </a:ext>
            </a:extLst>
          </p:cNvPr>
          <p:cNvSpPr>
            <a:spLocks noGrp="1"/>
          </p:cNvSpPr>
          <p:nvPr>
            <p:ph type="body" sz="quarter" idx="14"/>
          </p:nvPr>
        </p:nvSpPr>
        <p:spPr>
          <a:xfrm>
            <a:off x="711024" y="33710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n-US"/>
              <a:t>Edit Master text styles</a:t>
            </a:r>
          </a:p>
        </p:txBody>
      </p:sp>
      <p:sp>
        <p:nvSpPr>
          <p:cNvPr id="12" name="Marcador de texto 16">
            <a:extLst>
              <a:ext uri="{FF2B5EF4-FFF2-40B4-BE49-F238E27FC236}">
                <a16:creationId xmlns="" xmlns:a16="http://schemas.microsoft.com/office/drawing/2014/main" id="{87DF9564-216B-4533-A626-FE222DEB917D}"/>
              </a:ext>
            </a:extLst>
          </p:cNvPr>
          <p:cNvSpPr>
            <a:spLocks noGrp="1"/>
          </p:cNvSpPr>
          <p:nvPr>
            <p:ph type="body" sz="quarter" idx="15"/>
          </p:nvPr>
        </p:nvSpPr>
        <p:spPr>
          <a:xfrm>
            <a:off x="711024" y="3093562"/>
            <a:ext cx="10758733" cy="3083401"/>
          </a:xfrm>
        </p:spPr>
        <p:txBody>
          <a:bodyPr numCol="2" spcCol="720000">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s-ES"/>
              <a:t>Edit Master text styles</a:t>
            </a:r>
          </a:p>
        </p:txBody>
      </p:sp>
    </p:spTree>
    <p:extLst>
      <p:ext uri="{BB962C8B-B14F-4D97-AF65-F5344CB8AC3E}">
        <p14:creationId xmlns:p14="http://schemas.microsoft.com/office/powerpoint/2010/main" val="4018920780"/>
      </p:ext>
    </p:extLst>
  </p:cSld>
  <p:clrMapOvr>
    <a:masterClrMapping/>
  </p:clrMapOvr>
  <p:transition spd="med">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Header &amp; Content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11" name="Diapositiva de think-cell" r:id="rId4" imgW="0" imgH="0" progId="TCLayout.ActiveDocument.1">
                  <p:embed/>
                </p:oleObj>
              </mc:Choice>
              <mc:Fallback>
                <p:oleObj name="Diapositiva de think-cell" r:id="rId4" imgW="0" imgH="0" progId="TCLayout.ActiveDocument.1">
                  <p:embed/>
                  <p:pic>
                    <p:nvPicPr>
                      <p:cNvPr id="0" name="Picture 1" descr="rI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Marcador de número de diapositiva 5">
            <a:extLst>
              <a:ext uri="{FF2B5EF4-FFF2-40B4-BE49-F238E27FC236}">
                <a16:creationId xmlns="" xmlns:a16="http://schemas.microsoft.com/office/drawing/2014/main" id="{12E1D636-3017-4CF4-BA5F-3300C668441C}"/>
              </a:ext>
            </a:extLst>
          </p:cNvPr>
          <p:cNvSpPr>
            <a:spLocks noGrp="1"/>
          </p:cNvSpPr>
          <p:nvPr>
            <p:ph type="sldNum" sz="quarter" idx="12"/>
          </p:nvPr>
        </p:nvSpPr>
        <p:spPr>
          <a:xfrm>
            <a:off x="8730845" y="6209600"/>
            <a:ext cx="2743200" cy="365125"/>
          </a:xfrm>
        </p:spPr>
        <p:txBody>
          <a:bodyPr/>
          <a:lstStyle>
            <a:lvl1pPr>
              <a:defRPr sz="1300">
                <a:solidFill>
                  <a:srgbClr val="002060"/>
                </a:solidFill>
              </a:defRPr>
            </a:lvl1pPr>
          </a:lstStyle>
          <a:p>
            <a:fld id="{BC0D97B6-E32F-4D7D-B839-7C3B51F2640F}" type="slidenum">
              <a:rPr lang="es-ES" smtClean="0"/>
              <a:t>‹#›</a:t>
            </a:fld>
            <a:endParaRPr lang="es-ES"/>
          </a:p>
        </p:txBody>
      </p:sp>
    </p:spTree>
    <p:extLst>
      <p:ext uri="{BB962C8B-B14F-4D97-AF65-F5344CB8AC3E}">
        <p14:creationId xmlns:p14="http://schemas.microsoft.com/office/powerpoint/2010/main" val="541534730"/>
      </p:ext>
    </p:extLst>
  </p:cSld>
  <p:clrMapOvr>
    <a:masterClrMapping/>
  </p:clrMapOvr>
  <p:transition spd="med">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all Out ">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6B5AEF2-F43E-4C92-A186-61C1E43CE82B}"/>
              </a:ext>
            </a:extLst>
          </p:cNvPr>
          <p:cNvSpPr>
            <a:spLocks noGrp="1"/>
          </p:cNvSpPr>
          <p:nvPr>
            <p:ph type="title"/>
          </p:nvPr>
        </p:nvSpPr>
        <p:spPr>
          <a:xfrm>
            <a:off x="731970" y="1109759"/>
            <a:ext cx="3801119" cy="5050689"/>
          </a:xfrm>
        </p:spPr>
        <p:txBody>
          <a:bodyPr anchor="t">
            <a:noAutofit/>
          </a:bodyPr>
          <a:lstStyle>
            <a:lvl1pPr>
              <a:defRPr sz="2500" b="1">
                <a:solidFill>
                  <a:schemeClr val="accent3"/>
                </a:solidFill>
              </a:defRPr>
            </a:lvl1pPr>
          </a:lstStyle>
          <a:p>
            <a:r>
              <a:rPr lang="en-US"/>
              <a:t>Click to edit Master title style</a:t>
            </a:r>
            <a:endParaRPr lang="es-ES"/>
          </a:p>
        </p:txBody>
      </p:sp>
      <p:sp>
        <p:nvSpPr>
          <p:cNvPr id="10" name="Marcador de número de diapositiva 5">
            <a:extLst>
              <a:ext uri="{FF2B5EF4-FFF2-40B4-BE49-F238E27FC236}">
                <a16:creationId xmlns="" xmlns:a16="http://schemas.microsoft.com/office/drawing/2014/main"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solidFill>
                  <a:srgbClr val="EB0000"/>
                </a:solidFill>
              </a:rPr>
              <a:t>‹#›</a:t>
            </a:fld>
            <a:endParaRPr lang="es-ES">
              <a:solidFill>
                <a:srgbClr val="EB0000"/>
              </a:solidFill>
            </a:endParaRPr>
          </a:p>
        </p:txBody>
      </p:sp>
      <p:sp>
        <p:nvSpPr>
          <p:cNvPr id="15" name="Marcador de texto 14">
            <a:extLst>
              <a:ext uri="{FF2B5EF4-FFF2-40B4-BE49-F238E27FC236}">
                <a16:creationId xmlns="" xmlns:a16="http://schemas.microsoft.com/office/drawing/2014/main" id="{05897091-A449-4E0A-B444-7171DF90239A}"/>
              </a:ext>
            </a:extLst>
          </p:cNvPr>
          <p:cNvSpPr>
            <a:spLocks noGrp="1"/>
          </p:cNvSpPr>
          <p:nvPr>
            <p:ph type="body" sz="quarter" idx="14"/>
          </p:nvPr>
        </p:nvSpPr>
        <p:spPr>
          <a:xfrm>
            <a:off x="711024" y="33710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n-US"/>
              <a:t>Edit Master text styles</a:t>
            </a:r>
          </a:p>
        </p:txBody>
      </p:sp>
      <p:sp>
        <p:nvSpPr>
          <p:cNvPr id="12" name="Marcador de texto 16">
            <a:extLst>
              <a:ext uri="{FF2B5EF4-FFF2-40B4-BE49-F238E27FC236}">
                <a16:creationId xmlns="" xmlns:a16="http://schemas.microsoft.com/office/drawing/2014/main" id="{87DF9564-216B-4533-A626-FE222DEB917D}"/>
              </a:ext>
            </a:extLst>
          </p:cNvPr>
          <p:cNvSpPr>
            <a:spLocks noGrp="1"/>
          </p:cNvSpPr>
          <p:nvPr>
            <p:ph type="body" sz="quarter" idx="15"/>
          </p:nvPr>
        </p:nvSpPr>
        <p:spPr>
          <a:xfrm>
            <a:off x="4772722" y="1126274"/>
            <a:ext cx="6697035" cy="5050690"/>
          </a:xfrm>
        </p:spPr>
        <p:txBody>
          <a:bodyPr numCol="1" spcCol="0">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n-US"/>
              <a:t>Edit Master text styles</a:t>
            </a:r>
          </a:p>
        </p:txBody>
      </p:sp>
      <p:sp>
        <p:nvSpPr>
          <p:cNvPr id="7" name="Marcador de número de diapositiva 5">
            <a:extLst>
              <a:ext uri="{FF2B5EF4-FFF2-40B4-BE49-F238E27FC236}">
                <a16:creationId xmlns="" xmlns:a16="http://schemas.microsoft.com/office/drawing/2014/main" id="{12E1D636-3017-4CF4-BA5F-3300C668441C}"/>
              </a:ext>
            </a:extLst>
          </p:cNvPr>
          <p:cNvSpPr txBox="1"/>
          <p:nvPr userDrawn="1"/>
        </p:nvSpPr>
        <p:spPr>
          <a:xfrm>
            <a:off x="8730845" y="620960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30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0D97B6-E32F-4D7D-B839-7C3B51F2640F}" type="slidenum">
              <a:rPr lang="es-ES" smtClean="0"/>
              <a:t>‹#›</a:t>
            </a:fld>
            <a:endParaRPr lang="es-ES"/>
          </a:p>
        </p:txBody>
      </p:sp>
      <p:sp>
        <p:nvSpPr>
          <p:cNvPr id="8" name="Rectángulo 7"/>
          <p:cNvSpPr/>
          <p:nvPr userDrawn="1"/>
        </p:nvSpPr>
        <p:spPr>
          <a:xfrm>
            <a:off x="290285" y="6286184"/>
            <a:ext cx="2627086" cy="261610"/>
          </a:xfrm>
          <a:prstGeom prst="rect">
            <a:avLst/>
          </a:prstGeom>
        </p:spPr>
        <p:txBody>
          <a:bodyPr wrap="square">
            <a:spAutoFit/>
          </a:bodyPr>
          <a:lstStyle/>
          <a:p>
            <a:r>
              <a:rPr lang="en-US" sz="1100" b="1">
                <a:solidFill>
                  <a:prstClr val="black"/>
                </a:solidFill>
                <a:latin typeface="Calibri" panose="020F0502020204030204" pitchFamily="34" charset="0"/>
                <a:cs typeface="Calibri" panose="020F0502020204030204" pitchFamily="34" charset="0"/>
              </a:rPr>
              <a:t>€uro Risk-Free Rate Working Group </a:t>
            </a:r>
          </a:p>
        </p:txBody>
      </p:sp>
    </p:spTree>
    <p:extLst>
      <p:ext uri="{BB962C8B-B14F-4D97-AF65-F5344CB8AC3E}">
        <p14:creationId xmlns:p14="http://schemas.microsoft.com/office/powerpoint/2010/main" val="1670679823"/>
      </p:ext>
    </p:extLst>
  </p:cSld>
  <p:clrMapOvr>
    <a:masterClrMapping/>
  </p:clrMapOvr>
  <p:transition spd="med">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amp; Chart  ">
    <p:spTree>
      <p:nvGrpSpPr>
        <p:cNvPr id="1" name=""/>
        <p:cNvGrpSpPr/>
        <p:nvPr/>
      </p:nvGrpSpPr>
      <p:grpSpPr>
        <a:xfrm>
          <a:off x="0" y="0"/>
          <a:ext cx="0" cy="0"/>
          <a:chOff x="0" y="0"/>
          <a:chExt cx="0" cy="0"/>
        </a:xfrm>
      </p:grpSpPr>
      <p:sp>
        <p:nvSpPr>
          <p:cNvPr id="10" name="Marcador de número de diapositiva 5">
            <a:extLst>
              <a:ext uri="{FF2B5EF4-FFF2-40B4-BE49-F238E27FC236}">
                <a16:creationId xmlns="" xmlns:a16="http://schemas.microsoft.com/office/drawing/2014/main"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solidFill>
                  <a:srgbClr val="EB0000"/>
                </a:solidFill>
              </a:rPr>
              <a:t>‹#›</a:t>
            </a:fld>
            <a:endParaRPr lang="es-ES">
              <a:solidFill>
                <a:srgbClr val="EB0000"/>
              </a:solidFill>
            </a:endParaRPr>
          </a:p>
        </p:txBody>
      </p:sp>
      <p:sp>
        <p:nvSpPr>
          <p:cNvPr id="15" name="Marcador de texto 14">
            <a:extLst>
              <a:ext uri="{FF2B5EF4-FFF2-40B4-BE49-F238E27FC236}">
                <a16:creationId xmlns="" xmlns:a16="http://schemas.microsoft.com/office/drawing/2014/main" id="{05897091-A449-4E0A-B444-7171DF90239A}"/>
              </a:ext>
            </a:extLst>
          </p:cNvPr>
          <p:cNvSpPr>
            <a:spLocks noGrp="1"/>
          </p:cNvSpPr>
          <p:nvPr>
            <p:ph type="body" sz="quarter" idx="14"/>
          </p:nvPr>
        </p:nvSpPr>
        <p:spPr>
          <a:xfrm>
            <a:off x="711024" y="33710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n-US"/>
              <a:t>Edit Master text styles</a:t>
            </a:r>
          </a:p>
        </p:txBody>
      </p:sp>
      <p:sp>
        <p:nvSpPr>
          <p:cNvPr id="9" name="Título 1">
            <a:extLst>
              <a:ext uri="{FF2B5EF4-FFF2-40B4-BE49-F238E27FC236}">
                <a16:creationId xmlns="" xmlns:a16="http://schemas.microsoft.com/office/drawing/2014/main" id="{3AABE934-895B-422A-B16D-773558A762E3}"/>
              </a:ext>
            </a:extLst>
          </p:cNvPr>
          <p:cNvSpPr>
            <a:spLocks noGrp="1"/>
          </p:cNvSpPr>
          <p:nvPr>
            <p:ph type="title"/>
          </p:nvPr>
        </p:nvSpPr>
        <p:spPr>
          <a:xfrm>
            <a:off x="722243" y="1087458"/>
            <a:ext cx="3911401" cy="1183132"/>
          </a:xfrm>
        </p:spPr>
        <p:txBody>
          <a:bodyPr anchor="t">
            <a:normAutofit/>
          </a:bodyPr>
          <a:lstStyle>
            <a:lvl1pPr>
              <a:defRPr sz="3600">
                <a:solidFill>
                  <a:schemeClr val="accent1"/>
                </a:solidFill>
              </a:defRPr>
            </a:lvl1pPr>
          </a:lstStyle>
          <a:p>
            <a:r>
              <a:rPr lang="en-US"/>
              <a:t>Click to edit Master title style</a:t>
            </a:r>
            <a:endParaRPr lang="es-ES"/>
          </a:p>
        </p:txBody>
      </p:sp>
      <p:sp>
        <p:nvSpPr>
          <p:cNvPr id="13" name="Marcador de texto 16">
            <a:extLst>
              <a:ext uri="{FF2B5EF4-FFF2-40B4-BE49-F238E27FC236}">
                <a16:creationId xmlns="" xmlns:a16="http://schemas.microsoft.com/office/drawing/2014/main" id="{3C0F691A-2EF3-4A5F-A7E8-E01ADBCA2384}"/>
              </a:ext>
            </a:extLst>
          </p:cNvPr>
          <p:cNvSpPr>
            <a:spLocks noGrp="1"/>
          </p:cNvSpPr>
          <p:nvPr>
            <p:ph type="body" sz="quarter" idx="16"/>
          </p:nvPr>
        </p:nvSpPr>
        <p:spPr>
          <a:xfrm>
            <a:off x="711025" y="2517170"/>
            <a:ext cx="3911401" cy="3659794"/>
          </a:xfrm>
        </p:spPr>
        <p:txBody>
          <a:bodyPr>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n-US"/>
              <a:t>Edit Master text styles</a:t>
            </a:r>
          </a:p>
        </p:txBody>
      </p:sp>
      <p:sp>
        <p:nvSpPr>
          <p:cNvPr id="6" name="Marcador de gráfico 5">
            <a:extLst>
              <a:ext uri="{FF2B5EF4-FFF2-40B4-BE49-F238E27FC236}">
                <a16:creationId xmlns="" xmlns:a16="http://schemas.microsoft.com/office/drawing/2014/main" id="{2444BFBF-CC97-48FB-BE66-A28460A7384B}"/>
              </a:ext>
            </a:extLst>
          </p:cNvPr>
          <p:cNvSpPr>
            <a:spLocks noGrp="1"/>
          </p:cNvSpPr>
          <p:nvPr>
            <p:ph type="chart" sz="quarter" idx="17" hasCustomPrompt="1"/>
          </p:nvPr>
        </p:nvSpPr>
        <p:spPr>
          <a:xfrm>
            <a:off x="4797425" y="1087438"/>
            <a:ext cx="6683550" cy="5122862"/>
          </a:xfrm>
        </p:spPr>
        <p:txBody>
          <a:bodyPr>
            <a:normAutofit/>
          </a:bodyPr>
          <a:lstStyle>
            <a:lvl1pPr marL="0" indent="0" algn="ctr">
              <a:buNone/>
              <a:defRPr sz="1600"/>
            </a:lvl1pPr>
          </a:lstStyle>
          <a:p>
            <a:r>
              <a:rPr lang="es-ES"/>
              <a:t>Insert graphic here</a:t>
            </a:r>
          </a:p>
        </p:txBody>
      </p:sp>
      <p:sp>
        <p:nvSpPr>
          <p:cNvPr id="8" name="Marcador de número de diapositiva 5">
            <a:extLst>
              <a:ext uri="{FF2B5EF4-FFF2-40B4-BE49-F238E27FC236}">
                <a16:creationId xmlns="" xmlns:a16="http://schemas.microsoft.com/office/drawing/2014/main" id="{12E1D636-3017-4CF4-BA5F-3300C668441C}"/>
              </a:ext>
            </a:extLst>
          </p:cNvPr>
          <p:cNvSpPr txBox="1"/>
          <p:nvPr userDrawn="1"/>
        </p:nvSpPr>
        <p:spPr>
          <a:xfrm>
            <a:off x="8730845" y="620960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30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0D97B6-E32F-4D7D-B839-7C3B51F2640F}" type="slidenum">
              <a:rPr lang="es-ES" smtClean="0"/>
              <a:t>‹#›</a:t>
            </a:fld>
            <a:endParaRPr lang="es-ES"/>
          </a:p>
        </p:txBody>
      </p:sp>
      <p:sp>
        <p:nvSpPr>
          <p:cNvPr id="12" name="Rectángulo 11"/>
          <p:cNvSpPr/>
          <p:nvPr userDrawn="1"/>
        </p:nvSpPr>
        <p:spPr>
          <a:xfrm>
            <a:off x="290285" y="6286184"/>
            <a:ext cx="2627086" cy="261610"/>
          </a:xfrm>
          <a:prstGeom prst="rect">
            <a:avLst/>
          </a:prstGeom>
        </p:spPr>
        <p:txBody>
          <a:bodyPr wrap="square">
            <a:spAutoFit/>
          </a:bodyPr>
          <a:lstStyle/>
          <a:p>
            <a:r>
              <a:rPr lang="en-US" sz="1100" b="1">
                <a:solidFill>
                  <a:prstClr val="black"/>
                </a:solidFill>
                <a:latin typeface="Calibri" panose="020F0502020204030204" pitchFamily="34" charset="0"/>
                <a:cs typeface="Calibri" panose="020F0502020204030204" pitchFamily="34" charset="0"/>
              </a:rPr>
              <a:t>€uro Risk-Free Rate Working Group </a:t>
            </a:r>
          </a:p>
        </p:txBody>
      </p:sp>
    </p:spTree>
    <p:extLst>
      <p:ext uri="{BB962C8B-B14F-4D97-AF65-F5344CB8AC3E}">
        <p14:creationId xmlns:p14="http://schemas.microsoft.com/office/powerpoint/2010/main" val="3324711199"/>
      </p:ext>
    </p:extLst>
  </p:cSld>
  <p:clrMapOvr>
    <a:masterClrMapping/>
  </p:clrMapOvr>
  <p:transition spd="med">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amp; Chart 2">
    <p:spTree>
      <p:nvGrpSpPr>
        <p:cNvPr id="1" name=""/>
        <p:cNvGrpSpPr/>
        <p:nvPr/>
      </p:nvGrpSpPr>
      <p:grpSpPr>
        <a:xfrm>
          <a:off x="0" y="0"/>
          <a:ext cx="0" cy="0"/>
          <a:chOff x="0" y="0"/>
          <a:chExt cx="0" cy="0"/>
        </a:xfrm>
      </p:grpSpPr>
      <p:sp>
        <p:nvSpPr>
          <p:cNvPr id="10" name="Marcador de número de diapositiva 5">
            <a:extLst>
              <a:ext uri="{FF2B5EF4-FFF2-40B4-BE49-F238E27FC236}">
                <a16:creationId xmlns="" xmlns:a16="http://schemas.microsoft.com/office/drawing/2014/main"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solidFill>
                  <a:srgbClr val="EB0000"/>
                </a:solidFill>
              </a:rPr>
              <a:t>‹#›</a:t>
            </a:fld>
            <a:endParaRPr lang="es-ES">
              <a:solidFill>
                <a:srgbClr val="EB0000"/>
              </a:solidFill>
            </a:endParaRPr>
          </a:p>
        </p:txBody>
      </p:sp>
      <p:sp>
        <p:nvSpPr>
          <p:cNvPr id="15" name="Marcador de texto 14">
            <a:extLst>
              <a:ext uri="{FF2B5EF4-FFF2-40B4-BE49-F238E27FC236}">
                <a16:creationId xmlns="" xmlns:a16="http://schemas.microsoft.com/office/drawing/2014/main" id="{05897091-A449-4E0A-B444-7171DF90239A}"/>
              </a:ext>
            </a:extLst>
          </p:cNvPr>
          <p:cNvSpPr>
            <a:spLocks noGrp="1"/>
          </p:cNvSpPr>
          <p:nvPr>
            <p:ph type="body" sz="quarter" idx="14"/>
          </p:nvPr>
        </p:nvSpPr>
        <p:spPr>
          <a:xfrm>
            <a:off x="711024" y="33710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n-US"/>
              <a:t>Edit Master text styles</a:t>
            </a:r>
          </a:p>
        </p:txBody>
      </p:sp>
      <p:sp>
        <p:nvSpPr>
          <p:cNvPr id="13" name="Marcador de texto 16">
            <a:extLst>
              <a:ext uri="{FF2B5EF4-FFF2-40B4-BE49-F238E27FC236}">
                <a16:creationId xmlns="" xmlns:a16="http://schemas.microsoft.com/office/drawing/2014/main" id="{3C0F691A-2EF3-4A5F-A7E8-E01ADBCA2384}"/>
              </a:ext>
            </a:extLst>
          </p:cNvPr>
          <p:cNvSpPr>
            <a:spLocks noGrp="1"/>
          </p:cNvSpPr>
          <p:nvPr>
            <p:ph type="body" sz="quarter" idx="16"/>
          </p:nvPr>
        </p:nvSpPr>
        <p:spPr>
          <a:xfrm>
            <a:off x="711025" y="1191802"/>
            <a:ext cx="3911401" cy="4985162"/>
          </a:xfrm>
        </p:spPr>
        <p:txBody>
          <a:bodyPr>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n-US"/>
              <a:t>Edit Master text styles</a:t>
            </a:r>
          </a:p>
        </p:txBody>
      </p:sp>
      <p:sp>
        <p:nvSpPr>
          <p:cNvPr id="12" name="Marcador de tabla 4">
            <a:extLst>
              <a:ext uri="{FF2B5EF4-FFF2-40B4-BE49-F238E27FC236}">
                <a16:creationId xmlns="" xmlns:a16="http://schemas.microsoft.com/office/drawing/2014/main" id="{DF826A4E-1A0C-46D7-8327-402D7A34DE68}"/>
              </a:ext>
            </a:extLst>
          </p:cNvPr>
          <p:cNvSpPr>
            <a:spLocks noGrp="1"/>
          </p:cNvSpPr>
          <p:nvPr>
            <p:ph type="tbl" sz="quarter" idx="18" hasCustomPrompt="1"/>
          </p:nvPr>
        </p:nvSpPr>
        <p:spPr>
          <a:xfrm>
            <a:off x="4867835" y="1707776"/>
            <a:ext cx="6612965" cy="4502524"/>
          </a:xfrm>
        </p:spPr>
        <p:txBody>
          <a:bodyPr>
            <a:normAutofit/>
          </a:bodyPr>
          <a:lstStyle>
            <a:lvl1pPr marL="0" indent="0" algn="ctr">
              <a:buFontTx/>
              <a:buNone/>
              <a:defRPr lang="es-ES" sz="1200" kern="1200" smtClean="0">
                <a:solidFill>
                  <a:schemeClr val="tx2"/>
                </a:solidFill>
                <a:latin typeface="+mn-lt"/>
                <a:ea typeface="+mn-ea"/>
                <a:cs typeface="+mn-cs"/>
              </a:defRPr>
            </a:lvl1pPr>
          </a:lstStyle>
          <a:p>
            <a:r>
              <a:rPr lang="es-ES"/>
              <a:t>Insert table here</a:t>
            </a:r>
          </a:p>
        </p:txBody>
      </p:sp>
      <p:sp>
        <p:nvSpPr>
          <p:cNvPr id="14" name="Marcador de texto 16">
            <a:extLst>
              <a:ext uri="{FF2B5EF4-FFF2-40B4-BE49-F238E27FC236}">
                <a16:creationId xmlns="" xmlns:a16="http://schemas.microsoft.com/office/drawing/2014/main" id="{C96F8991-1F66-478E-8C12-FB0275A2F299}"/>
              </a:ext>
            </a:extLst>
          </p:cNvPr>
          <p:cNvSpPr>
            <a:spLocks noGrp="1"/>
          </p:cNvSpPr>
          <p:nvPr>
            <p:ph type="body" sz="quarter" idx="19"/>
          </p:nvPr>
        </p:nvSpPr>
        <p:spPr>
          <a:xfrm>
            <a:off x="4867835" y="1191802"/>
            <a:ext cx="6587576" cy="381504"/>
          </a:xfrm>
        </p:spPr>
        <p:txBody>
          <a:bodyPr>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n-US"/>
              <a:t>Edit Master text styles</a:t>
            </a:r>
          </a:p>
        </p:txBody>
      </p:sp>
      <p:sp>
        <p:nvSpPr>
          <p:cNvPr id="8" name="Marcador de número de diapositiva 5">
            <a:extLst>
              <a:ext uri="{FF2B5EF4-FFF2-40B4-BE49-F238E27FC236}">
                <a16:creationId xmlns="" xmlns:a16="http://schemas.microsoft.com/office/drawing/2014/main" id="{12E1D636-3017-4CF4-BA5F-3300C668441C}"/>
              </a:ext>
            </a:extLst>
          </p:cNvPr>
          <p:cNvSpPr txBox="1"/>
          <p:nvPr userDrawn="1"/>
        </p:nvSpPr>
        <p:spPr>
          <a:xfrm>
            <a:off x="8730845" y="620960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30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0D97B6-E32F-4D7D-B839-7C3B51F2640F}" type="slidenum">
              <a:rPr lang="es-ES" smtClean="0"/>
              <a:t>‹#›</a:t>
            </a:fld>
            <a:endParaRPr lang="es-ES"/>
          </a:p>
        </p:txBody>
      </p:sp>
    </p:spTree>
    <p:extLst>
      <p:ext uri="{BB962C8B-B14F-4D97-AF65-F5344CB8AC3E}">
        <p14:creationId xmlns:p14="http://schemas.microsoft.com/office/powerpoint/2010/main" val="4198630033"/>
      </p:ext>
    </p:extLst>
  </p:cSld>
  <p:clrMapOvr>
    <a:masterClrMapping/>
  </p:clrMapOvr>
  <p:transition spd="med">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amp; Chart 3 ">
    <p:spTree>
      <p:nvGrpSpPr>
        <p:cNvPr id="1" name=""/>
        <p:cNvGrpSpPr/>
        <p:nvPr/>
      </p:nvGrpSpPr>
      <p:grpSpPr>
        <a:xfrm>
          <a:off x="0" y="0"/>
          <a:ext cx="0" cy="0"/>
          <a:chOff x="0" y="0"/>
          <a:chExt cx="0" cy="0"/>
        </a:xfrm>
      </p:grpSpPr>
      <p:sp>
        <p:nvSpPr>
          <p:cNvPr id="10" name="Marcador de número de diapositiva 5">
            <a:extLst>
              <a:ext uri="{FF2B5EF4-FFF2-40B4-BE49-F238E27FC236}">
                <a16:creationId xmlns="" xmlns:a16="http://schemas.microsoft.com/office/drawing/2014/main"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solidFill>
                  <a:srgbClr val="EB0000"/>
                </a:solidFill>
              </a:rPr>
              <a:t>‹#›</a:t>
            </a:fld>
            <a:endParaRPr lang="es-ES">
              <a:solidFill>
                <a:srgbClr val="EB0000"/>
              </a:solidFill>
            </a:endParaRPr>
          </a:p>
        </p:txBody>
      </p:sp>
      <p:sp>
        <p:nvSpPr>
          <p:cNvPr id="15" name="Marcador de texto 14">
            <a:extLst>
              <a:ext uri="{FF2B5EF4-FFF2-40B4-BE49-F238E27FC236}">
                <a16:creationId xmlns="" xmlns:a16="http://schemas.microsoft.com/office/drawing/2014/main" id="{05897091-A449-4E0A-B444-7171DF90239A}"/>
              </a:ext>
            </a:extLst>
          </p:cNvPr>
          <p:cNvSpPr>
            <a:spLocks noGrp="1"/>
          </p:cNvSpPr>
          <p:nvPr>
            <p:ph type="body" sz="quarter" idx="14"/>
          </p:nvPr>
        </p:nvSpPr>
        <p:spPr>
          <a:xfrm>
            <a:off x="711024" y="33710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n-US"/>
              <a:t>Edit Master text styles</a:t>
            </a:r>
          </a:p>
        </p:txBody>
      </p:sp>
      <p:sp>
        <p:nvSpPr>
          <p:cNvPr id="13" name="Marcador de texto 16">
            <a:extLst>
              <a:ext uri="{FF2B5EF4-FFF2-40B4-BE49-F238E27FC236}">
                <a16:creationId xmlns="" xmlns:a16="http://schemas.microsoft.com/office/drawing/2014/main" id="{3C0F691A-2EF3-4A5F-A7E8-E01ADBCA2384}"/>
              </a:ext>
            </a:extLst>
          </p:cNvPr>
          <p:cNvSpPr>
            <a:spLocks noGrp="1"/>
          </p:cNvSpPr>
          <p:nvPr>
            <p:ph type="body" sz="quarter" idx="16"/>
          </p:nvPr>
        </p:nvSpPr>
        <p:spPr>
          <a:xfrm>
            <a:off x="711025" y="1191802"/>
            <a:ext cx="3911401" cy="657546"/>
          </a:xfrm>
        </p:spPr>
        <p:txBody>
          <a:bodyPr>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n-US"/>
              <a:t>Edit Master text styles</a:t>
            </a:r>
          </a:p>
        </p:txBody>
      </p:sp>
      <p:sp>
        <p:nvSpPr>
          <p:cNvPr id="9" name="Marcador de texto 16">
            <a:extLst>
              <a:ext uri="{FF2B5EF4-FFF2-40B4-BE49-F238E27FC236}">
                <a16:creationId xmlns="" xmlns:a16="http://schemas.microsoft.com/office/drawing/2014/main" id="{714DD14E-5956-4FB9-8BE1-1064DD293193}"/>
              </a:ext>
            </a:extLst>
          </p:cNvPr>
          <p:cNvSpPr>
            <a:spLocks noGrp="1"/>
          </p:cNvSpPr>
          <p:nvPr>
            <p:ph type="body" sz="quarter" idx="19"/>
          </p:nvPr>
        </p:nvSpPr>
        <p:spPr>
          <a:xfrm>
            <a:off x="5024062" y="1191802"/>
            <a:ext cx="6456737" cy="657546"/>
          </a:xfrm>
        </p:spPr>
        <p:txBody>
          <a:bodyPr>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n-US"/>
              <a:t>Edit Master text styles</a:t>
            </a:r>
          </a:p>
        </p:txBody>
      </p:sp>
      <p:sp>
        <p:nvSpPr>
          <p:cNvPr id="16" name="Marcador de gráfico 4">
            <a:extLst>
              <a:ext uri="{FF2B5EF4-FFF2-40B4-BE49-F238E27FC236}">
                <a16:creationId xmlns="" xmlns:a16="http://schemas.microsoft.com/office/drawing/2014/main" id="{9BA63F5F-FC37-4202-A6A3-A0F3EFAC9EB6}"/>
              </a:ext>
            </a:extLst>
          </p:cNvPr>
          <p:cNvSpPr>
            <a:spLocks noGrp="1"/>
          </p:cNvSpPr>
          <p:nvPr>
            <p:ph type="chart" sz="quarter" idx="20" hasCustomPrompt="1"/>
          </p:nvPr>
        </p:nvSpPr>
        <p:spPr>
          <a:xfrm>
            <a:off x="711200" y="1993900"/>
            <a:ext cx="3911600" cy="3605788"/>
          </a:xfrm>
        </p:spPr>
        <p:txBody>
          <a:bodyPr>
            <a:normAutofit/>
          </a:bodyPr>
          <a:lstStyle>
            <a:lvl1pPr marL="0" indent="0" algn="ctr">
              <a:buFontTx/>
              <a:buNone/>
              <a:defRPr sz="1400">
                <a:solidFill>
                  <a:schemeClr val="tx2"/>
                </a:solidFill>
              </a:defRPr>
            </a:lvl1pPr>
          </a:lstStyle>
          <a:p>
            <a:r>
              <a:rPr lang="es-ES"/>
              <a:t>Insert graphic here</a:t>
            </a:r>
          </a:p>
        </p:txBody>
      </p:sp>
      <p:sp>
        <p:nvSpPr>
          <p:cNvPr id="17" name="Marcador de gráfico 4">
            <a:extLst>
              <a:ext uri="{FF2B5EF4-FFF2-40B4-BE49-F238E27FC236}">
                <a16:creationId xmlns="" xmlns:a16="http://schemas.microsoft.com/office/drawing/2014/main" id="{0CABFB2C-905F-4A94-BBC0-7C32FA7695A4}"/>
              </a:ext>
            </a:extLst>
          </p:cNvPr>
          <p:cNvSpPr>
            <a:spLocks noGrp="1"/>
          </p:cNvSpPr>
          <p:nvPr>
            <p:ph type="chart" sz="quarter" idx="21" hasCustomPrompt="1"/>
          </p:nvPr>
        </p:nvSpPr>
        <p:spPr>
          <a:xfrm>
            <a:off x="5024063" y="1993900"/>
            <a:ext cx="6472718" cy="3605788"/>
          </a:xfrm>
        </p:spPr>
        <p:txBody>
          <a:bodyPr>
            <a:normAutofit/>
          </a:bodyPr>
          <a:lstStyle>
            <a:lvl1pPr marL="0" indent="0" algn="ctr">
              <a:buFontTx/>
              <a:buNone/>
              <a:defRPr sz="1400">
                <a:solidFill>
                  <a:schemeClr val="tx2"/>
                </a:solidFill>
              </a:defRPr>
            </a:lvl1pPr>
          </a:lstStyle>
          <a:p>
            <a:r>
              <a:rPr lang="es-ES"/>
              <a:t>Insert graphic here</a:t>
            </a:r>
          </a:p>
        </p:txBody>
      </p:sp>
      <p:sp>
        <p:nvSpPr>
          <p:cNvPr id="18" name="Forma libre: forma 17">
            <a:extLst>
              <a:ext uri="{FF2B5EF4-FFF2-40B4-BE49-F238E27FC236}">
                <a16:creationId xmlns="" xmlns:a16="http://schemas.microsoft.com/office/drawing/2014/main" id="{AEAA6F10-C407-4622-AF96-B2605139D86B}"/>
              </a:ext>
            </a:extLst>
          </p:cNvPr>
          <p:cNvSpPr/>
          <p:nvPr userDrawn="1"/>
        </p:nvSpPr>
        <p:spPr>
          <a:xfrm>
            <a:off x="4742395" y="3685061"/>
            <a:ext cx="187151" cy="207057"/>
          </a:xfrm>
          <a:custGeom>
            <a:avLst/>
            <a:gdLst/>
            <a:ahLst/>
            <a:cxnLst/>
            <a:rect l="l" t="t" r="r" b="b"/>
            <a:pathLst>
              <a:path w="187151" h="207057">
                <a:moveTo>
                  <a:pt x="0" y="0"/>
                </a:moveTo>
                <a:lnTo>
                  <a:pt x="187151" y="80925"/>
                </a:lnTo>
                <a:lnTo>
                  <a:pt x="187151" y="125574"/>
                </a:lnTo>
                <a:lnTo>
                  <a:pt x="0" y="207057"/>
                </a:lnTo>
                <a:lnTo>
                  <a:pt x="0" y="154409"/>
                </a:lnTo>
                <a:lnTo>
                  <a:pt x="130596" y="103064"/>
                </a:lnTo>
                <a:lnTo>
                  <a:pt x="0" y="522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2" name="Marcador de número de diapositiva 5">
            <a:extLst>
              <a:ext uri="{FF2B5EF4-FFF2-40B4-BE49-F238E27FC236}">
                <a16:creationId xmlns="" xmlns:a16="http://schemas.microsoft.com/office/drawing/2014/main" id="{12E1D636-3017-4CF4-BA5F-3300C668441C}"/>
              </a:ext>
            </a:extLst>
          </p:cNvPr>
          <p:cNvSpPr txBox="1"/>
          <p:nvPr userDrawn="1"/>
        </p:nvSpPr>
        <p:spPr>
          <a:xfrm>
            <a:off x="8730845" y="620960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30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0D97B6-E32F-4D7D-B839-7C3B51F2640F}" type="slidenum">
              <a:rPr lang="es-ES" smtClean="0"/>
              <a:t>‹#›</a:t>
            </a:fld>
            <a:endParaRPr lang="es-ES"/>
          </a:p>
        </p:txBody>
      </p:sp>
    </p:spTree>
    <p:extLst>
      <p:ext uri="{BB962C8B-B14F-4D97-AF65-F5344CB8AC3E}">
        <p14:creationId xmlns:p14="http://schemas.microsoft.com/office/powerpoint/2010/main" val="3922059619"/>
      </p:ext>
    </p:extLst>
  </p:cSld>
  <p:clrMapOvr>
    <a:masterClrMapping/>
  </p:clrMapOvr>
  <p:transition spd="med">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Interior texto a una columna">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1535" name="Diapositiva de think-cell" r:id="rId4" imgW="0" imgH="0" progId="TCLayout.ActiveDocument.1">
                  <p:embed/>
                </p:oleObj>
              </mc:Choice>
              <mc:Fallback>
                <p:oleObj name="Diapositiva de think-cell" r:id="rId4" imgW="0" imgH="0" progId="TCLayout.ActiveDocument.1">
                  <p:embed/>
                  <p:pic>
                    <p:nvPicPr>
                      <p:cNvPr id="0" name="Picture 1" descr="rI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itle Placeholder 1"/>
          <p:cNvSpPr>
            <a:spLocks noGrp="1"/>
          </p:cNvSpPr>
          <p:nvPr>
            <p:ph type="title"/>
          </p:nvPr>
        </p:nvSpPr>
        <p:spPr>
          <a:xfrm>
            <a:off x="816000" y="54000"/>
            <a:ext cx="10534651" cy="471841"/>
          </a:xfrm>
          <a:prstGeom prst="rect">
            <a:avLst/>
          </a:prstGeom>
        </p:spPr>
        <p:txBody>
          <a:bodyPr lIns="0" anchor="t" anchorCtr="0">
            <a:noAutofit/>
          </a:bodyPr>
          <a:lstStyle>
            <a:lvl1pPr>
              <a:defRPr sz="2329"/>
            </a:lvl1pPr>
          </a:lstStyle>
          <a:p>
            <a:pPr marL="0" lvl="0"/>
            <a:r>
              <a:rPr lang="es-ES"/>
              <a:t>Haga clic para modificar el estilo de título del patrón</a:t>
            </a:r>
            <a:endParaRPr lang="en-US"/>
          </a:p>
        </p:txBody>
      </p:sp>
      <p:sp>
        <p:nvSpPr>
          <p:cNvPr id="4" name="Marcador de número de diapositiva 5">
            <a:extLst>
              <a:ext uri="{FF2B5EF4-FFF2-40B4-BE49-F238E27FC236}">
                <a16:creationId xmlns="" xmlns:a16="http://schemas.microsoft.com/office/drawing/2014/main" id="{12E1D636-3017-4CF4-BA5F-3300C668441C}"/>
              </a:ext>
            </a:extLst>
          </p:cNvPr>
          <p:cNvSpPr>
            <a:spLocks noGrp="1"/>
          </p:cNvSpPr>
          <p:nvPr>
            <p:ph type="sldNum" sz="quarter" idx="12"/>
          </p:nvPr>
        </p:nvSpPr>
        <p:spPr>
          <a:xfrm>
            <a:off x="8745359" y="6427311"/>
            <a:ext cx="2743200" cy="365125"/>
          </a:xfrm>
        </p:spPr>
        <p:txBody>
          <a:bodyPr/>
          <a:lstStyle>
            <a:lvl1pPr>
              <a:defRPr sz="1300">
                <a:solidFill>
                  <a:srgbClr val="002060"/>
                </a:solidFill>
              </a:defRPr>
            </a:lvl1pPr>
          </a:lstStyle>
          <a:p>
            <a:fld id="{BC0D97B6-E32F-4D7D-B839-7C3B51F2640F}" type="slidenum">
              <a:rPr lang="es-ES" smtClean="0"/>
              <a:t>‹#›</a:t>
            </a:fld>
            <a:endParaRPr lang="es-ES"/>
          </a:p>
        </p:txBody>
      </p:sp>
    </p:spTree>
    <p:extLst>
      <p:ext uri="{BB962C8B-B14F-4D97-AF65-F5344CB8AC3E}">
        <p14:creationId xmlns:p14="http://schemas.microsoft.com/office/powerpoint/2010/main" val="29684025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Header &amp; Content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88606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27" name="Diapositiva de think-cell" r:id="rId4" imgW="0" imgH="0" progId="TCLayout.ActiveDocument.1">
                  <p:embed/>
                </p:oleObj>
              </mc:Choice>
              <mc:Fallback>
                <p:oleObj name="Diapositiva de think-cell" r:id="rId4" imgW="0" imgH="0" progId="TCLayout.ActiveDocument.1">
                  <p:embed/>
                  <p:pic>
                    <p:nvPicPr>
                      <p:cNvPr id="0" name="Picture 1" descr="rI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Marcador de número de diapositiva 5">
            <a:extLst>
              <a:ext uri="{FF2B5EF4-FFF2-40B4-BE49-F238E27FC236}">
                <a16:creationId xmlns:a16="http://schemas.microsoft.com/office/drawing/2014/main" xmlns="" id="{12E1D636-3017-4CF4-BA5F-3300C668441C}"/>
              </a:ext>
            </a:extLst>
          </p:cNvPr>
          <p:cNvSpPr>
            <a:spLocks noGrp="1"/>
          </p:cNvSpPr>
          <p:nvPr>
            <p:ph type="sldNum" sz="quarter" idx="12"/>
          </p:nvPr>
        </p:nvSpPr>
        <p:spPr>
          <a:xfrm>
            <a:off x="8730845" y="6209600"/>
            <a:ext cx="2743200" cy="365125"/>
          </a:xfrm>
        </p:spPr>
        <p:txBody>
          <a:bodyPr/>
          <a:lstStyle>
            <a:lvl1pPr>
              <a:defRPr sz="1300">
                <a:solidFill>
                  <a:srgbClr val="002060"/>
                </a:solidFill>
              </a:defRPr>
            </a:lvl1pPr>
          </a:lstStyle>
          <a:p>
            <a:fld id="{BC0D97B6-E32F-4D7D-B839-7C3B51F2640F}" type="slidenum">
              <a:rPr lang="es-ES" smtClean="0"/>
              <a:t>‹#›</a:t>
            </a:fld>
            <a:endParaRPr lang="es-ES"/>
          </a:p>
        </p:txBody>
      </p:sp>
    </p:spTree>
    <p:extLst>
      <p:ext uri="{BB962C8B-B14F-4D97-AF65-F5344CB8AC3E}">
        <p14:creationId xmlns:p14="http://schemas.microsoft.com/office/powerpoint/2010/main" val="2257498652"/>
      </p:ext>
    </p:extLst>
  </p:cSld>
  <p:clrMapOvr>
    <a:masterClrMapping/>
  </p:clrMapOvr>
  <p:transition spd="med">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p:cNvSpPr>
            <a:spLocks noGrp="1"/>
          </p:cNvSpPr>
          <p:nvPr>
            <p:ph type="dt" sz="half" idx="10"/>
          </p:nvPr>
        </p:nvSpPr>
        <p:spPr/>
        <p:txBody>
          <a:bodyPr/>
          <a:lstStyle/>
          <a:p>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222AF82-7192-4C57-B87E-2F2B4AD730C5}" type="slidenum">
              <a:rPr lang="en-US" smtClean="0">
                <a:solidFill>
                  <a:prstClr val="black">
                    <a:tint val="75000"/>
                  </a:prstClr>
                </a:solidFill>
              </a:rPr>
              <a:t>‹#›</a:t>
            </a:fld>
            <a:endParaRPr lang="en-US">
              <a:solidFill>
                <a:prstClr val="black">
                  <a:tint val="75000"/>
                </a:prstClr>
              </a:solidFill>
            </a:endParaRPr>
          </a:p>
        </p:txBody>
      </p:sp>
      <p:sp>
        <p:nvSpPr>
          <p:cNvPr id="7" name="Marcador de número de diapositiva 5">
            <a:extLst>
              <a:ext uri="{FF2B5EF4-FFF2-40B4-BE49-F238E27FC236}">
                <a16:creationId xmlns="" xmlns:a16="http://schemas.microsoft.com/office/drawing/2014/main" id="{12E1D636-3017-4CF4-BA5F-3300C668441C}"/>
              </a:ext>
            </a:extLst>
          </p:cNvPr>
          <p:cNvSpPr txBox="1"/>
          <p:nvPr userDrawn="1"/>
        </p:nvSpPr>
        <p:spPr>
          <a:xfrm>
            <a:off x="8730845" y="620960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30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0D97B6-E32F-4D7D-B839-7C3B51F2640F}" type="slidenum">
              <a:rPr lang="es-ES" smtClean="0"/>
              <a:t>‹#›</a:t>
            </a:fld>
            <a:endParaRPr lang="es-ES"/>
          </a:p>
        </p:txBody>
      </p:sp>
    </p:spTree>
    <p:extLst>
      <p:ext uri="{BB962C8B-B14F-4D97-AF65-F5344CB8AC3E}">
        <p14:creationId xmlns:p14="http://schemas.microsoft.com/office/powerpoint/2010/main" val="7931462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ll Out ">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6B5AEF2-F43E-4C92-A186-61C1E43CE82B}"/>
              </a:ext>
            </a:extLst>
          </p:cNvPr>
          <p:cNvSpPr>
            <a:spLocks noGrp="1"/>
          </p:cNvSpPr>
          <p:nvPr>
            <p:ph type="title"/>
          </p:nvPr>
        </p:nvSpPr>
        <p:spPr>
          <a:xfrm>
            <a:off x="731970" y="1109759"/>
            <a:ext cx="3801119" cy="5050689"/>
          </a:xfrm>
        </p:spPr>
        <p:txBody>
          <a:bodyPr anchor="t">
            <a:noAutofit/>
          </a:bodyPr>
          <a:lstStyle>
            <a:lvl1pPr>
              <a:defRPr sz="2500" b="1">
                <a:solidFill>
                  <a:schemeClr val="accent3"/>
                </a:solidFill>
              </a:defRPr>
            </a:lvl1pPr>
          </a:lstStyle>
          <a:p>
            <a:r>
              <a:rPr lang="en-US"/>
              <a:t>Click to edit Master title style</a:t>
            </a:r>
            <a:endParaRPr lang="es-ES"/>
          </a:p>
        </p:txBody>
      </p:sp>
      <p:sp>
        <p:nvSpPr>
          <p:cNvPr id="10" name="Marcador de número de diapositiva 5">
            <a:extLst>
              <a:ext uri="{FF2B5EF4-FFF2-40B4-BE49-F238E27FC236}">
                <a16:creationId xmlns:a16="http://schemas.microsoft.com/office/drawing/2014/main" xmlns=""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t>‹#›</a:t>
            </a:fld>
            <a:endParaRPr lang="es-ES"/>
          </a:p>
        </p:txBody>
      </p:sp>
      <p:sp>
        <p:nvSpPr>
          <p:cNvPr id="15" name="Marcador de texto 14">
            <a:extLst>
              <a:ext uri="{FF2B5EF4-FFF2-40B4-BE49-F238E27FC236}">
                <a16:creationId xmlns:a16="http://schemas.microsoft.com/office/drawing/2014/main" xmlns="" id="{05897091-A449-4E0A-B444-7171DF90239A}"/>
              </a:ext>
            </a:extLst>
          </p:cNvPr>
          <p:cNvSpPr>
            <a:spLocks noGrp="1"/>
          </p:cNvSpPr>
          <p:nvPr>
            <p:ph type="body" sz="quarter" idx="14"/>
          </p:nvPr>
        </p:nvSpPr>
        <p:spPr>
          <a:xfrm>
            <a:off x="711024" y="33710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n-US"/>
              <a:t>Edit Master text styles</a:t>
            </a:r>
          </a:p>
        </p:txBody>
      </p:sp>
      <p:sp>
        <p:nvSpPr>
          <p:cNvPr id="12" name="Marcador de texto 16">
            <a:extLst>
              <a:ext uri="{FF2B5EF4-FFF2-40B4-BE49-F238E27FC236}">
                <a16:creationId xmlns:a16="http://schemas.microsoft.com/office/drawing/2014/main" xmlns="" id="{87DF9564-216B-4533-A626-FE222DEB917D}"/>
              </a:ext>
            </a:extLst>
          </p:cNvPr>
          <p:cNvSpPr>
            <a:spLocks noGrp="1"/>
          </p:cNvSpPr>
          <p:nvPr>
            <p:ph type="body" sz="quarter" idx="15"/>
          </p:nvPr>
        </p:nvSpPr>
        <p:spPr>
          <a:xfrm>
            <a:off x="4772722" y="1126274"/>
            <a:ext cx="6697035" cy="5050690"/>
          </a:xfrm>
        </p:spPr>
        <p:txBody>
          <a:bodyPr numCol="1" spcCol="0">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n-US"/>
              <a:t>Edit Master text styles</a:t>
            </a:r>
          </a:p>
        </p:txBody>
      </p:sp>
      <p:sp>
        <p:nvSpPr>
          <p:cNvPr id="7" name="Marcador de número de diapositiva 5">
            <a:extLst>
              <a:ext uri="{FF2B5EF4-FFF2-40B4-BE49-F238E27FC236}">
                <a16:creationId xmlns:a16="http://schemas.microsoft.com/office/drawing/2014/main" xmlns="" id="{12E1D636-3017-4CF4-BA5F-3300C668441C}"/>
              </a:ext>
            </a:extLst>
          </p:cNvPr>
          <p:cNvSpPr txBox="1"/>
          <p:nvPr userDrawn="1"/>
        </p:nvSpPr>
        <p:spPr>
          <a:xfrm>
            <a:off x="8730845" y="620960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30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0D97B6-E32F-4D7D-B839-7C3B51F2640F}" type="slidenum">
              <a:rPr lang="es-ES" smtClean="0"/>
              <a:t>‹#›</a:t>
            </a:fld>
            <a:endParaRPr lang="es-ES"/>
          </a:p>
        </p:txBody>
      </p:sp>
      <p:sp>
        <p:nvSpPr>
          <p:cNvPr id="8" name="Rectángulo 7"/>
          <p:cNvSpPr/>
          <p:nvPr userDrawn="1"/>
        </p:nvSpPr>
        <p:spPr>
          <a:xfrm>
            <a:off x="290285" y="6286184"/>
            <a:ext cx="2627086" cy="261610"/>
          </a:xfrm>
          <a:prstGeom prst="rect">
            <a:avLst/>
          </a:prstGeom>
        </p:spPr>
        <p:txBody>
          <a:bodyPr wrap="square">
            <a:spAutoFit/>
          </a:bodyPr>
          <a:lstStyle/>
          <a:p>
            <a:r>
              <a:rPr lang="en-US" sz="1100" b="1">
                <a:latin typeface="Calibri" panose="020F0502020204030204" pitchFamily="34" charset="0"/>
                <a:cs typeface="Calibri" panose="020F0502020204030204" pitchFamily="34" charset="0"/>
              </a:rPr>
              <a:t>€uro Risk-Free Rate Working Group </a:t>
            </a:r>
          </a:p>
        </p:txBody>
      </p:sp>
    </p:spTree>
    <p:extLst>
      <p:ext uri="{BB962C8B-B14F-4D97-AF65-F5344CB8AC3E}">
        <p14:creationId xmlns:p14="http://schemas.microsoft.com/office/powerpoint/2010/main" val="1770703234"/>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mp; Chart  ">
    <p:spTree>
      <p:nvGrpSpPr>
        <p:cNvPr id="1" name=""/>
        <p:cNvGrpSpPr/>
        <p:nvPr/>
      </p:nvGrpSpPr>
      <p:grpSpPr>
        <a:xfrm>
          <a:off x="0" y="0"/>
          <a:ext cx="0" cy="0"/>
          <a:chOff x="0" y="0"/>
          <a:chExt cx="0" cy="0"/>
        </a:xfrm>
      </p:grpSpPr>
      <p:sp>
        <p:nvSpPr>
          <p:cNvPr id="10" name="Marcador de número de diapositiva 5">
            <a:extLst>
              <a:ext uri="{FF2B5EF4-FFF2-40B4-BE49-F238E27FC236}">
                <a16:creationId xmlns:a16="http://schemas.microsoft.com/office/drawing/2014/main" xmlns=""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t>‹#›</a:t>
            </a:fld>
            <a:endParaRPr lang="es-ES"/>
          </a:p>
        </p:txBody>
      </p:sp>
      <p:sp>
        <p:nvSpPr>
          <p:cNvPr id="15" name="Marcador de texto 14">
            <a:extLst>
              <a:ext uri="{FF2B5EF4-FFF2-40B4-BE49-F238E27FC236}">
                <a16:creationId xmlns:a16="http://schemas.microsoft.com/office/drawing/2014/main" xmlns="" id="{05897091-A449-4E0A-B444-7171DF90239A}"/>
              </a:ext>
            </a:extLst>
          </p:cNvPr>
          <p:cNvSpPr>
            <a:spLocks noGrp="1"/>
          </p:cNvSpPr>
          <p:nvPr>
            <p:ph type="body" sz="quarter" idx="14"/>
          </p:nvPr>
        </p:nvSpPr>
        <p:spPr>
          <a:xfrm>
            <a:off x="711024" y="33710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n-US"/>
              <a:t>Edit Master text styles</a:t>
            </a:r>
          </a:p>
        </p:txBody>
      </p:sp>
      <p:sp>
        <p:nvSpPr>
          <p:cNvPr id="9" name="Título 1">
            <a:extLst>
              <a:ext uri="{FF2B5EF4-FFF2-40B4-BE49-F238E27FC236}">
                <a16:creationId xmlns:a16="http://schemas.microsoft.com/office/drawing/2014/main" xmlns="" id="{3AABE934-895B-422A-B16D-773558A762E3}"/>
              </a:ext>
            </a:extLst>
          </p:cNvPr>
          <p:cNvSpPr>
            <a:spLocks noGrp="1"/>
          </p:cNvSpPr>
          <p:nvPr>
            <p:ph type="title"/>
          </p:nvPr>
        </p:nvSpPr>
        <p:spPr>
          <a:xfrm>
            <a:off x="722243" y="1087458"/>
            <a:ext cx="3911401" cy="1183132"/>
          </a:xfrm>
        </p:spPr>
        <p:txBody>
          <a:bodyPr anchor="t">
            <a:normAutofit/>
          </a:bodyPr>
          <a:lstStyle>
            <a:lvl1pPr>
              <a:defRPr sz="3600">
                <a:solidFill>
                  <a:schemeClr val="accent1"/>
                </a:solidFill>
              </a:defRPr>
            </a:lvl1pPr>
          </a:lstStyle>
          <a:p>
            <a:r>
              <a:rPr lang="en-US"/>
              <a:t>Click to edit Master title style</a:t>
            </a:r>
            <a:endParaRPr lang="es-ES"/>
          </a:p>
        </p:txBody>
      </p:sp>
      <p:sp>
        <p:nvSpPr>
          <p:cNvPr id="13" name="Marcador de texto 16">
            <a:extLst>
              <a:ext uri="{FF2B5EF4-FFF2-40B4-BE49-F238E27FC236}">
                <a16:creationId xmlns:a16="http://schemas.microsoft.com/office/drawing/2014/main" xmlns="" id="{3C0F691A-2EF3-4A5F-A7E8-E01ADBCA2384}"/>
              </a:ext>
            </a:extLst>
          </p:cNvPr>
          <p:cNvSpPr>
            <a:spLocks noGrp="1"/>
          </p:cNvSpPr>
          <p:nvPr>
            <p:ph type="body" sz="quarter" idx="16"/>
          </p:nvPr>
        </p:nvSpPr>
        <p:spPr>
          <a:xfrm>
            <a:off x="711025" y="2517170"/>
            <a:ext cx="3911401" cy="3659794"/>
          </a:xfrm>
        </p:spPr>
        <p:txBody>
          <a:bodyPr>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n-US"/>
              <a:t>Edit Master text styles</a:t>
            </a:r>
          </a:p>
        </p:txBody>
      </p:sp>
      <p:sp>
        <p:nvSpPr>
          <p:cNvPr id="6" name="Marcador de gráfico 5">
            <a:extLst>
              <a:ext uri="{FF2B5EF4-FFF2-40B4-BE49-F238E27FC236}">
                <a16:creationId xmlns:a16="http://schemas.microsoft.com/office/drawing/2014/main" xmlns="" id="{2444BFBF-CC97-48FB-BE66-A28460A7384B}"/>
              </a:ext>
            </a:extLst>
          </p:cNvPr>
          <p:cNvSpPr>
            <a:spLocks noGrp="1"/>
          </p:cNvSpPr>
          <p:nvPr>
            <p:ph type="chart" sz="quarter" idx="17" hasCustomPrompt="1"/>
          </p:nvPr>
        </p:nvSpPr>
        <p:spPr>
          <a:xfrm>
            <a:off x="4797425" y="1087438"/>
            <a:ext cx="6683550" cy="5122862"/>
          </a:xfrm>
        </p:spPr>
        <p:txBody>
          <a:bodyPr>
            <a:normAutofit/>
          </a:bodyPr>
          <a:lstStyle>
            <a:lvl1pPr marL="0" indent="0" algn="ctr">
              <a:buNone/>
              <a:defRPr sz="1600"/>
            </a:lvl1pPr>
          </a:lstStyle>
          <a:p>
            <a:r>
              <a:rPr lang="es-ES"/>
              <a:t>Insert graphic here</a:t>
            </a:r>
          </a:p>
        </p:txBody>
      </p:sp>
      <p:sp>
        <p:nvSpPr>
          <p:cNvPr id="8" name="Marcador de número de diapositiva 5">
            <a:extLst>
              <a:ext uri="{FF2B5EF4-FFF2-40B4-BE49-F238E27FC236}">
                <a16:creationId xmlns:a16="http://schemas.microsoft.com/office/drawing/2014/main" xmlns="" id="{12E1D636-3017-4CF4-BA5F-3300C668441C}"/>
              </a:ext>
            </a:extLst>
          </p:cNvPr>
          <p:cNvSpPr txBox="1"/>
          <p:nvPr userDrawn="1"/>
        </p:nvSpPr>
        <p:spPr>
          <a:xfrm>
            <a:off x="8730845" y="620960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30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0D97B6-E32F-4D7D-B839-7C3B51F2640F}" type="slidenum">
              <a:rPr lang="es-ES" smtClean="0"/>
              <a:t>‹#›</a:t>
            </a:fld>
            <a:endParaRPr lang="es-ES"/>
          </a:p>
        </p:txBody>
      </p:sp>
      <p:sp>
        <p:nvSpPr>
          <p:cNvPr id="12" name="Rectángulo 11"/>
          <p:cNvSpPr/>
          <p:nvPr userDrawn="1"/>
        </p:nvSpPr>
        <p:spPr>
          <a:xfrm>
            <a:off x="290285" y="6286184"/>
            <a:ext cx="2627086" cy="261610"/>
          </a:xfrm>
          <a:prstGeom prst="rect">
            <a:avLst/>
          </a:prstGeom>
        </p:spPr>
        <p:txBody>
          <a:bodyPr wrap="square">
            <a:spAutoFit/>
          </a:bodyPr>
          <a:lstStyle/>
          <a:p>
            <a:r>
              <a:rPr lang="en-US" sz="1100" b="1">
                <a:latin typeface="Calibri" panose="020F0502020204030204" pitchFamily="34" charset="0"/>
                <a:cs typeface="Calibri" panose="020F0502020204030204" pitchFamily="34" charset="0"/>
              </a:rPr>
              <a:t>€uro Risk-Free Rate Working Group </a:t>
            </a:r>
          </a:p>
        </p:txBody>
      </p:sp>
    </p:spTree>
    <p:extLst>
      <p:ext uri="{BB962C8B-B14F-4D97-AF65-F5344CB8AC3E}">
        <p14:creationId xmlns:p14="http://schemas.microsoft.com/office/powerpoint/2010/main" val="2357120794"/>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mp; Chart 2">
    <p:spTree>
      <p:nvGrpSpPr>
        <p:cNvPr id="1" name=""/>
        <p:cNvGrpSpPr/>
        <p:nvPr/>
      </p:nvGrpSpPr>
      <p:grpSpPr>
        <a:xfrm>
          <a:off x="0" y="0"/>
          <a:ext cx="0" cy="0"/>
          <a:chOff x="0" y="0"/>
          <a:chExt cx="0" cy="0"/>
        </a:xfrm>
      </p:grpSpPr>
      <p:sp>
        <p:nvSpPr>
          <p:cNvPr id="10" name="Marcador de número de diapositiva 5">
            <a:extLst>
              <a:ext uri="{FF2B5EF4-FFF2-40B4-BE49-F238E27FC236}">
                <a16:creationId xmlns:a16="http://schemas.microsoft.com/office/drawing/2014/main" xmlns=""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t>‹#›</a:t>
            </a:fld>
            <a:endParaRPr lang="es-ES"/>
          </a:p>
        </p:txBody>
      </p:sp>
      <p:sp>
        <p:nvSpPr>
          <p:cNvPr id="15" name="Marcador de texto 14">
            <a:extLst>
              <a:ext uri="{FF2B5EF4-FFF2-40B4-BE49-F238E27FC236}">
                <a16:creationId xmlns:a16="http://schemas.microsoft.com/office/drawing/2014/main" xmlns="" id="{05897091-A449-4E0A-B444-7171DF90239A}"/>
              </a:ext>
            </a:extLst>
          </p:cNvPr>
          <p:cNvSpPr>
            <a:spLocks noGrp="1"/>
          </p:cNvSpPr>
          <p:nvPr>
            <p:ph type="body" sz="quarter" idx="14"/>
          </p:nvPr>
        </p:nvSpPr>
        <p:spPr>
          <a:xfrm>
            <a:off x="711024" y="33710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n-US"/>
              <a:t>Edit Master text styles</a:t>
            </a:r>
          </a:p>
        </p:txBody>
      </p:sp>
      <p:sp>
        <p:nvSpPr>
          <p:cNvPr id="13" name="Marcador de texto 16">
            <a:extLst>
              <a:ext uri="{FF2B5EF4-FFF2-40B4-BE49-F238E27FC236}">
                <a16:creationId xmlns:a16="http://schemas.microsoft.com/office/drawing/2014/main" xmlns="" id="{3C0F691A-2EF3-4A5F-A7E8-E01ADBCA2384}"/>
              </a:ext>
            </a:extLst>
          </p:cNvPr>
          <p:cNvSpPr>
            <a:spLocks noGrp="1"/>
          </p:cNvSpPr>
          <p:nvPr>
            <p:ph type="body" sz="quarter" idx="16"/>
          </p:nvPr>
        </p:nvSpPr>
        <p:spPr>
          <a:xfrm>
            <a:off x="711025" y="1191802"/>
            <a:ext cx="3911401" cy="4985162"/>
          </a:xfrm>
        </p:spPr>
        <p:txBody>
          <a:bodyPr>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n-US"/>
              <a:t>Edit Master text styles</a:t>
            </a:r>
          </a:p>
        </p:txBody>
      </p:sp>
      <p:sp>
        <p:nvSpPr>
          <p:cNvPr id="12" name="Marcador de tabla 4">
            <a:extLst>
              <a:ext uri="{FF2B5EF4-FFF2-40B4-BE49-F238E27FC236}">
                <a16:creationId xmlns:a16="http://schemas.microsoft.com/office/drawing/2014/main" xmlns="" id="{DF826A4E-1A0C-46D7-8327-402D7A34DE68}"/>
              </a:ext>
            </a:extLst>
          </p:cNvPr>
          <p:cNvSpPr>
            <a:spLocks noGrp="1"/>
          </p:cNvSpPr>
          <p:nvPr>
            <p:ph type="tbl" sz="quarter" idx="18" hasCustomPrompt="1"/>
          </p:nvPr>
        </p:nvSpPr>
        <p:spPr>
          <a:xfrm>
            <a:off x="4867835" y="1707776"/>
            <a:ext cx="6612965" cy="4502524"/>
          </a:xfrm>
        </p:spPr>
        <p:txBody>
          <a:bodyPr>
            <a:normAutofit/>
          </a:bodyPr>
          <a:lstStyle>
            <a:lvl1pPr marL="0" indent="0" algn="ctr">
              <a:buFontTx/>
              <a:buNone/>
              <a:defRPr lang="es-ES" sz="1200" kern="1200" smtClean="0">
                <a:solidFill>
                  <a:schemeClr val="tx2"/>
                </a:solidFill>
                <a:latin typeface="+mn-lt"/>
                <a:ea typeface="+mn-ea"/>
                <a:cs typeface="+mn-cs"/>
              </a:defRPr>
            </a:lvl1pPr>
          </a:lstStyle>
          <a:p>
            <a:r>
              <a:rPr lang="es-ES"/>
              <a:t>Insert table here</a:t>
            </a:r>
          </a:p>
        </p:txBody>
      </p:sp>
      <p:sp>
        <p:nvSpPr>
          <p:cNvPr id="14" name="Marcador de texto 16">
            <a:extLst>
              <a:ext uri="{FF2B5EF4-FFF2-40B4-BE49-F238E27FC236}">
                <a16:creationId xmlns:a16="http://schemas.microsoft.com/office/drawing/2014/main" xmlns="" id="{C96F8991-1F66-478E-8C12-FB0275A2F299}"/>
              </a:ext>
            </a:extLst>
          </p:cNvPr>
          <p:cNvSpPr>
            <a:spLocks noGrp="1"/>
          </p:cNvSpPr>
          <p:nvPr>
            <p:ph type="body" sz="quarter" idx="19"/>
          </p:nvPr>
        </p:nvSpPr>
        <p:spPr>
          <a:xfrm>
            <a:off x="4867835" y="1191802"/>
            <a:ext cx="6587576" cy="381504"/>
          </a:xfrm>
        </p:spPr>
        <p:txBody>
          <a:bodyPr>
            <a:noAutofit/>
          </a:bodyPr>
          <a:lstStyle>
            <a:lvl1pPr marL="0" indent="0">
              <a:spcBef>
                <a:spcPct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n-US"/>
              <a:t>Edit Master text styles</a:t>
            </a:r>
          </a:p>
        </p:txBody>
      </p:sp>
      <p:sp>
        <p:nvSpPr>
          <p:cNvPr id="8" name="Marcador de número de diapositiva 5">
            <a:extLst>
              <a:ext uri="{FF2B5EF4-FFF2-40B4-BE49-F238E27FC236}">
                <a16:creationId xmlns:a16="http://schemas.microsoft.com/office/drawing/2014/main" xmlns="" id="{12E1D636-3017-4CF4-BA5F-3300C668441C}"/>
              </a:ext>
            </a:extLst>
          </p:cNvPr>
          <p:cNvSpPr txBox="1"/>
          <p:nvPr userDrawn="1"/>
        </p:nvSpPr>
        <p:spPr>
          <a:xfrm>
            <a:off x="8730845" y="620960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30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0D97B6-E32F-4D7D-B839-7C3B51F2640F}" type="slidenum">
              <a:rPr lang="es-ES" smtClean="0"/>
              <a:t>‹#›</a:t>
            </a:fld>
            <a:endParaRPr lang="es-ES"/>
          </a:p>
        </p:txBody>
      </p:sp>
    </p:spTree>
    <p:extLst>
      <p:ext uri="{BB962C8B-B14F-4D97-AF65-F5344CB8AC3E}">
        <p14:creationId xmlns:p14="http://schemas.microsoft.com/office/powerpoint/2010/main" val="2808262177"/>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vmlDrawing" Target="../drawings/vmlDrawing6.v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1.emf"/><Relationship Id="rId2" Type="http://schemas.openxmlformats.org/officeDocument/2006/relationships/slideLayout" Target="../slideLayouts/slideLayout14.xml"/><Relationship Id="rId16" Type="http://schemas.openxmlformats.org/officeDocument/2006/relationships/oleObject" Target="../embeddings/oleObject6.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10.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18" Type="http://schemas.openxmlformats.org/officeDocument/2006/relationships/image" Target="../media/image1.e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oleObject" Target="../embeddings/oleObject7.bin"/><Relationship Id="rId2" Type="http://schemas.openxmlformats.org/officeDocument/2006/relationships/slideLayout" Target="../slideLayouts/slideLayout25.xml"/><Relationship Id="rId16" Type="http://schemas.openxmlformats.org/officeDocument/2006/relationships/tags" Target="../tags/tag1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11.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vmlDrawing" Target="../drawings/vmlDrawing7.v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oleObject" Target="../embeddings/oleObject12.bin"/><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ags" Target="../tags/tag19.xml"/><Relationship Id="rId2" Type="http://schemas.openxmlformats.org/officeDocument/2006/relationships/slideLayout" Target="../slideLayouts/slideLayout37.xml"/><Relationship Id="rId16" Type="http://schemas.openxmlformats.org/officeDocument/2006/relationships/tags" Target="../tags/tag18.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vmlDrawing" Target="../drawings/vmlDrawing12.vml"/><Relationship Id="rId10" Type="http://schemas.openxmlformats.org/officeDocument/2006/relationships/slideLayout" Target="../slideLayouts/slideLayout45.xml"/><Relationship Id="rId19" Type="http://schemas.openxmlformats.org/officeDocument/2006/relationships/image" Target="../media/image1.emf"/><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18" Type="http://schemas.openxmlformats.org/officeDocument/2006/relationships/image" Target="../media/image1.em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oleObject" Target="../embeddings/oleObject17.bin"/><Relationship Id="rId2" Type="http://schemas.openxmlformats.org/officeDocument/2006/relationships/slideLayout" Target="../slideLayouts/slideLayout50.xml"/><Relationship Id="rId16" Type="http://schemas.openxmlformats.org/officeDocument/2006/relationships/tags" Target="../tags/tag26.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tags" Target="../tags/tag25.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vmlDrawing" Target="../drawings/vmlDrawing17.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userDrawn="1">
            <p:custDataLst>
              <p:tags r:id="rId15"/>
            </p:custDataLst>
            <p:extLst>
              <p:ext uri="{D42A27DB-BD31-4B8C-83A1-F6EECF244321}">
                <p14:modId xmlns:p14="http://schemas.microsoft.com/office/powerpoint/2010/main" val="42890732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4" name="Diapositiva de think-cell" r:id="rId17" imgW="0" imgH="0" progId="TCLayout.ActiveDocument.1">
                  <p:embed/>
                </p:oleObj>
              </mc:Choice>
              <mc:Fallback>
                <p:oleObj name="Diapositiva de think-cell" r:id="rId17" imgW="0" imgH="0" progId="TCLayout.ActiveDocument.1">
                  <p:embed/>
                  <p:pic>
                    <p:nvPicPr>
                      <p:cNvPr id="0" name="Picture 48" descr="rId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ángulo 7" hidden="1"/>
          <p:cNvSpPr/>
          <p:nvPr userDrawn="1">
            <p:custDataLst>
              <p:tags r:id="rId16"/>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0" i="0" baseline="0">
              <a:latin typeface="Arial" panose="020B0604020202020204" pitchFamily="34" charset="0"/>
              <a:ea typeface="+mj-ea"/>
              <a:cs typeface="+mj-cs"/>
              <a:sym typeface="Arial" panose="020B0604020202020204" pitchFamily="34" charset="0"/>
            </a:endParaRPr>
          </a:p>
        </p:txBody>
      </p:sp>
      <p:sp>
        <p:nvSpPr>
          <p:cNvPr id="2" name="Marcador de título 1">
            <a:extLst>
              <a:ext uri="{FF2B5EF4-FFF2-40B4-BE49-F238E27FC236}">
                <a16:creationId xmlns:a16="http://schemas.microsoft.com/office/drawing/2014/main" xmlns="" id="{A508141E-100E-4635-9FC3-353399DFCC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Marcador de texto 2">
            <a:extLst>
              <a:ext uri="{FF2B5EF4-FFF2-40B4-BE49-F238E27FC236}">
                <a16:creationId xmlns:a16="http://schemas.microsoft.com/office/drawing/2014/main" xmlns="" id="{70BD3726-4CCC-4808-AF74-D4FC34B77C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lang="en-US"/>
              <a:t>Edit Master text styles</a:t>
            </a:r>
            <a:endParaRPr lang="es-ES"/>
          </a:p>
          <a:p>
            <a:pPr lvl="1"/>
            <a:r>
              <a:rPr lang="es-ES"/>
              <a:t>Second level</a:t>
            </a:r>
          </a:p>
          <a:p>
            <a:pPr lvl="2"/>
            <a:r>
              <a:rPr lang="es-ES"/>
              <a:t>Third level</a:t>
            </a:r>
          </a:p>
          <a:p>
            <a:pPr lvl="3"/>
            <a:r>
              <a:rPr lang="en-US"/>
              <a:t>Fourth level</a:t>
            </a:r>
          </a:p>
          <a:p>
            <a:pPr lvl="4"/>
            <a:r>
              <a:rPr lang="en-US"/>
              <a:t>Fifth level</a:t>
            </a:r>
            <a:endParaRPr lang="es-ES"/>
          </a:p>
        </p:txBody>
      </p:sp>
      <p:sp>
        <p:nvSpPr>
          <p:cNvPr id="4" name="Marcador de fecha 3">
            <a:extLst>
              <a:ext uri="{FF2B5EF4-FFF2-40B4-BE49-F238E27FC236}">
                <a16:creationId xmlns:a16="http://schemas.microsoft.com/office/drawing/2014/main" xmlns="" id="{289DA10A-F167-488F-8E2B-A0FE565022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5" name="Marcador de pie de página 4">
            <a:extLst>
              <a:ext uri="{FF2B5EF4-FFF2-40B4-BE49-F238E27FC236}">
                <a16:creationId xmlns:a16="http://schemas.microsoft.com/office/drawing/2014/main" xmlns="" id="{0C937220-A8C8-4E71-8BA2-4260C5636D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2D5E98D6-3F4E-4F5E-9BFB-DDFD9AC1E7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0D97B6-E32F-4D7D-B839-7C3B51F2640F}" type="slidenum">
              <a:rPr lang="es-ES" smtClean="0"/>
              <a:t>‹#›</a:t>
            </a:fld>
            <a:endParaRPr lang="es-ES"/>
          </a:p>
        </p:txBody>
      </p:sp>
    </p:spTree>
    <p:extLst>
      <p:ext uri="{BB962C8B-B14F-4D97-AF65-F5344CB8AC3E}">
        <p14:creationId xmlns:p14="http://schemas.microsoft.com/office/powerpoint/2010/main" val="3804683215"/>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669" r:id="rId3"/>
    <p:sldLayoutId id="2147483652" r:id="rId4"/>
    <p:sldLayoutId id="2147483660" r:id="rId5"/>
    <p:sldLayoutId id="2147483674" r:id="rId6"/>
    <p:sldLayoutId id="2147483661" r:id="rId7"/>
    <p:sldLayoutId id="2147483662" r:id="rId8"/>
    <p:sldLayoutId id="2147483663" r:id="rId9"/>
    <p:sldLayoutId id="2147483664" r:id="rId10"/>
    <p:sldLayoutId id="2147483673" r:id="rId11"/>
    <p:sldLayoutId id="2147483722"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o 7" hidden="1"/>
          <p:cNvGraphicFramePr>
            <a:graphicFrameLocks noChangeAspect="1"/>
          </p:cNvGraphicFramePr>
          <p:nvPr userDrawn="1">
            <p:custDataLst>
              <p:tags r:id="rId1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75" name="Diapositiva de think-cell" r:id="rId16" imgW="0" imgH="0" progId="TCLayout.ActiveDocument.1">
                  <p:embed/>
                </p:oleObj>
              </mc:Choice>
              <mc:Fallback>
                <p:oleObj name="Diapositiva de think-cell" r:id="rId16" imgW="0" imgH="0" progId="TCLayout.ActiveDocument.1">
                  <p:embed/>
                  <p:pic>
                    <p:nvPicPr>
                      <p:cNvPr id="0" name="Picture 1" descr="rId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ángulo 6" hidden="1"/>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s-ES" sz="4400">
              <a:solidFill>
                <a:prstClr val="white"/>
              </a:solidFill>
              <a:latin typeface="Calibri Light" panose="020F0302020204030204" pitchFamily="34" charset="0"/>
              <a:sym typeface="Calibri Light" panose="020F0302020204030204" pitchFamily="34" charset="0"/>
            </a:endParaRPr>
          </a:p>
        </p:txBody>
      </p:sp>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AF82-7192-4C57-B87E-2F2B4AD730C5}"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30921853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userDrawn="1">
            <p:custDataLst>
              <p:tags r:id="rId1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99" name="Diapositiva de think-cell" r:id="rId17" imgW="0" imgH="0" progId="TCLayout.ActiveDocument.1">
                  <p:embed/>
                </p:oleObj>
              </mc:Choice>
              <mc:Fallback>
                <p:oleObj name="Diapositiva de think-cell" r:id="rId17" imgW="0" imgH="0" progId="TCLayout.ActiveDocument.1">
                  <p:embed/>
                  <p:pic>
                    <p:nvPicPr>
                      <p:cNvPr id="0" name="Picture 1" descr="rId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ángulo 7" hidden="1"/>
          <p:cNvSpPr/>
          <p:nvPr userDrawn="1">
            <p:custDataLst>
              <p:tags r:id="rId16"/>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4400">
              <a:solidFill>
                <a:prstClr val="white"/>
              </a:solidFill>
              <a:sym typeface="Arial" panose="020B0604020202020204" pitchFamily="34" charset="0"/>
            </a:endParaRPr>
          </a:p>
        </p:txBody>
      </p:sp>
      <p:sp>
        <p:nvSpPr>
          <p:cNvPr id="2" name="Marcador de título 1">
            <a:extLst>
              <a:ext uri="{FF2B5EF4-FFF2-40B4-BE49-F238E27FC236}">
                <a16:creationId xmlns:a16="http://schemas.microsoft.com/office/drawing/2014/main" xmlns="" id="{A508141E-100E-4635-9FC3-353399DFCC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Marcador de texto 2">
            <a:extLst>
              <a:ext uri="{FF2B5EF4-FFF2-40B4-BE49-F238E27FC236}">
                <a16:creationId xmlns:a16="http://schemas.microsoft.com/office/drawing/2014/main" xmlns="" id="{70BD3726-4CCC-4808-AF74-D4FC34B77C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lang="en-US"/>
              <a:t>Edit Master text styles</a:t>
            </a:r>
            <a:endParaRPr lang="es-ES"/>
          </a:p>
          <a:p>
            <a:pPr lvl="1"/>
            <a:r>
              <a:rPr lang="es-ES"/>
              <a:t>Second level</a:t>
            </a:r>
          </a:p>
          <a:p>
            <a:pPr lvl="2"/>
            <a:r>
              <a:rPr lang="es-ES"/>
              <a:t>Third level</a:t>
            </a:r>
          </a:p>
          <a:p>
            <a:pPr lvl="3"/>
            <a:r>
              <a:rPr lang="en-US"/>
              <a:t>Fourth level</a:t>
            </a:r>
          </a:p>
          <a:p>
            <a:pPr lvl="4"/>
            <a:r>
              <a:rPr lang="en-US"/>
              <a:t>Fifth level</a:t>
            </a:r>
            <a:endParaRPr lang="es-ES"/>
          </a:p>
        </p:txBody>
      </p:sp>
      <p:sp>
        <p:nvSpPr>
          <p:cNvPr id="4" name="Marcador de fecha 3">
            <a:extLst>
              <a:ext uri="{FF2B5EF4-FFF2-40B4-BE49-F238E27FC236}">
                <a16:creationId xmlns:a16="http://schemas.microsoft.com/office/drawing/2014/main" xmlns="" id="{289DA10A-F167-488F-8E2B-A0FE565022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0C937220-A8C8-4E71-8BA2-4260C5636D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2D5E98D6-3F4E-4F5E-9BFB-DDFD9AC1E7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0D97B6-E32F-4D7D-B839-7C3B51F2640F}" type="slidenum">
              <a:rPr lang="es-ES" smtClean="0">
                <a:solidFill>
                  <a:prstClr val="black">
                    <a:tint val="75000"/>
                  </a:prstClr>
                </a:solidFill>
              </a:rPr>
              <a:t>‹#›</a:t>
            </a:fld>
            <a:endParaRPr lang="es-ES">
              <a:solidFill>
                <a:prstClr val="black">
                  <a:tint val="75000"/>
                </a:prstClr>
              </a:solidFill>
            </a:endParaRPr>
          </a:p>
        </p:txBody>
      </p:sp>
    </p:spTree>
    <p:extLst>
      <p:ext uri="{BB962C8B-B14F-4D97-AF65-F5344CB8AC3E}">
        <p14:creationId xmlns:p14="http://schemas.microsoft.com/office/powerpoint/2010/main" val="54997190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userDrawn="1">
            <p:custDataLst>
              <p:tags r:id="rId1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19" name="Diapositiva de think-cell" r:id="rId18" imgW="0" imgH="0" progId="TCLayout.ActiveDocument.1">
                  <p:embed/>
                </p:oleObj>
              </mc:Choice>
              <mc:Fallback>
                <p:oleObj name="Diapositiva de think-cell" r:id="rId18" imgW="0" imgH="0" progId="TCLayout.ActiveDocument.1">
                  <p:embed/>
                  <p:pic>
                    <p:nvPicPr>
                      <p:cNvPr id="0" name="Picture 1" descr="rId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ángulo 7" hidden="1"/>
          <p:cNvSpPr/>
          <p:nvPr userDrawn="1">
            <p:custDataLst>
              <p:tags r:id="rId17"/>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4400">
              <a:solidFill>
                <a:prstClr val="white"/>
              </a:solidFill>
              <a:sym typeface="Arial" panose="020B0604020202020204" pitchFamily="34" charset="0"/>
            </a:endParaRPr>
          </a:p>
        </p:txBody>
      </p:sp>
      <p:sp>
        <p:nvSpPr>
          <p:cNvPr id="2" name="Marcador de título 1">
            <a:extLst>
              <a:ext uri="{FF2B5EF4-FFF2-40B4-BE49-F238E27FC236}">
                <a16:creationId xmlns:a16="http://schemas.microsoft.com/office/drawing/2014/main" xmlns="" id="{A508141E-100E-4635-9FC3-353399DFCC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Marcador de texto 2">
            <a:extLst>
              <a:ext uri="{FF2B5EF4-FFF2-40B4-BE49-F238E27FC236}">
                <a16:creationId xmlns:a16="http://schemas.microsoft.com/office/drawing/2014/main" xmlns="" id="{70BD3726-4CCC-4808-AF74-D4FC34B77C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lang="en-US"/>
              <a:t>Edit Master text styles</a:t>
            </a:r>
            <a:endParaRPr lang="es-ES"/>
          </a:p>
          <a:p>
            <a:pPr lvl="1"/>
            <a:r>
              <a:rPr lang="es-ES"/>
              <a:t>Second level</a:t>
            </a:r>
          </a:p>
          <a:p>
            <a:pPr lvl="2"/>
            <a:r>
              <a:rPr lang="es-ES"/>
              <a:t>Third level</a:t>
            </a:r>
          </a:p>
          <a:p>
            <a:pPr lvl="3"/>
            <a:r>
              <a:rPr lang="en-US"/>
              <a:t>Fourth level</a:t>
            </a:r>
          </a:p>
          <a:p>
            <a:pPr lvl="4"/>
            <a:r>
              <a:rPr lang="en-US"/>
              <a:t>Fifth level</a:t>
            </a:r>
            <a:endParaRPr lang="es-ES"/>
          </a:p>
        </p:txBody>
      </p:sp>
      <p:sp>
        <p:nvSpPr>
          <p:cNvPr id="4" name="Marcador de fecha 3">
            <a:extLst>
              <a:ext uri="{FF2B5EF4-FFF2-40B4-BE49-F238E27FC236}">
                <a16:creationId xmlns:a16="http://schemas.microsoft.com/office/drawing/2014/main" xmlns="" id="{289DA10A-F167-488F-8E2B-A0FE565022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0C937220-A8C8-4E71-8BA2-4260C5636D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2D5E98D6-3F4E-4F5E-9BFB-DDFD9AC1E7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0D97B6-E32F-4D7D-B839-7C3B51F2640F}" type="slidenum">
              <a:rPr lang="es-ES" smtClean="0">
                <a:solidFill>
                  <a:prstClr val="black">
                    <a:tint val="75000"/>
                  </a:prstClr>
                </a:solidFill>
              </a:rPr>
              <a:t>‹#›</a:t>
            </a:fld>
            <a:endParaRPr lang="es-ES">
              <a:solidFill>
                <a:prstClr val="black">
                  <a:tint val="75000"/>
                </a:prstClr>
              </a:solidFill>
            </a:endParaRPr>
          </a:p>
        </p:txBody>
      </p:sp>
    </p:spTree>
    <p:extLst>
      <p:ext uri="{BB962C8B-B14F-4D97-AF65-F5344CB8AC3E}">
        <p14:creationId xmlns:p14="http://schemas.microsoft.com/office/powerpoint/2010/main" val="251408321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userDrawn="1">
            <p:custDataLst>
              <p:tags r:id="rId1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39" name="Diapositiva de think-cell" r:id="rId17" imgW="0" imgH="0" progId="TCLayout.ActiveDocument.1">
                  <p:embed/>
                </p:oleObj>
              </mc:Choice>
              <mc:Fallback>
                <p:oleObj name="Diapositiva de think-cell" r:id="rId17" imgW="0" imgH="0" progId="TCLayout.ActiveDocument.1">
                  <p:embed/>
                  <p:pic>
                    <p:nvPicPr>
                      <p:cNvPr id="0" name="Picture 1" descr="rId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ángulo 7" hidden="1"/>
          <p:cNvSpPr/>
          <p:nvPr userDrawn="1">
            <p:custDataLst>
              <p:tags r:id="rId16"/>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4400">
              <a:solidFill>
                <a:prstClr val="white"/>
              </a:solidFill>
              <a:sym typeface="Arial" panose="020B0604020202020204" pitchFamily="34" charset="0"/>
            </a:endParaRPr>
          </a:p>
        </p:txBody>
      </p:sp>
      <p:sp>
        <p:nvSpPr>
          <p:cNvPr id="2" name="Marcador de título 1">
            <a:extLst>
              <a:ext uri="{FF2B5EF4-FFF2-40B4-BE49-F238E27FC236}">
                <a16:creationId xmlns="" xmlns:a16="http://schemas.microsoft.com/office/drawing/2014/main" id="{A508141E-100E-4635-9FC3-353399DFCC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Marcador de texto 2">
            <a:extLst>
              <a:ext uri="{FF2B5EF4-FFF2-40B4-BE49-F238E27FC236}">
                <a16:creationId xmlns="" xmlns:a16="http://schemas.microsoft.com/office/drawing/2014/main" id="{70BD3726-4CCC-4808-AF74-D4FC34B77C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lang="en-US"/>
              <a:t>Edit Master text styles</a:t>
            </a:r>
            <a:endParaRPr lang="es-ES"/>
          </a:p>
          <a:p>
            <a:pPr lvl="1"/>
            <a:r>
              <a:rPr lang="es-ES"/>
              <a:t>Second level</a:t>
            </a:r>
          </a:p>
          <a:p>
            <a:pPr lvl="2"/>
            <a:r>
              <a:rPr lang="es-ES"/>
              <a:t>Third level</a:t>
            </a:r>
          </a:p>
          <a:p>
            <a:pPr lvl="3"/>
            <a:r>
              <a:rPr lang="en-US"/>
              <a:t>Fourth level</a:t>
            </a:r>
          </a:p>
          <a:p>
            <a:pPr lvl="4"/>
            <a:r>
              <a:rPr lang="en-US"/>
              <a:t>Fifth level</a:t>
            </a:r>
            <a:endParaRPr lang="es-ES"/>
          </a:p>
        </p:txBody>
      </p:sp>
      <p:sp>
        <p:nvSpPr>
          <p:cNvPr id="4" name="Marcador de fecha 3">
            <a:extLst>
              <a:ext uri="{FF2B5EF4-FFF2-40B4-BE49-F238E27FC236}">
                <a16:creationId xmlns="" xmlns:a16="http://schemas.microsoft.com/office/drawing/2014/main" id="{289DA10A-F167-488F-8E2B-A0FE565022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solidFill>
                <a:prstClr val="black">
                  <a:tint val="75000"/>
                </a:prstClr>
              </a:solidFill>
            </a:endParaRPr>
          </a:p>
        </p:txBody>
      </p:sp>
      <p:sp>
        <p:nvSpPr>
          <p:cNvPr id="5" name="Marcador de pie de página 4">
            <a:extLst>
              <a:ext uri="{FF2B5EF4-FFF2-40B4-BE49-F238E27FC236}">
                <a16:creationId xmlns="" xmlns:a16="http://schemas.microsoft.com/office/drawing/2014/main" id="{0C937220-A8C8-4E71-8BA2-4260C5636D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2D5E98D6-3F4E-4F5E-9BFB-DDFD9AC1E7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0D97B6-E32F-4D7D-B839-7C3B51F2640F}" type="slidenum">
              <a:rPr lang="es-ES" smtClean="0">
                <a:solidFill>
                  <a:prstClr val="black">
                    <a:tint val="75000"/>
                  </a:prstClr>
                </a:solidFill>
              </a:rPr>
              <a:t>‹#›</a:t>
            </a:fld>
            <a:endParaRPr lang="es-ES">
              <a:solidFill>
                <a:prstClr val="black">
                  <a:tint val="75000"/>
                </a:prstClr>
              </a:solidFill>
            </a:endParaRPr>
          </a:p>
        </p:txBody>
      </p:sp>
    </p:spTree>
    <p:extLst>
      <p:ext uri="{BB962C8B-B14F-4D97-AF65-F5344CB8AC3E}">
        <p14:creationId xmlns:p14="http://schemas.microsoft.com/office/powerpoint/2010/main" val="98213291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1.emf"/><Relationship Id="rId2" Type="http://schemas.openxmlformats.org/officeDocument/2006/relationships/tags" Target="../tags/tag44.xml"/><Relationship Id="rId1" Type="http://schemas.openxmlformats.org/officeDocument/2006/relationships/vmlDrawing" Target="../drawings/vmlDrawing29.vml"/><Relationship Id="rId6" Type="http://schemas.openxmlformats.org/officeDocument/2006/relationships/oleObject" Target="../embeddings/oleObject29.bin"/><Relationship Id="rId5" Type="http://schemas.openxmlformats.org/officeDocument/2006/relationships/notesSlide" Target="../notesSlides/notesSlide8.xml"/><Relationship Id="rId4"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8.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8" Type="http://schemas.openxmlformats.org/officeDocument/2006/relationships/hyperlink" Target="https://www.ecb.europa.eu/pub/pdf/annex/ecb.sp190314_annex_recommendation.en.pdf" TargetMode="External"/><Relationship Id="rId3" Type="http://schemas.openxmlformats.org/officeDocument/2006/relationships/slideLayout" Target="../slideLayouts/slideLayout12.xml"/><Relationship Id="rId7" Type="http://schemas.openxmlformats.org/officeDocument/2006/relationships/hyperlink" Target="https://www.ecb.europa.eu/press/pr/date/2018/html/ecb.pr180913.en.html" TargetMode="External"/><Relationship Id="rId2" Type="http://schemas.openxmlformats.org/officeDocument/2006/relationships/tags" Target="../tags/tag49.xml"/><Relationship Id="rId1" Type="http://schemas.openxmlformats.org/officeDocument/2006/relationships/vmlDrawing" Target="../drawings/vmlDrawing32.vml"/><Relationship Id="rId6" Type="http://schemas.openxmlformats.org/officeDocument/2006/relationships/image" Target="../media/image6.emf"/><Relationship Id="rId5" Type="http://schemas.openxmlformats.org/officeDocument/2006/relationships/oleObject" Target="../embeddings/oleObject32.bin"/><Relationship Id="rId10" Type="http://schemas.openxmlformats.org/officeDocument/2006/relationships/hyperlink" Target="https://www.ecb.europa.eu/pub/pdf/other/ecb.wgeurorfr_impacttransitioneoniaeurostrcashderivativesproducts~d917dffb84.en.pdf" TargetMode="External"/><Relationship Id="rId4" Type="http://schemas.openxmlformats.org/officeDocument/2006/relationships/notesSlide" Target="../notesSlides/notesSlide10.xml"/><Relationship Id="rId9" Type="http://schemas.openxmlformats.org/officeDocument/2006/relationships/hyperlink" Target="https://www.ecb.europa.eu/paym/pdf/cons/euro_risk-free_rates/ecb.eurostr_eonia_legal_action_plan_20190716.en.pdf"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ecb.europa.eu/paym/pdf/cons/euro_risk-free_rates/ecb.eurostr_eonia_legal_action_plan_20190716.en.pdf" TargetMode="External"/><Relationship Id="rId3" Type="http://schemas.openxmlformats.org/officeDocument/2006/relationships/slideLayout" Target="../slideLayouts/slideLayout34.xml"/><Relationship Id="rId7" Type="http://schemas.openxmlformats.org/officeDocument/2006/relationships/hyperlink" Target="https://www.ecb.europa.eu/pub/pdf/annex/ecb.sp190314_annex_recommendation.en.pdf" TargetMode="External"/><Relationship Id="rId2" Type="http://schemas.openxmlformats.org/officeDocument/2006/relationships/tags" Target="../tags/tag50.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notesSlide" Target="../notesSlides/notesSlide11.xml"/><Relationship Id="rId9" Type="http://schemas.openxmlformats.org/officeDocument/2006/relationships/hyperlink" Target="https://www.ecb.europa.eu/pub/pdf/other/ecb.wgeurorfr_impacttransitioneoniaeurostrcashderivativesproducts~d917dffb84.en.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ecb.europa.eu/pub/pdf/other/ecb.wgeurofr_riskmanagementimplicationstransitioneoniaeurostrfallbackseuribor~156067d893.en.pdf" TargetMode="External"/><Relationship Id="rId2" Type="http://schemas.openxmlformats.org/officeDocument/2006/relationships/hyperlink" Target="https://www.ecb.europa.eu/pub/pdf/annex/ecb.sp190314_annex_recommendation.en.pdf" TargetMode="Externa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hyperlink" Target="https://www.ecb.europa.eu/pub/pdf/other/ecb.wgeurofr_riskmanagementimplicationstransitioneoniaeurostrfallbackseuribor~156067d893.en.pdf" TargetMode="External"/><Relationship Id="rId2" Type="http://schemas.openxmlformats.org/officeDocument/2006/relationships/hyperlink" Target="https://www.ecb.europa.eu/pub/pdf/annex/ecb.sp190314_annex_recommendation.en.pdf" TargetMode="Externa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hyperlink" Target="https://www.ecb.europa.eu/pub/pdf/other/ecb.wgeurofr_financialaccountingimplicationstransitioneoniaeurostrfallbackseuribor~6e1bb63340.en.pdf" TargetMode="External"/><Relationship Id="rId2" Type="http://schemas.openxmlformats.org/officeDocument/2006/relationships/hyperlink" Target="https://www.ecb.europa.eu/paym/initiatives/interest_rate_benchmarks/WG_euro_risk-free_rates/shared/pdf/20190704/2019_07_04_WG_on_euro_RFR_meeting_Item_5_Letter_to_the_International_Accounting_Standards_Board.pdf" TargetMode="Externa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hyperlink" Target="https://www.ecb.europa.eu/pub/pdf/annex/ecb.sp190314_annex_recommendation.en.pdf" TargetMode="Externa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1.emf"/><Relationship Id="rId2" Type="http://schemas.openxmlformats.org/officeDocument/2006/relationships/tags" Target="../tags/tag51.xml"/><Relationship Id="rId1" Type="http://schemas.openxmlformats.org/officeDocument/2006/relationships/vmlDrawing" Target="../drawings/vmlDrawing34.vml"/><Relationship Id="rId6" Type="http://schemas.openxmlformats.org/officeDocument/2006/relationships/oleObject" Target="../embeddings/oleObject34.bin"/><Relationship Id="rId5" Type="http://schemas.openxmlformats.org/officeDocument/2006/relationships/notesSlide" Target="../notesSlides/notesSlide12.xml"/><Relationship Id="rId4"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1.emf"/><Relationship Id="rId2" Type="http://schemas.openxmlformats.org/officeDocument/2006/relationships/tags" Target="../tags/tag53.xml"/><Relationship Id="rId1" Type="http://schemas.openxmlformats.org/officeDocument/2006/relationships/vmlDrawing" Target="../drawings/vmlDrawing35.vml"/><Relationship Id="rId6" Type="http://schemas.openxmlformats.org/officeDocument/2006/relationships/oleObject" Target="../embeddings/oleObject35.bin"/><Relationship Id="rId5" Type="http://schemas.openxmlformats.org/officeDocument/2006/relationships/notesSlide" Target="../notesSlides/notesSlide13.xml"/><Relationship Id="rId4"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8" Type="http://schemas.openxmlformats.org/officeDocument/2006/relationships/hyperlink" Target="https://www.ecb.europa.eu/pub/pdf/other/ecb.sg3guidingprinciples201901.en.pdf" TargetMode="External"/><Relationship Id="rId3" Type="http://schemas.openxmlformats.org/officeDocument/2006/relationships/tags" Target="../tags/tag56.xml"/><Relationship Id="rId7" Type="http://schemas.openxmlformats.org/officeDocument/2006/relationships/image" Target="../media/image1.emf"/><Relationship Id="rId2" Type="http://schemas.openxmlformats.org/officeDocument/2006/relationships/tags" Target="../tags/tag55.xml"/><Relationship Id="rId1" Type="http://schemas.openxmlformats.org/officeDocument/2006/relationships/vmlDrawing" Target="../drawings/vmlDrawing36.vml"/><Relationship Id="rId6" Type="http://schemas.openxmlformats.org/officeDocument/2006/relationships/oleObject" Target="../embeddings/oleObject36.bin"/><Relationship Id="rId5" Type="http://schemas.openxmlformats.org/officeDocument/2006/relationships/notesSlide" Target="../notesSlides/notesSlide14.xml"/><Relationship Id="rId4"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1.emf"/><Relationship Id="rId2" Type="http://schemas.openxmlformats.org/officeDocument/2006/relationships/tags" Target="../tags/tag57.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notesSlide" Target="../notesSlides/notesSlide15.xml"/><Relationship Id="rId4"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1.emf"/><Relationship Id="rId2" Type="http://schemas.openxmlformats.org/officeDocument/2006/relationships/tags" Target="../tags/tag59.xml"/><Relationship Id="rId1" Type="http://schemas.openxmlformats.org/officeDocument/2006/relationships/vmlDrawing" Target="../drawings/vmlDrawing38.vml"/><Relationship Id="rId6" Type="http://schemas.openxmlformats.org/officeDocument/2006/relationships/oleObject" Target="../embeddings/oleObject38.bin"/><Relationship Id="rId5" Type="http://schemas.openxmlformats.org/officeDocument/2006/relationships/notesSlide" Target="../notesSlides/notesSlide16.xml"/><Relationship Id="rId4"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1.emf"/><Relationship Id="rId2" Type="http://schemas.openxmlformats.org/officeDocument/2006/relationships/tags" Target="../tags/tag61.xml"/><Relationship Id="rId1" Type="http://schemas.openxmlformats.org/officeDocument/2006/relationships/vmlDrawing" Target="../drawings/vmlDrawing39.vml"/><Relationship Id="rId6" Type="http://schemas.openxmlformats.org/officeDocument/2006/relationships/oleObject" Target="../embeddings/oleObject39.bin"/><Relationship Id="rId5" Type="http://schemas.openxmlformats.org/officeDocument/2006/relationships/notesSlide" Target="../notesSlides/notesSlide17.xml"/><Relationship Id="rId4"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1.emf"/><Relationship Id="rId2" Type="http://schemas.openxmlformats.org/officeDocument/2006/relationships/tags" Target="../tags/tag63.xml"/><Relationship Id="rId1" Type="http://schemas.openxmlformats.org/officeDocument/2006/relationships/vmlDrawing" Target="../drawings/vmlDrawing40.vml"/><Relationship Id="rId6" Type="http://schemas.openxmlformats.org/officeDocument/2006/relationships/oleObject" Target="../embeddings/oleObject40.bin"/><Relationship Id="rId5" Type="http://schemas.openxmlformats.org/officeDocument/2006/relationships/notesSlide" Target="../notesSlides/notesSlide18.xml"/><Relationship Id="rId4"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8" Type="http://schemas.openxmlformats.org/officeDocument/2006/relationships/hyperlink" Target="https://www.ecb.europa.eu/pub/pdf/other/ecb.wgeurofr_riskmanagementimplicationstransitioneoniaeurostrfallbackseuribor~156067d893.en.pdf" TargetMode="External"/><Relationship Id="rId3" Type="http://schemas.openxmlformats.org/officeDocument/2006/relationships/tags" Target="../tags/tag66.xml"/><Relationship Id="rId7" Type="http://schemas.openxmlformats.org/officeDocument/2006/relationships/image" Target="../media/image1.emf"/><Relationship Id="rId2" Type="http://schemas.openxmlformats.org/officeDocument/2006/relationships/tags" Target="../tags/tag65.xml"/><Relationship Id="rId1" Type="http://schemas.openxmlformats.org/officeDocument/2006/relationships/vmlDrawing" Target="../drawings/vmlDrawing41.vml"/><Relationship Id="rId6" Type="http://schemas.openxmlformats.org/officeDocument/2006/relationships/oleObject" Target="../embeddings/oleObject41.bin"/><Relationship Id="rId5" Type="http://schemas.openxmlformats.org/officeDocument/2006/relationships/notesSlide" Target="../notesSlides/notesSlide19.xml"/><Relationship Id="rId10" Type="http://schemas.openxmlformats.org/officeDocument/2006/relationships/hyperlink" Target="https://www.ecb.europa.eu/paym/pdf/cons/euro_risk-free_rates/ecb.eoniatransitionreport201812.en.pdf" TargetMode="External"/><Relationship Id="rId4" Type="http://schemas.openxmlformats.org/officeDocument/2006/relationships/slideLayout" Target="../slideLayouts/slideLayout40.xml"/><Relationship Id="rId9" Type="http://schemas.openxmlformats.org/officeDocument/2006/relationships/hyperlink" Target="https://www.ecb.europa.eu/pub/pdf/other/ecb.wgeurofr_financialaccountingimplicationstransitioneoniaeurostrfallbackseuribor~6e1bb63340.en.pdf"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ecb.europa.eu/pub/pdf/other/ecb.wgeurofr_riskmanagementimplicationstransitioneoniaeurostrfallbackseuribor~156067d893.en.pdf" TargetMode="External"/><Relationship Id="rId3" Type="http://schemas.openxmlformats.org/officeDocument/2006/relationships/tags" Target="../tags/tag68.xml"/><Relationship Id="rId7" Type="http://schemas.openxmlformats.org/officeDocument/2006/relationships/image" Target="../media/image1.emf"/><Relationship Id="rId2" Type="http://schemas.openxmlformats.org/officeDocument/2006/relationships/tags" Target="../tags/tag67.xml"/><Relationship Id="rId1" Type="http://schemas.openxmlformats.org/officeDocument/2006/relationships/vmlDrawing" Target="../drawings/vmlDrawing42.vml"/><Relationship Id="rId6" Type="http://schemas.openxmlformats.org/officeDocument/2006/relationships/oleObject" Target="../embeddings/oleObject42.bin"/><Relationship Id="rId5" Type="http://schemas.openxmlformats.org/officeDocument/2006/relationships/notesSlide" Target="../notesSlides/notesSlide20.xml"/><Relationship Id="rId10" Type="http://schemas.openxmlformats.org/officeDocument/2006/relationships/slide" Target="slide42.xml"/><Relationship Id="rId4" Type="http://schemas.openxmlformats.org/officeDocument/2006/relationships/slideLayout" Target="../slideLayouts/slideLayout40.xml"/><Relationship Id="rId9" Type="http://schemas.openxmlformats.org/officeDocument/2006/relationships/hyperlink" Target="https://www.ecb.europa.eu/pub/pdf/other/ecb.wgeurofr_financialaccountingimplicationstransitioneoniaeurostrfallbackseuribor~6e1bb63340.en.pdf"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ecb.europa.eu/pub/pdf/other/ecb.wgeurofr_riskmanagementimplicationstransitioneoniaeurostrfallbackseuribor~156067d893.en.pdf" TargetMode="External"/><Relationship Id="rId3" Type="http://schemas.openxmlformats.org/officeDocument/2006/relationships/tags" Target="../tags/tag70.xml"/><Relationship Id="rId7" Type="http://schemas.openxmlformats.org/officeDocument/2006/relationships/image" Target="../media/image1.emf"/><Relationship Id="rId2" Type="http://schemas.openxmlformats.org/officeDocument/2006/relationships/tags" Target="../tags/tag69.xml"/><Relationship Id="rId1" Type="http://schemas.openxmlformats.org/officeDocument/2006/relationships/vmlDrawing" Target="../drawings/vmlDrawing43.vml"/><Relationship Id="rId6" Type="http://schemas.openxmlformats.org/officeDocument/2006/relationships/oleObject" Target="../embeddings/oleObject43.bin"/><Relationship Id="rId5" Type="http://schemas.openxmlformats.org/officeDocument/2006/relationships/notesSlide" Target="../notesSlides/notesSlide21.xml"/><Relationship Id="rId10" Type="http://schemas.openxmlformats.org/officeDocument/2006/relationships/hyperlink" Target="https://www.ecb.europa.eu/paym/pdf/cons/euro_risk-free_rates/ecb.eoniatransitionreport201812.en.pdf" TargetMode="External"/><Relationship Id="rId4" Type="http://schemas.openxmlformats.org/officeDocument/2006/relationships/slideLayout" Target="../slideLayouts/slideLayout40.xml"/><Relationship Id="rId9" Type="http://schemas.openxmlformats.org/officeDocument/2006/relationships/hyperlink" Target="https://www.ecb.europa.eu/pub/pdf/other/ecb.wgeurofr_financialaccountingimplicationstransitioneoniaeurostrfallbackseuribor~6e1bb63340.en.pdf"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ecb.europa.eu/pub/pdf/other/ecb.wgeurofr_financialaccountingimplicationstransitioneoniaeurostrfallbackseuribor~6e1bb63340.en.pdf" TargetMode="External"/><Relationship Id="rId3" Type="http://schemas.openxmlformats.org/officeDocument/2006/relationships/slideLayout" Target="../slideLayouts/slideLayout47.xml"/><Relationship Id="rId7" Type="http://schemas.openxmlformats.org/officeDocument/2006/relationships/hyperlink" Target="https://www.ecb.europa.eu/pub/pdf/other/ecb.wgeurofr_riskmanagementimplicationstransitioneoniaeurostrfallbackseuribor~156067d893.en.pdf" TargetMode="External"/><Relationship Id="rId2" Type="http://schemas.openxmlformats.org/officeDocument/2006/relationships/tags" Target="../tags/tag71.xml"/><Relationship Id="rId1" Type="http://schemas.openxmlformats.org/officeDocument/2006/relationships/vmlDrawing" Target="../drawings/vmlDrawing44.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44.bin"/></Relationships>
</file>

<file path=ppt/slides/_rels/slide3.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1.emf"/><Relationship Id="rId2" Type="http://schemas.openxmlformats.org/officeDocument/2006/relationships/tags" Target="../tags/tag34.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notesSlide" Target="../notesSlides/notesSlide2.xml"/><Relationship Id="rId4"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hyperlink" Target="https://www.ecb.europa.eu/paym/pdf/cons/euro_risk-free_rates/ecb.eoniatransitionreport201812.en.pdf" TargetMode="External"/><Relationship Id="rId3" Type="http://schemas.openxmlformats.org/officeDocument/2006/relationships/tags" Target="../tags/tag73.xml"/><Relationship Id="rId7" Type="http://schemas.openxmlformats.org/officeDocument/2006/relationships/image" Target="../media/image1.emf"/><Relationship Id="rId2" Type="http://schemas.openxmlformats.org/officeDocument/2006/relationships/tags" Target="../tags/tag72.xml"/><Relationship Id="rId1" Type="http://schemas.openxmlformats.org/officeDocument/2006/relationships/vmlDrawing" Target="../drawings/vmlDrawing45.vml"/><Relationship Id="rId6" Type="http://schemas.openxmlformats.org/officeDocument/2006/relationships/oleObject" Target="../embeddings/oleObject45.bin"/><Relationship Id="rId5" Type="http://schemas.openxmlformats.org/officeDocument/2006/relationships/notesSlide" Target="../notesSlides/notesSlide22.xml"/><Relationship Id="rId10" Type="http://schemas.openxmlformats.org/officeDocument/2006/relationships/hyperlink" Target="https://www.ecb.europa.eu/pub/pdf/other/ecb.wgeurofr_financialaccountingimplicationstransitioneoniaeurostrfallbackseuribor~6e1bb63340.en.pdf" TargetMode="External"/><Relationship Id="rId4" Type="http://schemas.openxmlformats.org/officeDocument/2006/relationships/slideLayout" Target="../slideLayouts/slideLayout40.xml"/><Relationship Id="rId9" Type="http://schemas.openxmlformats.org/officeDocument/2006/relationships/hyperlink" Target="https://www.ecb.europa.eu/pub/pdf/other/ecb.wgeurofr_riskmanagementimplicationstransitioneoniaeurostrfallbackseuribor~156067d893.en.pdf"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75.xml"/><Relationship Id="rId7" Type="http://schemas.openxmlformats.org/officeDocument/2006/relationships/image" Target="../media/image1.emf"/><Relationship Id="rId2" Type="http://schemas.openxmlformats.org/officeDocument/2006/relationships/tags" Target="../tags/tag74.xml"/><Relationship Id="rId1" Type="http://schemas.openxmlformats.org/officeDocument/2006/relationships/vmlDrawing" Target="../drawings/vmlDrawing46.vml"/><Relationship Id="rId6" Type="http://schemas.openxmlformats.org/officeDocument/2006/relationships/oleObject" Target="../embeddings/oleObject46.bin"/><Relationship Id="rId11" Type="http://schemas.openxmlformats.org/officeDocument/2006/relationships/hyperlink" Target="https://www.ecb.europa.eu/pub/pdf/other/ecb.wgeurofr_financialaccountingimplicationstransitioneoniaeurostrfallbackseuribor~6e1bb63340.en.pdf" TargetMode="External"/><Relationship Id="rId5" Type="http://schemas.openxmlformats.org/officeDocument/2006/relationships/notesSlide" Target="../notesSlides/notesSlide23.xml"/><Relationship Id="rId10" Type="http://schemas.openxmlformats.org/officeDocument/2006/relationships/hyperlink" Target="https://www.ecb.europa.eu/pub/pdf/other/ecb.wgeurofr_riskmanagementimplicationstransitioneoniaeurostrfallbackseuribor~156067d893.en.pdf" TargetMode="External"/><Relationship Id="rId4" Type="http://schemas.openxmlformats.org/officeDocument/2006/relationships/slideLayout" Target="../slideLayouts/slideLayout40.xml"/><Relationship Id="rId9" Type="http://schemas.openxmlformats.org/officeDocument/2006/relationships/hyperlink" Target="https://www.ecb.europa.eu/paym/pdf/cons/euro_risk-free_rates/ecb.eoniatransitionreport201812.en.pdf" TargetMode="External"/></Relationships>
</file>

<file path=ppt/slides/_rels/slide32.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1.emf"/><Relationship Id="rId2" Type="http://schemas.openxmlformats.org/officeDocument/2006/relationships/tags" Target="../tags/tag76.xml"/><Relationship Id="rId1" Type="http://schemas.openxmlformats.org/officeDocument/2006/relationships/vmlDrawing" Target="../drawings/vmlDrawing47.vml"/><Relationship Id="rId6" Type="http://schemas.openxmlformats.org/officeDocument/2006/relationships/oleObject" Target="../embeddings/oleObject47.bin"/><Relationship Id="rId5" Type="http://schemas.openxmlformats.org/officeDocument/2006/relationships/notesSlide" Target="../notesSlides/notesSlide24.xml"/><Relationship Id="rId4"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78.xml"/><Relationship Id="rId1" Type="http://schemas.openxmlformats.org/officeDocument/2006/relationships/vmlDrawing" Target="../drawings/vmlDrawing48.vml"/><Relationship Id="rId6" Type="http://schemas.openxmlformats.org/officeDocument/2006/relationships/image" Target="../media/image1.emf"/><Relationship Id="rId5" Type="http://schemas.openxmlformats.org/officeDocument/2006/relationships/oleObject" Target="../embeddings/oleObject48.bin"/><Relationship Id="rId4"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6.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hyperlink" Target="https://www.ecb.europa.eu/paym/initiatives/interest_rate_benchmarks/WG_euro_risk-free_rates/html/past_meetings.en.html" TargetMode="External"/><Relationship Id="rId13" Type="http://schemas.openxmlformats.org/officeDocument/2006/relationships/hyperlink" Target="https://www.ecb.europa.eu/pub/pdf/other/ecb.wgeurofr_financialaccountingimplicationstransitioneoniaeurostrfallbackseuribor~6e1bb63340.en.pdf" TargetMode="External"/><Relationship Id="rId3" Type="http://schemas.openxmlformats.org/officeDocument/2006/relationships/slideLayout" Target="../slideLayouts/slideLayout11.xml"/><Relationship Id="rId7" Type="http://schemas.openxmlformats.org/officeDocument/2006/relationships/hyperlink" Target="https://www.ecb.europa.eu/paym/initiatives/interest_rate_benchmarks/WG_euro_risk-free_rates/html/index.en.html" TargetMode="External"/><Relationship Id="rId12" Type="http://schemas.openxmlformats.org/officeDocument/2006/relationships/hyperlink" Target="https://www.ecb.europa.eu/pub/pdf/other/ecb.wgeurofr_riskmanagementimplicationstransitioneoniaeurostrfallbackseuribor~156067d893.en.pdf" TargetMode="External"/><Relationship Id="rId2" Type="http://schemas.openxmlformats.org/officeDocument/2006/relationships/tags" Target="../tags/tag79.xml"/><Relationship Id="rId16" Type="http://schemas.openxmlformats.org/officeDocument/2006/relationships/hyperlink" Target="https://www.ecb.europa.eu/pub/pdf/other/ecb.wgeurorfr_impacttransitioneoniaeurostrcashderivativesproducts~d917dffb84.en.pdf" TargetMode="External"/><Relationship Id="rId1" Type="http://schemas.openxmlformats.org/officeDocument/2006/relationships/vmlDrawing" Target="../drawings/vmlDrawing49.vml"/><Relationship Id="rId6" Type="http://schemas.openxmlformats.org/officeDocument/2006/relationships/hyperlink" Target="https://www.ecb.europa.eu/paym/initiatives/interest_rate_benchmarks/WG_euro_risk-free_rates/shared/pdf/2017_11_29_terms_of_reference.pdf" TargetMode="External"/><Relationship Id="rId11" Type="http://schemas.openxmlformats.org/officeDocument/2006/relationships/hyperlink" Target="https://www.ecb.europa.eu/paym/pdf/cons/euro_risk-free_rates/ecb.eurostr_eonia_legal_action_plan_20190716.en.pdf" TargetMode="External"/><Relationship Id="rId5" Type="http://schemas.openxmlformats.org/officeDocument/2006/relationships/image" Target="../media/image1.emf"/><Relationship Id="rId15" Type="http://schemas.openxmlformats.org/officeDocument/2006/relationships/hyperlink" Target="https://www.ecb.europa.eu/pub/pdf/other/ecb.wgeurofr_eurostrfallbackarrangements~86a6efeb46.en.pdf" TargetMode="External"/><Relationship Id="rId10" Type="http://schemas.openxmlformats.org/officeDocument/2006/relationships/hyperlink" Target="https://www.ecb.europa.eu/paym/pdf/cons/euro_risk-free_rates/ecb.eoniatransitionreport201812.en.pdf" TargetMode="External"/><Relationship Id="rId4" Type="http://schemas.openxmlformats.org/officeDocument/2006/relationships/oleObject" Target="../embeddings/oleObject49.bin"/><Relationship Id="rId9" Type="http://schemas.openxmlformats.org/officeDocument/2006/relationships/hyperlink" Target="https://www.fsb.org/wp-content/uploads/P181219.pdf" TargetMode="External"/><Relationship Id="rId14" Type="http://schemas.openxmlformats.org/officeDocument/2006/relationships/hyperlink" Target="https://www.ecb.europa.eu/pub/pdf/other/ecb.wgeurofr_highlevelrecommendatioseuriborfallbacks~abc6ca6268.en.pdf" TargetMode="External"/></Relationships>
</file>

<file path=ppt/slides/_rels/slide37.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1.emf"/><Relationship Id="rId2" Type="http://schemas.openxmlformats.org/officeDocument/2006/relationships/tags" Target="../tags/tag80.xml"/><Relationship Id="rId1" Type="http://schemas.openxmlformats.org/officeDocument/2006/relationships/vmlDrawing" Target="../drawings/vmlDrawing50.vml"/><Relationship Id="rId6" Type="http://schemas.openxmlformats.org/officeDocument/2006/relationships/oleObject" Target="../embeddings/oleObject50.bin"/><Relationship Id="rId5" Type="http://schemas.openxmlformats.org/officeDocument/2006/relationships/notesSlide" Target="../notesSlides/notesSlide26.xml"/><Relationship Id="rId4"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vmlDrawing" Target="../drawings/vmlDrawing51.vml"/><Relationship Id="rId6" Type="http://schemas.openxmlformats.org/officeDocument/2006/relationships/image" Target="../media/image1.emf"/><Relationship Id="rId5" Type="http://schemas.openxmlformats.org/officeDocument/2006/relationships/oleObject" Target="../embeddings/oleObject51.bin"/><Relationship Id="rId4"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hyperlink" Target="https://www.aebanca.es/contrato-marco-de-operaciones-financieras/" TargetMode="External"/><Relationship Id="rId3" Type="http://schemas.openxmlformats.org/officeDocument/2006/relationships/tags" Target="../tags/tag85.xml"/><Relationship Id="rId7" Type="http://schemas.openxmlformats.org/officeDocument/2006/relationships/image" Target="../media/image1.emf"/><Relationship Id="rId2" Type="http://schemas.openxmlformats.org/officeDocument/2006/relationships/tags" Target="../tags/tag84.xml"/><Relationship Id="rId1" Type="http://schemas.openxmlformats.org/officeDocument/2006/relationships/vmlDrawing" Target="../drawings/vmlDrawing52.vml"/><Relationship Id="rId6" Type="http://schemas.openxmlformats.org/officeDocument/2006/relationships/oleObject" Target="../embeddings/oleObject52.bin"/><Relationship Id="rId5" Type="http://schemas.openxmlformats.org/officeDocument/2006/relationships/notesSlide" Target="../notesSlides/notesSlide27.xml"/><Relationship Id="rId4" Type="http://schemas.openxmlformats.org/officeDocument/2006/relationships/slideLayout" Target="../slideLayouts/slideLayout5.xml"/><Relationship Id="rId9" Type="http://schemas.openxmlformats.org/officeDocument/2006/relationships/hyperlink" Target="https://bankenverband.de/media/files/drv_2018_annotated_version_04_09_2018.pdf" TargetMode="External"/></Relationships>
</file>

<file path=ppt/slides/_rels/slide4.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1.emf"/><Relationship Id="rId2" Type="http://schemas.openxmlformats.org/officeDocument/2006/relationships/tags" Target="../tags/tag36.xml"/><Relationship Id="rId1" Type="http://schemas.openxmlformats.org/officeDocument/2006/relationships/vmlDrawing" Target="../drawings/vmlDrawing24.vml"/><Relationship Id="rId6" Type="http://schemas.openxmlformats.org/officeDocument/2006/relationships/oleObject" Target="../embeddings/oleObject24.bin"/><Relationship Id="rId5" Type="http://schemas.openxmlformats.org/officeDocument/2006/relationships/notesSlide" Target="../notesSlides/notesSlide3.xml"/><Relationship Id="rId4"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hyperlink" Target="https://www.ebf.eu/ebf-media-centre/benchmarks-regulation-statement-of-the-european-credit-sector-associations/" TargetMode="External"/><Relationship Id="rId3" Type="http://schemas.openxmlformats.org/officeDocument/2006/relationships/tags" Target="../tags/tag87.xml"/><Relationship Id="rId7" Type="http://schemas.openxmlformats.org/officeDocument/2006/relationships/image" Target="../media/image1.emf"/><Relationship Id="rId2" Type="http://schemas.openxmlformats.org/officeDocument/2006/relationships/tags" Target="../tags/tag86.xml"/><Relationship Id="rId1" Type="http://schemas.openxmlformats.org/officeDocument/2006/relationships/vmlDrawing" Target="../drawings/vmlDrawing53.vml"/><Relationship Id="rId6" Type="http://schemas.openxmlformats.org/officeDocument/2006/relationships/oleObject" Target="../embeddings/oleObject53.bin"/><Relationship Id="rId5" Type="http://schemas.openxmlformats.org/officeDocument/2006/relationships/notesSlide" Target="../notesSlides/notesSlide28.xml"/><Relationship Id="rId10" Type="http://schemas.openxmlformats.org/officeDocument/2006/relationships/hyperlink" Target="https://bankenverband.de/service/rahmenvertraege-fuer-finanzgeschaefte/weitere-anhange-und-zusatzvereinbarungen/" TargetMode="External"/><Relationship Id="rId4" Type="http://schemas.openxmlformats.org/officeDocument/2006/relationships/slideLayout" Target="../slideLayouts/slideLayout5.xml"/><Relationship Id="rId9" Type="http://schemas.openxmlformats.org/officeDocument/2006/relationships/hyperlink" Target="https://extranet.fbf.fr/"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icmagroup.org/assets/documents/Regulatory/Quarterly_Reports/Articles/Fallbacks-for-LIBOR-floating-rate-notes-Q32019.pdf" TargetMode="External"/><Relationship Id="rId3" Type="http://schemas.openxmlformats.org/officeDocument/2006/relationships/tags" Target="../tags/tag89.xml"/><Relationship Id="rId7" Type="http://schemas.openxmlformats.org/officeDocument/2006/relationships/image" Target="../media/image1.emf"/><Relationship Id="rId2" Type="http://schemas.openxmlformats.org/officeDocument/2006/relationships/tags" Target="../tags/tag88.xml"/><Relationship Id="rId1" Type="http://schemas.openxmlformats.org/officeDocument/2006/relationships/vmlDrawing" Target="../drawings/vmlDrawing54.vml"/><Relationship Id="rId6" Type="http://schemas.openxmlformats.org/officeDocument/2006/relationships/oleObject" Target="../embeddings/oleObject54.bin"/><Relationship Id="rId5" Type="http://schemas.openxmlformats.org/officeDocument/2006/relationships/notesSlide" Target="../notesSlides/notesSlide29.xml"/><Relationship Id="rId4"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Layout" Target="../slideLayouts/slideLayout12.xml"/><Relationship Id="rId7" Type="http://schemas.openxmlformats.org/officeDocument/2006/relationships/hyperlink" Target="https://www.ecb.europa.eu/pub/pdf/other/ecb.wgeurofr_financialaccountingimplicationstransitioneoniaeurostrfallbackseuribor~6e1bb63340.en.pdf" TargetMode="External"/><Relationship Id="rId2" Type="http://schemas.openxmlformats.org/officeDocument/2006/relationships/tags" Target="../tags/tag90.xml"/><Relationship Id="rId1" Type="http://schemas.openxmlformats.org/officeDocument/2006/relationships/vmlDrawing" Target="../drawings/vmlDrawing55.v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55.bin"/></Relationships>
</file>

<file path=ppt/slides/_rels/slide5.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1.emf"/><Relationship Id="rId2" Type="http://schemas.openxmlformats.org/officeDocument/2006/relationships/tags" Target="../tags/tag38.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notesSlide" Target="../notesSlides/notesSlide4.xml"/><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hyperlink" Target="https://www.ecb.europa.eu/paym/initiatives/interest_rate_benchmarks/WG_euro_risk-free_rates/shared/pdf/2017_11_29_terms_of_reference.pdf" TargetMode="External"/><Relationship Id="rId2" Type="http://schemas.openxmlformats.org/officeDocument/2006/relationships/tags" Target="../tags/tag40.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hyperlink" Target="https://www.ecb.europa.eu/pub/pdf/other/ecb.wgeurorfr_impacttransitioneoniaeurostrcashderivativesproducts~d917dffb84.en.pdf" TargetMode="External"/><Relationship Id="rId13" Type="http://schemas.openxmlformats.org/officeDocument/2006/relationships/hyperlink" Target="https://www.ecb.europa.eu/paym/initiatives/interest_rate_benchmarks/WG_euro_risk-free_rates/html/index.en.html" TargetMode="External"/><Relationship Id="rId3" Type="http://schemas.openxmlformats.org/officeDocument/2006/relationships/slideLayout" Target="../slideLayouts/slideLayout60.xml"/><Relationship Id="rId7" Type="http://schemas.openxmlformats.org/officeDocument/2006/relationships/hyperlink" Target="https://www.ecb.europa.eu/paym/pdf/cons/euro_risk-free_rates/ecb.eurostr_eonia_legal_action_plan_20190716.en.pdf" TargetMode="External"/><Relationship Id="rId12" Type="http://schemas.openxmlformats.org/officeDocument/2006/relationships/hyperlink" Target="https://www.ecb.europa.eu/pub/pdf/other/ecb.wgeurofr_eurostrfallbackarrangements~86a6efeb46.en.pdf" TargetMode="External"/><Relationship Id="rId2" Type="http://schemas.openxmlformats.org/officeDocument/2006/relationships/tags" Target="../tags/tag41.xml"/><Relationship Id="rId1" Type="http://schemas.openxmlformats.org/officeDocument/2006/relationships/vmlDrawing" Target="../drawings/vmlDrawing27.vml"/><Relationship Id="rId6" Type="http://schemas.openxmlformats.org/officeDocument/2006/relationships/hyperlink" Target="https://www.ecb.europa.eu/pub/pdf/annex/ecb.sp190314_annex_recommendation.en.pdf" TargetMode="External"/><Relationship Id="rId11" Type="http://schemas.openxmlformats.org/officeDocument/2006/relationships/hyperlink" Target="https://www.ecb.europa.eu/pub/pdf/other/ecb.wgeurofr_highlevelrecommendatioseuriborfallbacks~abc6ca6268.en.pdf" TargetMode="External"/><Relationship Id="rId5" Type="http://schemas.openxmlformats.org/officeDocument/2006/relationships/image" Target="../media/image1.emf"/><Relationship Id="rId15" Type="http://schemas.openxmlformats.org/officeDocument/2006/relationships/hyperlink" Target="https://www.ecb.europa.eu/paym/pdf/cons/euro_risk-free_rates/ecb.202005.swaptionsfeedbacksummary.en.pdf" TargetMode="External"/><Relationship Id="rId10" Type="http://schemas.openxmlformats.org/officeDocument/2006/relationships/hyperlink" Target="https://www.ecb.europa.eu/pub/pdf/other/ecb.wgeurofr_financialaccountingimplicationstransitioneoniaeurostrfallbackseuribor~6e1bb63340.en.pdf" TargetMode="External"/><Relationship Id="rId4" Type="http://schemas.openxmlformats.org/officeDocument/2006/relationships/oleObject" Target="../embeddings/oleObject27.bin"/><Relationship Id="rId9" Type="http://schemas.openxmlformats.org/officeDocument/2006/relationships/hyperlink" Target="https://www.ecb.europa.eu/pub/pdf/other/ecb.wgeurofr_riskmanagementimplicationstransitioneoniaeurostrfallbackseuribor~156067d893.en.pdf" TargetMode="External"/><Relationship Id="rId14" Type="http://schemas.openxmlformats.org/officeDocument/2006/relationships/hyperlink" Target="https://www.ecb.europa.eu/pub/pdf/other/ecb.wgeurofr_transferofliquidityfromEONIA_scashandderivativesmarketstotheeuroshorttermrate~c62c9819a5.en.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ecb.europa.eu/paym/initiatives/interest_rate_benchmarks/euro_short-term_rate/html/index.en.html"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1.emf"/><Relationship Id="rId2" Type="http://schemas.openxmlformats.org/officeDocument/2006/relationships/tags" Target="../tags/tag42.xml"/><Relationship Id="rId1" Type="http://schemas.openxmlformats.org/officeDocument/2006/relationships/vmlDrawing" Target="../drawings/vmlDrawing28.vml"/><Relationship Id="rId6" Type="http://schemas.openxmlformats.org/officeDocument/2006/relationships/oleObject" Target="../embeddings/oleObject28.bin"/><Relationship Id="rId5" Type="http://schemas.openxmlformats.org/officeDocument/2006/relationships/notesSlide" Target="../notesSlides/notesSlide7.xml"/><Relationship Id="rId4"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59" name="Diapositiva de think-cell" r:id="rId5" imgW="0" imgH="0" progId="TCLayout.ActiveDocument.1">
                  <p:embed/>
                </p:oleObj>
              </mc:Choice>
              <mc:Fallback>
                <p:oleObj name="Diapositiva de think-cell" r:id="rId5" imgW="0" imgH="0" progId="TCLayout.ActiveDocument.1">
                  <p:embed/>
                  <p:pic>
                    <p:nvPicPr>
                      <p:cNvPr id="0" name="Picture 1" descr="rId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ángulo 1" hidden="1"/>
          <p:cNvSpPr/>
          <p:nvPr>
            <p:custDataLst>
              <p:tags r:id="rId3"/>
            </p:custDataLst>
          </p:nvPr>
        </p:nvSpPr>
        <p:spPr>
          <a:xfrm>
            <a:off x="0" y="0"/>
            <a:ext cx="158750" cy="158750"/>
          </a:xfrm>
          <a:prstGeom prst="rect">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500">
              <a:latin typeface="Arial" panose="020B0604020202020204" pitchFamily="34" charset="0"/>
              <a:ea typeface="+mj-ea"/>
              <a:cs typeface="+mj-cs"/>
              <a:sym typeface="Arial" panose="020B0604020202020204" pitchFamily="34" charset="0"/>
            </a:endParaRPr>
          </a:p>
        </p:txBody>
      </p:sp>
      <p:sp>
        <p:nvSpPr>
          <p:cNvPr id="6" name="Título 5">
            <a:extLst>
              <a:ext uri="{FF2B5EF4-FFF2-40B4-BE49-F238E27FC236}">
                <a16:creationId xmlns="" xmlns:a16="http://schemas.microsoft.com/office/drawing/2014/main" id="{40447380-3E61-4E42-AFCA-CAF1866AAF93}"/>
              </a:ext>
            </a:extLst>
          </p:cNvPr>
          <p:cNvSpPr>
            <a:spLocks noGrp="1"/>
          </p:cNvSpPr>
          <p:nvPr>
            <p:ph type="ctrTitle"/>
          </p:nvPr>
        </p:nvSpPr>
        <p:spPr>
          <a:xfrm>
            <a:off x="721745" y="1096485"/>
            <a:ext cx="9293112" cy="673048"/>
          </a:xfrm>
        </p:spPr>
        <p:txBody>
          <a:bodyPr>
            <a:normAutofit fontScale="90000"/>
          </a:bodyPr>
          <a:lstStyle/>
          <a:p>
            <a:r>
              <a:rPr lang="en-US" b="1" dirty="0">
                <a:solidFill>
                  <a:schemeClr val="accent2">
                    <a:lumMod val="25000"/>
                  </a:schemeClr>
                </a:solidFill>
              </a:rPr>
              <a:t>Working Group on €uro </a:t>
            </a:r>
            <a:r>
              <a:rPr lang="en-US" b="1">
                <a:solidFill>
                  <a:schemeClr val="accent2">
                    <a:lumMod val="25000"/>
                  </a:schemeClr>
                </a:solidFill>
              </a:rPr>
              <a:t>Risk-Free </a:t>
            </a:r>
            <a:r>
              <a:rPr lang="en-US" b="1" smtClean="0">
                <a:solidFill>
                  <a:schemeClr val="accent2">
                    <a:lumMod val="25000"/>
                  </a:schemeClr>
                </a:solidFill>
              </a:rPr>
              <a:t>Rates </a:t>
            </a:r>
            <a:r>
              <a:rPr lang="en-US" dirty="0"/>
              <a:t/>
            </a:r>
            <a:br>
              <a:rPr lang="en-US" dirty="0"/>
            </a:br>
            <a:r>
              <a:rPr lang="en-US" sz="3600" dirty="0"/>
              <a:t/>
            </a:r>
            <a:br>
              <a:rPr lang="en-US" sz="3600" dirty="0"/>
            </a:br>
            <a:r>
              <a:rPr lang="en-US" sz="3900" dirty="0"/>
              <a:t>Preparing for the interest rate benchmark reforms and the new risk-free </a:t>
            </a:r>
            <a:r>
              <a:rPr lang="en-US" sz="3900" dirty="0">
                <a:solidFill>
                  <a:schemeClr val="accent5">
                    <a:lumMod val="75000"/>
                  </a:schemeClr>
                </a:solidFill>
              </a:rPr>
              <a:t>rates</a:t>
            </a:r>
            <a:endParaRPr lang="en-US" dirty="0"/>
          </a:p>
        </p:txBody>
      </p:sp>
      <p:sp>
        <p:nvSpPr>
          <p:cNvPr id="9" name="Marcador de texto 8">
            <a:extLst>
              <a:ext uri="{FF2B5EF4-FFF2-40B4-BE49-F238E27FC236}">
                <a16:creationId xmlns="" xmlns:a16="http://schemas.microsoft.com/office/drawing/2014/main" id="{846C0DCE-BC9C-49A6-A719-B8608011D8B4}"/>
              </a:ext>
            </a:extLst>
          </p:cNvPr>
          <p:cNvSpPr>
            <a:spLocks noGrp="1"/>
          </p:cNvSpPr>
          <p:nvPr>
            <p:ph type="body" sz="quarter" idx="14"/>
          </p:nvPr>
        </p:nvSpPr>
        <p:spPr/>
        <p:txBody>
          <a:bodyPr/>
          <a:lstStyle/>
          <a:p>
            <a:r>
              <a:rPr lang="en-US" dirty="0"/>
              <a:t>SG7 Communication and Education </a:t>
            </a:r>
            <a:r>
              <a:rPr lang="en-US"/>
              <a:t>| </a:t>
            </a:r>
            <a:r>
              <a:rPr lang="en-US" smtClean="0"/>
              <a:t>June </a:t>
            </a:r>
            <a:r>
              <a:rPr lang="en-US" dirty="0"/>
              <a:t>2020</a:t>
            </a:r>
          </a:p>
        </p:txBody>
      </p:sp>
    </p:spTree>
    <p:extLst>
      <p:ext uri="{BB962C8B-B14F-4D97-AF65-F5344CB8AC3E}">
        <p14:creationId xmlns:p14="http://schemas.microsoft.com/office/powerpoint/2010/main" val="2542395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Rectángulo redondeado 9">
            <a:extLst>
              <a:ext uri="{FF2B5EF4-FFF2-40B4-BE49-F238E27FC236}">
                <a16:creationId xmlns:a16="http://schemas.microsoft.com/office/drawing/2014/main" xmlns="" id="{6459D61C-327C-4C62-A548-FCB52B196FFB}"/>
              </a:ext>
            </a:extLst>
          </p:cNvPr>
          <p:cNvSpPr/>
          <p:nvPr/>
        </p:nvSpPr>
        <p:spPr>
          <a:xfrm>
            <a:off x="803275" y="1616844"/>
            <a:ext cx="6987322" cy="4311140"/>
          </a:xfrm>
          <a:prstGeom prst="roundRect">
            <a:avLst>
              <a:gd name="adj" fmla="val 0"/>
            </a:avLst>
          </a:prstGeom>
          <a:solidFill>
            <a:schemeClr val="bg1">
              <a:lumMod val="9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1" indent="-141288" algn="just">
              <a:spcAft>
                <a:spcPts val="300"/>
              </a:spcAft>
              <a:buClr>
                <a:schemeClr val="tx1">
                  <a:lumMod val="65000"/>
                  <a:lumOff val="35000"/>
                </a:schemeClr>
              </a:buClr>
              <a:buSzTx/>
              <a:buFont typeface="+mj-lt"/>
              <a:buAutoNum type="arabicPeriod"/>
            </a:pPr>
            <a:endParaRPr lang="en-US" sz="1100" b="1">
              <a:solidFill>
                <a:schemeClr val="tx1">
                  <a:lumMod val="65000"/>
                  <a:lumOff val="35000"/>
                </a:schemeClr>
              </a:solidFill>
            </a:endParaRPr>
          </a:p>
        </p:txBody>
      </p:sp>
      <p:sp>
        <p:nvSpPr>
          <p:cNvPr id="23" name="Rectángulo redondeado 9">
            <a:extLst>
              <a:ext uri="{FF2B5EF4-FFF2-40B4-BE49-F238E27FC236}">
                <a16:creationId xmlns:a16="http://schemas.microsoft.com/office/drawing/2014/main" xmlns="" id="{B286DE95-D19D-465A-BB68-60E3E8FBF812}"/>
              </a:ext>
            </a:extLst>
          </p:cNvPr>
          <p:cNvSpPr/>
          <p:nvPr/>
        </p:nvSpPr>
        <p:spPr>
          <a:xfrm>
            <a:off x="803274" y="1572452"/>
            <a:ext cx="6987321" cy="327766"/>
          </a:xfrm>
          <a:prstGeom prst="roundRect">
            <a:avLst>
              <a:gd name="adj" fmla="val 0"/>
            </a:avLst>
          </a:prstGeom>
          <a:solidFill>
            <a:schemeClr val="accent2">
              <a:lumMod val="9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3825" lvl="1" algn="ctr">
              <a:spcAft>
                <a:spcPts val="300"/>
              </a:spcAft>
              <a:buClr>
                <a:schemeClr val="tx1">
                  <a:lumMod val="65000"/>
                  <a:lumOff val="35000"/>
                </a:schemeClr>
              </a:buClr>
              <a:buSzTx/>
            </a:pPr>
            <a:r>
              <a:rPr lang="en-US" sz="1300" b="1">
                <a:solidFill>
                  <a:schemeClr val="tx1">
                    <a:lumMod val="65000"/>
                    <a:lumOff val="35000"/>
                  </a:schemeClr>
                </a:solidFill>
              </a:rPr>
              <a:t>Securities referencing EONIA</a:t>
            </a:r>
          </a:p>
        </p:txBody>
      </p:sp>
      <p:graphicFrame>
        <p:nvGraphicFramePr>
          <p:cNvPr id="9" name="Objeto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1" name="Diapositiva de think-cell" r:id="rId6" imgW="0" imgH="0" progId="TCLayout.ActiveDocument.1">
                  <p:embed/>
                </p:oleObj>
              </mc:Choice>
              <mc:Fallback>
                <p:oleObj name="Diapositiva de think-cell" r:id="rId6" imgW="0" imgH="0" progId="TCLayout.ActiveDocument.1">
                  <p:embed/>
                  <p:pic>
                    <p:nvPicPr>
                      <p:cNvPr id="0" name="Picture 1" descr="rI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ángulo 7" hidden="1"/>
          <p:cNvSpPr/>
          <p:nvPr>
            <p:custDataLst>
              <p:tags r:id="rId3"/>
            </p:custDataLst>
          </p:nvPr>
        </p:nvSpPr>
        <p:spPr>
          <a:xfrm>
            <a:off x="0" y="0"/>
            <a:ext cx="158750" cy="158750"/>
          </a:xfrm>
          <a:prstGeom prst="rect">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400">
              <a:latin typeface="Arial" panose="020B0604020202020204" pitchFamily="34" charset="0"/>
              <a:ea typeface="+mj-ea"/>
              <a:cs typeface="+mj-cs"/>
              <a:sym typeface="Arial" panose="020B0604020202020204" pitchFamily="34" charset="0"/>
            </a:endParaRPr>
          </a:p>
        </p:txBody>
      </p:sp>
      <p:sp>
        <p:nvSpPr>
          <p:cNvPr id="17" name="Rectángulo 9"/>
          <p:cNvSpPr/>
          <p:nvPr/>
        </p:nvSpPr>
        <p:spPr>
          <a:xfrm>
            <a:off x="1009537" y="4515108"/>
            <a:ext cx="6662524" cy="1292662"/>
          </a:xfrm>
          <a:prstGeom prst="rect">
            <a:avLst/>
          </a:prstGeom>
        </p:spPr>
        <p:txBody>
          <a:bodyPr wrap="square" numCol="1">
            <a:spAutoFit/>
          </a:bodyPr>
          <a:lstStyle/>
          <a:p>
            <a:pPr marL="285750" lvl="1" indent="-285750">
              <a:spcAft>
                <a:spcPts val="300"/>
              </a:spcAft>
              <a:buClr>
                <a:schemeClr val="tx1">
                  <a:lumMod val="65000"/>
                  <a:lumOff val="35000"/>
                </a:schemeClr>
              </a:buClr>
              <a:buSzTx/>
              <a:buFont typeface="Wingdings" panose="05000000000000000000" pitchFamily="2" charset="2"/>
              <a:buChar char="§"/>
            </a:pPr>
            <a:r>
              <a:rPr lang="en-US" sz="1300">
                <a:solidFill>
                  <a:schemeClr val="tx1">
                    <a:lumMod val="65000"/>
                    <a:lumOff val="35000"/>
                  </a:schemeClr>
                </a:solidFill>
                <a:latin typeface="+mj-lt"/>
                <a:ea typeface="+mj-ea"/>
                <a:cs typeface="+mj-cs"/>
              </a:rPr>
              <a:t>It was concluded that the settlement of deals mainly relies on bilateral agreements (agreed payment instructions, reference rate value to be used) and, for that reason, the transition should be manageable. However, a specific analysis of market conventions may be required in the future to provide market participants with guidance on how the conventions used for EONIA referencing securities may evolve due to the transition from EONIA to </a:t>
            </a:r>
            <a:r>
              <a:rPr lang="en-US" sz="1300" smtClean="0">
                <a:solidFill>
                  <a:schemeClr val="tx1">
                    <a:lumMod val="65000"/>
                    <a:lumOff val="35000"/>
                  </a:schemeClr>
                </a:solidFill>
                <a:latin typeface="+mj-lt"/>
                <a:ea typeface="+mj-ea"/>
                <a:cs typeface="+mj-cs"/>
              </a:rPr>
              <a:t>the €</a:t>
            </a:r>
            <a:r>
              <a:rPr lang="en-US" sz="1300">
                <a:solidFill>
                  <a:schemeClr val="tx1">
                    <a:lumMod val="65000"/>
                    <a:lumOff val="35000"/>
                  </a:schemeClr>
                </a:solidFill>
                <a:latin typeface="+mj-lt"/>
                <a:ea typeface="+mj-ea"/>
                <a:cs typeface="+mj-cs"/>
              </a:rPr>
              <a:t>STR and the development of a new market.</a:t>
            </a:r>
          </a:p>
        </p:txBody>
      </p:sp>
      <p:sp>
        <p:nvSpPr>
          <p:cNvPr id="2" name="Rectangle 1"/>
          <p:cNvSpPr/>
          <p:nvPr/>
        </p:nvSpPr>
        <p:spPr>
          <a:xfrm>
            <a:off x="703441" y="6512768"/>
            <a:ext cx="9942901" cy="215444"/>
          </a:xfrm>
          <a:prstGeom prst="rect">
            <a:avLst/>
          </a:prstGeom>
        </p:spPr>
        <p:txBody>
          <a:bodyPr wrap="square">
            <a:spAutoFit/>
          </a:bodyPr>
          <a:lstStyle/>
          <a:p>
            <a:r>
              <a:rPr lang="en-US" sz="800" i="1">
                <a:solidFill>
                  <a:schemeClr val="bg1">
                    <a:lumMod val="50000"/>
                  </a:schemeClr>
                </a:solidFill>
              </a:rPr>
              <a:t>NEUCP (Negotiable European Commercial Paper); NEUMTN (Negotiable European Medium-Term Note); CD (Certificate of deposit); ECP(Euro Commercial Paper</a:t>
            </a:r>
          </a:p>
        </p:txBody>
      </p:sp>
      <p:sp>
        <p:nvSpPr>
          <p:cNvPr id="3" name="Slide Number Placeholder 2"/>
          <p:cNvSpPr>
            <a:spLocks noGrp="1"/>
          </p:cNvSpPr>
          <p:nvPr>
            <p:ph type="sldNum" sz="quarter" idx="12"/>
          </p:nvPr>
        </p:nvSpPr>
        <p:spPr/>
        <p:txBody>
          <a:bodyPr/>
          <a:lstStyle/>
          <a:p>
            <a:fld id="{BC0D97B6-E32F-4D7D-B839-7C3B51F2640F}" type="slidenum">
              <a:rPr lang="es-ES" smtClean="0"/>
              <a:t>10</a:t>
            </a:fld>
            <a:endParaRPr lang="es-ES"/>
          </a:p>
        </p:txBody>
      </p:sp>
      <p:sp>
        <p:nvSpPr>
          <p:cNvPr id="4" name="Rectángulo 3">
            <a:extLst>
              <a:ext uri="{FF2B5EF4-FFF2-40B4-BE49-F238E27FC236}">
                <a16:creationId xmlns:a16="http://schemas.microsoft.com/office/drawing/2014/main" xmlns="" id="{EC88314D-1B32-4BEE-A123-BD07B6A6A367}"/>
              </a:ext>
            </a:extLst>
          </p:cNvPr>
          <p:cNvSpPr/>
          <p:nvPr/>
        </p:nvSpPr>
        <p:spPr>
          <a:xfrm>
            <a:off x="1009537" y="2030195"/>
            <a:ext cx="6662524" cy="892552"/>
          </a:xfrm>
          <a:prstGeom prst="rect">
            <a:avLst/>
          </a:prstGeom>
        </p:spPr>
        <p:txBody>
          <a:bodyPr wrap="square">
            <a:spAutoFit/>
          </a:bodyPr>
          <a:lstStyle/>
          <a:p>
            <a:pPr marL="285750" lvl="1" indent="-285750">
              <a:spcAft>
                <a:spcPts val="300"/>
              </a:spcAft>
              <a:buClr>
                <a:schemeClr val="tx1">
                  <a:lumMod val="65000"/>
                  <a:lumOff val="35000"/>
                </a:schemeClr>
              </a:buClr>
              <a:buSzTx/>
              <a:buFont typeface="Wingdings" panose="05000000000000000000" pitchFamily="2" charset="2"/>
              <a:buChar char="§"/>
            </a:pPr>
            <a:r>
              <a:rPr lang="en-US" sz="1300">
                <a:solidFill>
                  <a:schemeClr val="tx1">
                    <a:lumMod val="65000"/>
                    <a:lumOff val="35000"/>
                  </a:schemeClr>
                </a:solidFill>
              </a:rPr>
              <a:t>These refer to NEUCP, NEUMTN, CD and rarely ECP. The settlement process will be impacted by the publication shift from T to T+1 but it is not perceived as a cause of concern by front/back offices, issuing and payment agents (IPA) or depositaries as the procedure is already being run with the T-1 value.</a:t>
            </a:r>
          </a:p>
        </p:txBody>
      </p:sp>
      <p:sp>
        <p:nvSpPr>
          <p:cNvPr id="5" name="Rectángulo 4">
            <a:extLst>
              <a:ext uri="{FF2B5EF4-FFF2-40B4-BE49-F238E27FC236}">
                <a16:creationId xmlns:a16="http://schemas.microsoft.com/office/drawing/2014/main" xmlns="" id="{621FA059-C851-4076-BDFA-789A116E368B}"/>
              </a:ext>
            </a:extLst>
          </p:cNvPr>
          <p:cNvSpPr/>
          <p:nvPr/>
        </p:nvSpPr>
        <p:spPr>
          <a:xfrm>
            <a:off x="940542" y="2952092"/>
            <a:ext cx="6662524" cy="1492716"/>
          </a:xfrm>
          <a:prstGeom prst="rect">
            <a:avLst/>
          </a:prstGeom>
        </p:spPr>
        <p:txBody>
          <a:bodyPr wrap="square">
            <a:spAutoFit/>
          </a:bodyPr>
          <a:lstStyle/>
          <a:p>
            <a:pPr marL="371475" lvl="1" indent="-285750">
              <a:spcAft>
                <a:spcPts val="300"/>
              </a:spcAft>
              <a:buClr>
                <a:schemeClr val="tx1">
                  <a:lumMod val="65000"/>
                  <a:lumOff val="35000"/>
                </a:schemeClr>
              </a:buClr>
              <a:buSzTx/>
              <a:buFont typeface="Wingdings" panose="05000000000000000000" pitchFamily="2" charset="2"/>
              <a:buChar char="§"/>
            </a:pPr>
            <a:r>
              <a:rPr lang="en-US" sz="1300" dirty="0">
                <a:solidFill>
                  <a:schemeClr val="tx1">
                    <a:lumMod val="65000"/>
                    <a:lumOff val="35000"/>
                  </a:schemeClr>
                </a:solidFill>
              </a:rPr>
              <a:t>However, market participants should adapt their </a:t>
            </a:r>
            <a:r>
              <a:rPr lang="en-US" sz="1300" dirty="0" smtClean="0">
                <a:solidFill>
                  <a:schemeClr val="tx1">
                    <a:lumMod val="65000"/>
                    <a:lumOff val="35000"/>
                  </a:schemeClr>
                </a:solidFill>
              </a:rPr>
              <a:t>valuation, pricing </a:t>
            </a:r>
            <a:r>
              <a:rPr lang="en-US" sz="1300" dirty="0">
                <a:solidFill>
                  <a:schemeClr val="tx1">
                    <a:lumMod val="65000"/>
                    <a:lumOff val="35000"/>
                  </a:schemeClr>
                </a:solidFill>
              </a:rPr>
              <a:t>and accounting systems </a:t>
            </a:r>
            <a:r>
              <a:rPr lang="en-US" sz="1300" dirty="0" smtClean="0">
                <a:solidFill>
                  <a:schemeClr val="tx1">
                    <a:lumMod val="65000"/>
                    <a:lumOff val="35000"/>
                  </a:schemeClr>
                </a:solidFill>
              </a:rPr>
              <a:t>accordingly, </a:t>
            </a:r>
            <a:r>
              <a:rPr lang="en-US" sz="1300" dirty="0">
                <a:solidFill>
                  <a:schemeClr val="tx1">
                    <a:lumMod val="65000"/>
                    <a:lumOff val="35000"/>
                  </a:schemeClr>
                </a:solidFill>
              </a:rPr>
              <a:t>taking into account the shorter time lag available to perform all necessary evaluations. Some potential issues may arise in the secondary market depending when the accrued interest needs to be calculated, i.e. whether the related transaction occurs before 9:15 CET (before the front office systems are updated with the new rate, i.e. still based on T-2) or after 9:15 CET (based on the just-published T-1 value). </a:t>
            </a:r>
          </a:p>
        </p:txBody>
      </p:sp>
      <p:grpSp>
        <p:nvGrpSpPr>
          <p:cNvPr id="24" name="Grupo 23">
            <a:extLst>
              <a:ext uri="{FF2B5EF4-FFF2-40B4-BE49-F238E27FC236}">
                <a16:creationId xmlns:a16="http://schemas.microsoft.com/office/drawing/2014/main" xmlns="" id="{08703EEC-0414-4526-A865-7228286A71EA}"/>
              </a:ext>
            </a:extLst>
          </p:cNvPr>
          <p:cNvGrpSpPr/>
          <p:nvPr/>
        </p:nvGrpSpPr>
        <p:grpSpPr>
          <a:xfrm>
            <a:off x="703441" y="1340661"/>
            <a:ext cx="424630" cy="424630"/>
            <a:chOff x="8129709" y="2150471"/>
            <a:chExt cx="424630" cy="424630"/>
          </a:xfrm>
        </p:grpSpPr>
        <p:sp>
          <p:nvSpPr>
            <p:cNvPr id="25" name="Elipse 24">
              <a:extLst>
                <a:ext uri="{FF2B5EF4-FFF2-40B4-BE49-F238E27FC236}">
                  <a16:creationId xmlns:a16="http://schemas.microsoft.com/office/drawing/2014/main" xmlns="" id="{9D70C021-B398-41CA-98C7-3B8418D2AC2C}"/>
                </a:ext>
              </a:extLst>
            </p:cNvPr>
            <p:cNvSpPr/>
            <p:nvPr/>
          </p:nvSpPr>
          <p:spPr>
            <a:xfrm>
              <a:off x="8129709" y="2150471"/>
              <a:ext cx="424630" cy="424630"/>
            </a:xfrm>
            <a:prstGeom prst="ellipse">
              <a:avLst/>
            </a:prstGeom>
            <a:solidFill>
              <a:srgbClr val="458FA3"/>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xmlns="" id="{505619E4-9982-41C3-A4DF-5E92817DCEB0}"/>
                </a:ext>
              </a:extLst>
            </p:cNvPr>
            <p:cNvSpPr/>
            <p:nvPr/>
          </p:nvSpPr>
          <p:spPr>
            <a:xfrm>
              <a:off x="8172439" y="2176109"/>
              <a:ext cx="312906" cy="369332"/>
            </a:xfrm>
            <a:prstGeom prst="rect">
              <a:avLst/>
            </a:prstGeom>
          </p:spPr>
          <p:txBody>
            <a:bodyPr wrap="none">
              <a:spAutoFit/>
            </a:bodyPr>
            <a:lstStyle/>
            <a:p>
              <a:r>
                <a:rPr lang="en-US" b="1">
                  <a:solidFill>
                    <a:schemeClr val="bg1"/>
                  </a:solidFill>
                </a:rPr>
                <a:t>3</a:t>
              </a:r>
              <a:endParaRPr lang="es-ES" b="1">
                <a:solidFill>
                  <a:schemeClr val="bg1"/>
                </a:solidFill>
              </a:endParaRPr>
            </a:p>
          </p:txBody>
        </p:sp>
      </p:grpSp>
      <p:sp>
        <p:nvSpPr>
          <p:cNvPr id="16" name="CuadroTexto 1"/>
          <p:cNvSpPr txBox="1"/>
          <p:nvPr/>
        </p:nvSpPr>
        <p:spPr>
          <a:xfrm>
            <a:off x="708260" y="345232"/>
            <a:ext cx="11483740" cy="461665"/>
          </a:xfrm>
          <a:prstGeom prst="rect">
            <a:avLst/>
          </a:prstGeom>
          <a:noFill/>
        </p:spPr>
        <p:txBody>
          <a:bodyPr wrap="square" rtlCol="0">
            <a:spAutoFit/>
          </a:bodyPr>
          <a:lstStyle/>
          <a:p>
            <a:r>
              <a:rPr lang="en-US" sz="2400" b="1" smtClean="0">
                <a:solidFill>
                  <a:srgbClr val="DEEDF1">
                    <a:lumMod val="50000"/>
                  </a:srgbClr>
                </a:solidFill>
                <a:latin typeface="Arial" panose="020B0604020202020204" pitchFamily="34" charset="0"/>
                <a:cs typeface="Arial" panose="020B0604020202020204" pitchFamily="34" charset="0"/>
              </a:rPr>
              <a:t>Transition </a:t>
            </a:r>
            <a:r>
              <a:rPr lang="en-US" sz="2400" b="1">
                <a:solidFill>
                  <a:srgbClr val="DEEDF1">
                    <a:lumMod val="50000"/>
                  </a:srgbClr>
                </a:solidFill>
                <a:latin typeface="Arial" panose="020B0604020202020204" pitchFamily="34" charset="0"/>
                <a:cs typeface="Arial" panose="020B0604020202020204" pitchFamily="34" charset="0"/>
              </a:rPr>
              <a:t>from EONIA to </a:t>
            </a:r>
            <a:r>
              <a:rPr lang="en-US" sz="2400" b="1" smtClean="0">
                <a:solidFill>
                  <a:srgbClr val="DEEDF1">
                    <a:lumMod val="50000"/>
                  </a:srgbClr>
                </a:solidFill>
                <a:latin typeface="Arial" panose="020B0604020202020204" pitchFamily="34" charset="0"/>
                <a:cs typeface="Arial" panose="020B0604020202020204" pitchFamily="34" charset="0"/>
              </a:rPr>
              <a:t>the €STR - </a:t>
            </a:r>
            <a:r>
              <a:rPr lang="en-US" sz="2400" b="1" smtClean="0">
                <a:solidFill>
                  <a:schemeClr val="accent2">
                    <a:lumMod val="50000"/>
                  </a:schemeClr>
                </a:solidFill>
              </a:rPr>
              <a:t>Impact </a:t>
            </a:r>
            <a:r>
              <a:rPr lang="en-US" sz="2400" b="1">
                <a:solidFill>
                  <a:schemeClr val="accent2">
                    <a:lumMod val="50000"/>
                  </a:schemeClr>
                </a:solidFill>
              </a:rPr>
              <a:t>on derivatives and cash products</a:t>
            </a:r>
          </a:p>
        </p:txBody>
      </p:sp>
      <p:sp>
        <p:nvSpPr>
          <p:cNvPr id="18" name="Rectángulo 11"/>
          <p:cNvSpPr/>
          <p:nvPr/>
        </p:nvSpPr>
        <p:spPr>
          <a:xfrm>
            <a:off x="703441" y="928344"/>
            <a:ext cx="4619594" cy="369332"/>
          </a:xfrm>
          <a:prstGeom prst="rect">
            <a:avLst/>
          </a:prstGeom>
        </p:spPr>
        <p:txBody>
          <a:bodyPr wrap="square">
            <a:spAutoFit/>
          </a:bodyPr>
          <a:lstStyle/>
          <a:p>
            <a:pPr>
              <a:spcAft>
                <a:spcPts val="600"/>
              </a:spcAft>
            </a:pPr>
            <a:r>
              <a:rPr lang="en-US" b="1">
                <a:solidFill>
                  <a:schemeClr val="accent2">
                    <a:lumMod val="50000"/>
                  </a:schemeClr>
                </a:solidFill>
                <a:latin typeface="Arial" panose="020B0604020202020204" pitchFamily="34" charset="0"/>
                <a:cs typeface="Arial" panose="020B0604020202020204" pitchFamily="34" charset="0"/>
              </a:rPr>
              <a:t>Impact on derivatives and cash products</a:t>
            </a:r>
          </a:p>
        </p:txBody>
      </p:sp>
      <p:sp>
        <p:nvSpPr>
          <p:cNvPr id="19" name="Rectángulo redondeado 9">
            <a:extLst>
              <a:ext uri="{FF2B5EF4-FFF2-40B4-BE49-F238E27FC236}">
                <a16:creationId xmlns:a16="http://schemas.microsoft.com/office/drawing/2014/main" xmlns="" id="{341F079A-26B4-4A75-B2DE-E208AD1F08E9}"/>
              </a:ext>
            </a:extLst>
          </p:cNvPr>
          <p:cNvSpPr/>
          <p:nvPr/>
        </p:nvSpPr>
        <p:spPr>
          <a:xfrm>
            <a:off x="8182083" y="1577949"/>
            <a:ext cx="3705117" cy="4350036"/>
          </a:xfrm>
          <a:prstGeom prst="roundRect">
            <a:avLst>
              <a:gd name="adj" fmla="val 0"/>
            </a:avLst>
          </a:prstGeom>
          <a:solidFill>
            <a:schemeClr val="bg1">
              <a:lumMod val="9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1" indent="-141288" algn="just">
              <a:spcAft>
                <a:spcPts val="300"/>
              </a:spcAft>
              <a:buClr>
                <a:schemeClr val="tx1">
                  <a:lumMod val="65000"/>
                  <a:lumOff val="35000"/>
                </a:schemeClr>
              </a:buClr>
              <a:buSzTx/>
              <a:buFont typeface="+mj-lt"/>
              <a:buAutoNum type="arabicPeriod"/>
            </a:pPr>
            <a:endParaRPr lang="en-US" sz="1100" b="1">
              <a:solidFill>
                <a:schemeClr val="tx1">
                  <a:lumMod val="65000"/>
                  <a:lumOff val="35000"/>
                </a:schemeClr>
              </a:solidFill>
            </a:endParaRPr>
          </a:p>
        </p:txBody>
      </p:sp>
      <p:sp>
        <p:nvSpPr>
          <p:cNvPr id="20" name="Rectángulo 19">
            <a:extLst>
              <a:ext uri="{FF2B5EF4-FFF2-40B4-BE49-F238E27FC236}">
                <a16:creationId xmlns:a16="http://schemas.microsoft.com/office/drawing/2014/main" xmlns="" id="{A35CC7C9-E7F1-4B18-89B3-2B79C4B519E5}"/>
              </a:ext>
            </a:extLst>
          </p:cNvPr>
          <p:cNvSpPr/>
          <p:nvPr/>
        </p:nvSpPr>
        <p:spPr>
          <a:xfrm>
            <a:off x="8366196" y="2030195"/>
            <a:ext cx="3283937" cy="3647152"/>
          </a:xfrm>
          <a:prstGeom prst="rect">
            <a:avLst/>
          </a:prstGeom>
        </p:spPr>
        <p:txBody>
          <a:bodyPr wrap="square">
            <a:spAutoFit/>
          </a:bodyPr>
          <a:lstStyle/>
          <a:p>
            <a:pPr marL="285750" lvl="1" indent="-285750">
              <a:spcAft>
                <a:spcPts val="600"/>
              </a:spcAft>
              <a:buClr>
                <a:schemeClr val="tx1">
                  <a:lumMod val="65000"/>
                  <a:lumOff val="35000"/>
                </a:schemeClr>
              </a:buClr>
              <a:buSzTx/>
              <a:buFont typeface="Wingdings" panose="05000000000000000000" pitchFamily="2" charset="2"/>
              <a:buChar char="§"/>
            </a:pPr>
            <a:r>
              <a:rPr lang="en-US" sz="1300" dirty="0">
                <a:solidFill>
                  <a:schemeClr val="tx1">
                    <a:lumMod val="65000"/>
                    <a:lumOff val="35000"/>
                  </a:schemeClr>
                </a:solidFill>
              </a:rPr>
              <a:t>Given that current accounts and savings accounts are mass products and clients’ knowledge of the EONIA-€STR transition differs widely from country to country, a systematic outreach strategy is essential. Institutions will need to provide timely and precise information to all clients whose contracts are linked to products affected by the €STR transition</a:t>
            </a:r>
            <a:r>
              <a:rPr lang="en-US" sz="1300" dirty="0" smtClean="0">
                <a:solidFill>
                  <a:schemeClr val="tx1">
                    <a:lumMod val="65000"/>
                    <a:lumOff val="35000"/>
                  </a:schemeClr>
                </a:solidFill>
              </a:rPr>
              <a:t>.</a:t>
            </a:r>
          </a:p>
          <a:p>
            <a:pPr marL="285750" lvl="1" indent="-285750">
              <a:spcAft>
                <a:spcPts val="600"/>
              </a:spcAft>
              <a:buClr>
                <a:schemeClr val="tx1">
                  <a:lumMod val="65000"/>
                  <a:lumOff val="35000"/>
                </a:schemeClr>
              </a:buClr>
              <a:buSzTx/>
              <a:buFont typeface="Wingdings" panose="05000000000000000000" pitchFamily="2" charset="2"/>
              <a:buChar char="§"/>
            </a:pPr>
            <a:endParaRPr lang="en-US" sz="1300" dirty="0">
              <a:solidFill>
                <a:schemeClr val="tx1">
                  <a:lumMod val="65000"/>
                  <a:lumOff val="35000"/>
                </a:schemeClr>
              </a:solidFill>
            </a:endParaRPr>
          </a:p>
          <a:p>
            <a:pPr marL="285750" lvl="1" indent="-285750">
              <a:spcAft>
                <a:spcPts val="600"/>
              </a:spcAft>
              <a:buClr>
                <a:schemeClr val="tx1">
                  <a:lumMod val="65000"/>
                  <a:lumOff val="35000"/>
                </a:schemeClr>
              </a:buClr>
              <a:buSzTx/>
              <a:buFont typeface="Wingdings" panose="05000000000000000000" pitchFamily="2" charset="2"/>
              <a:buChar char="§"/>
            </a:pPr>
            <a:r>
              <a:rPr lang="en-US" sz="1300" dirty="0" smtClean="0">
                <a:solidFill>
                  <a:schemeClr val="tx1">
                    <a:lumMod val="65000"/>
                    <a:lumOff val="35000"/>
                  </a:schemeClr>
                </a:solidFill>
              </a:rPr>
              <a:t>For </a:t>
            </a:r>
            <a:r>
              <a:rPr lang="en-US" sz="1300" dirty="0" err="1">
                <a:solidFill>
                  <a:schemeClr val="tx1">
                    <a:lumMod val="65000"/>
                    <a:lumOff val="35000"/>
                  </a:schemeClr>
                </a:solidFill>
              </a:rPr>
              <a:t>swingline</a:t>
            </a:r>
            <a:r>
              <a:rPr lang="en-US" sz="1300" dirty="0">
                <a:solidFill>
                  <a:schemeClr val="tx1">
                    <a:lumMod val="65000"/>
                    <a:lumOff val="35000"/>
                  </a:schemeClr>
                </a:solidFill>
              </a:rPr>
              <a:t> loans, when referencing the €STR directly in new contracts, market participants should consider whether any compensation mechanism is required.</a:t>
            </a:r>
          </a:p>
        </p:txBody>
      </p:sp>
      <p:sp>
        <p:nvSpPr>
          <p:cNvPr id="21" name="Rectángulo redondeado 9">
            <a:extLst>
              <a:ext uri="{FF2B5EF4-FFF2-40B4-BE49-F238E27FC236}">
                <a16:creationId xmlns:a16="http://schemas.microsoft.com/office/drawing/2014/main" xmlns="" id="{B1E38ED4-EDBA-44E6-83B8-8487192A8118}"/>
              </a:ext>
            </a:extLst>
          </p:cNvPr>
          <p:cNvSpPr/>
          <p:nvPr/>
        </p:nvSpPr>
        <p:spPr>
          <a:xfrm>
            <a:off x="8174450" y="1523848"/>
            <a:ext cx="3714670" cy="327766"/>
          </a:xfrm>
          <a:prstGeom prst="roundRect">
            <a:avLst>
              <a:gd name="adj" fmla="val 0"/>
            </a:avLst>
          </a:prstGeom>
          <a:solidFill>
            <a:schemeClr val="accent2">
              <a:lumMod val="9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3825" lvl="1" algn="ctr">
              <a:spcAft>
                <a:spcPts val="300"/>
              </a:spcAft>
              <a:buClr>
                <a:schemeClr val="tx1">
                  <a:lumMod val="65000"/>
                  <a:lumOff val="35000"/>
                </a:schemeClr>
              </a:buClr>
              <a:buSzTx/>
            </a:pPr>
            <a:r>
              <a:rPr lang="en-US" sz="1300" b="1" smtClean="0">
                <a:solidFill>
                  <a:schemeClr val="tx1">
                    <a:lumMod val="65000"/>
                    <a:lumOff val="35000"/>
                  </a:schemeClr>
                </a:solidFill>
              </a:rPr>
              <a:t>Unsecured </a:t>
            </a:r>
            <a:r>
              <a:rPr lang="en-US" sz="1300" b="1">
                <a:solidFill>
                  <a:schemeClr val="tx1">
                    <a:lumMod val="65000"/>
                    <a:lumOff val="35000"/>
                  </a:schemeClr>
                </a:solidFill>
              </a:rPr>
              <a:t>Cash Products</a:t>
            </a:r>
          </a:p>
        </p:txBody>
      </p:sp>
      <p:grpSp>
        <p:nvGrpSpPr>
          <p:cNvPr id="27" name="Grupo 23">
            <a:extLst>
              <a:ext uri="{FF2B5EF4-FFF2-40B4-BE49-F238E27FC236}">
                <a16:creationId xmlns:a16="http://schemas.microsoft.com/office/drawing/2014/main" xmlns="" id="{22A7537A-9487-409B-A74F-E6DCF54B3A7E}"/>
              </a:ext>
            </a:extLst>
          </p:cNvPr>
          <p:cNvGrpSpPr/>
          <p:nvPr/>
        </p:nvGrpSpPr>
        <p:grpSpPr>
          <a:xfrm>
            <a:off x="7977401" y="1295328"/>
            <a:ext cx="424630" cy="424630"/>
            <a:chOff x="8129709" y="2150471"/>
            <a:chExt cx="424630" cy="424630"/>
          </a:xfrm>
        </p:grpSpPr>
        <p:sp>
          <p:nvSpPr>
            <p:cNvPr id="28" name="Elipse 24">
              <a:extLst>
                <a:ext uri="{FF2B5EF4-FFF2-40B4-BE49-F238E27FC236}">
                  <a16:creationId xmlns:a16="http://schemas.microsoft.com/office/drawing/2014/main" xmlns="" id="{151DC7BB-5FA7-42DF-AF5F-D7834085F9C4}"/>
                </a:ext>
              </a:extLst>
            </p:cNvPr>
            <p:cNvSpPr/>
            <p:nvPr/>
          </p:nvSpPr>
          <p:spPr>
            <a:xfrm>
              <a:off x="8129709" y="2150471"/>
              <a:ext cx="424630" cy="424630"/>
            </a:xfrm>
            <a:prstGeom prst="ellipse">
              <a:avLst/>
            </a:prstGeom>
            <a:solidFill>
              <a:srgbClr val="458FA3"/>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5">
              <a:extLst>
                <a:ext uri="{FF2B5EF4-FFF2-40B4-BE49-F238E27FC236}">
                  <a16:creationId xmlns:a16="http://schemas.microsoft.com/office/drawing/2014/main" xmlns="" id="{0018125D-B1DB-4EF4-BC58-45CEAB3463AF}"/>
                </a:ext>
              </a:extLst>
            </p:cNvPr>
            <p:cNvSpPr/>
            <p:nvPr/>
          </p:nvSpPr>
          <p:spPr>
            <a:xfrm>
              <a:off x="8172439" y="2176109"/>
              <a:ext cx="312906" cy="369332"/>
            </a:xfrm>
            <a:prstGeom prst="rect">
              <a:avLst/>
            </a:prstGeom>
          </p:spPr>
          <p:txBody>
            <a:bodyPr wrap="none">
              <a:spAutoFit/>
            </a:bodyPr>
            <a:lstStyle/>
            <a:p>
              <a:r>
                <a:rPr lang="en-US" b="1">
                  <a:solidFill>
                    <a:schemeClr val="bg1"/>
                  </a:solidFill>
                </a:rPr>
                <a:t>4</a:t>
              </a:r>
              <a:endParaRPr lang="es-ES" b="1">
                <a:solidFill>
                  <a:schemeClr val="bg1"/>
                </a:solidFill>
              </a:endParaRPr>
            </a:p>
          </p:txBody>
        </p:sp>
      </p:grpSp>
    </p:spTree>
    <p:extLst>
      <p:ext uri="{BB962C8B-B14F-4D97-AF65-F5344CB8AC3E}">
        <p14:creationId xmlns:p14="http://schemas.microsoft.com/office/powerpoint/2010/main" val="1482295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Conector recto 14">
            <a:extLst>
              <a:ext uri="{FF2B5EF4-FFF2-40B4-BE49-F238E27FC236}">
                <a16:creationId xmlns:a16="http://schemas.microsoft.com/office/drawing/2014/main" xmlns="" id="{2A029B43-D111-4A56-BA0A-2E7BE55CC7AD}"/>
              </a:ext>
            </a:extLst>
          </p:cNvPr>
          <p:cNvCxnSpPr/>
          <p:nvPr/>
        </p:nvCxnSpPr>
        <p:spPr>
          <a:xfrm>
            <a:off x="6716582" y="5235380"/>
            <a:ext cx="5457367" cy="0"/>
          </a:xfrm>
          <a:prstGeom prst="line">
            <a:avLst/>
          </a:prstGeom>
          <a:ln w="28575" cap="flat" algn="ctr">
            <a:solidFill>
              <a:srgbClr val="458FA3"/>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12" name="Rectángulo 11">
            <a:extLst>
              <a:ext uri="{FF2B5EF4-FFF2-40B4-BE49-F238E27FC236}">
                <a16:creationId xmlns:a16="http://schemas.microsoft.com/office/drawing/2014/main" xmlns="" id="{4974A8AD-2F30-4DDB-A5F4-B0911F16C663}"/>
              </a:ext>
            </a:extLst>
          </p:cNvPr>
          <p:cNvSpPr/>
          <p:nvPr/>
        </p:nvSpPr>
        <p:spPr>
          <a:xfrm>
            <a:off x="8611062" y="4563454"/>
            <a:ext cx="2615013" cy="1302036"/>
          </a:xfrm>
          <a:prstGeom prst="rect">
            <a:avLst/>
          </a:prstGeom>
          <a:solidFill>
            <a:schemeClr val="bg1">
              <a:lumMod val="9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0" name="Objeto 9" hidden="1"/>
          <p:cNvGraphicFramePr>
            <a:graphicFrameLocks noChangeAspect="1"/>
          </p:cNvGraphicFramePr>
          <p:nvPr>
            <p:custDataLst>
              <p:tags r:id="rId2"/>
            </p:custDataLst>
            <p:extLst>
              <p:ext uri="{D42A27DB-BD31-4B8C-83A1-F6EECF244321}">
                <p14:modId xmlns:p14="http://schemas.microsoft.com/office/powerpoint/2010/main" val="15728714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75" name="Diapositiva de think-cell" r:id="rId5" imgW="0" imgH="0" progId="TCLayout.ActiveDocument.1">
                  <p:embed/>
                </p:oleObj>
              </mc:Choice>
              <mc:Fallback>
                <p:oleObj name="Diapositiva de think-cell" r:id="rId5" imgW="0" imgH="0" progId="TCLayout.ActiveDocument.1">
                  <p:embed/>
                  <p:pic>
                    <p:nvPicPr>
                      <p:cNvPr id="0" name="Picture 1" descr="rId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ángulo 8" hidden="1"/>
          <p:cNvSpPr/>
          <p:nvPr>
            <p:custDataLst>
              <p:tags r:id="rId3"/>
            </p:custDataLst>
          </p:nvPr>
        </p:nvSpPr>
        <p:spPr>
          <a:xfrm>
            <a:off x="0" y="0"/>
            <a:ext cx="158750" cy="158750"/>
          </a:xfrm>
          <a:prstGeom prst="rect">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2400">
              <a:latin typeface="Arial" panose="020B0604020202020204" pitchFamily="34" charset="0"/>
              <a:ea typeface="+mj-ea"/>
              <a:cs typeface="+mj-cs"/>
              <a:sym typeface="Arial" panose="020B0604020202020204" pitchFamily="34" charset="0"/>
            </a:endParaRPr>
          </a:p>
        </p:txBody>
      </p:sp>
      <p:sp>
        <p:nvSpPr>
          <p:cNvPr id="7" name="Rectángulo 6"/>
          <p:cNvSpPr/>
          <p:nvPr/>
        </p:nvSpPr>
        <p:spPr>
          <a:xfrm>
            <a:off x="710509" y="1348134"/>
            <a:ext cx="979755" cy="369332"/>
          </a:xfrm>
          <a:prstGeom prst="rect">
            <a:avLst/>
          </a:prstGeom>
        </p:spPr>
        <p:txBody>
          <a:bodyPr wrap="none">
            <a:spAutoFit/>
          </a:bodyPr>
          <a:lstStyle/>
          <a:p>
            <a:pPr algn="just">
              <a:spcAft>
                <a:spcPts val="600"/>
              </a:spcAft>
            </a:pPr>
            <a:r>
              <a:rPr lang="en-US" b="1">
                <a:solidFill>
                  <a:schemeClr val="accent2">
                    <a:lumMod val="50000"/>
                  </a:schemeClr>
                </a:solidFill>
                <a:latin typeface="Arial" panose="020B0604020202020204" pitchFamily="34" charset="0"/>
                <a:cs typeface="Arial" panose="020B0604020202020204" pitchFamily="34" charset="0"/>
              </a:rPr>
              <a:t>Models</a:t>
            </a:r>
          </a:p>
        </p:txBody>
      </p:sp>
      <p:sp>
        <p:nvSpPr>
          <p:cNvPr id="4" name="Rectángulo 3"/>
          <p:cNvSpPr/>
          <p:nvPr/>
        </p:nvSpPr>
        <p:spPr>
          <a:xfrm>
            <a:off x="710509" y="1717466"/>
            <a:ext cx="3409004" cy="3970318"/>
          </a:xfrm>
          <a:prstGeom prst="rect">
            <a:avLst/>
          </a:prstGeom>
        </p:spPr>
        <p:txBody>
          <a:bodyPr wrap="square">
            <a:spAutoFit/>
          </a:bodyPr>
          <a:lstStyle/>
          <a:p>
            <a:pPr>
              <a:buClr>
                <a:srgbClr val="002060"/>
              </a:buClr>
              <a:buSzPct val="120000"/>
            </a:pPr>
            <a:r>
              <a:rPr lang="en-US" sz="1200" dirty="0">
                <a:solidFill>
                  <a:schemeClr val="tx1">
                    <a:lumMod val="65000"/>
                    <a:lumOff val="35000"/>
                  </a:schemeClr>
                </a:solidFill>
                <a:latin typeface="+mj-lt"/>
                <a:ea typeface="+mj-ea"/>
                <a:cs typeface="+mj-cs"/>
              </a:rPr>
              <a:t>Models (funds transfer pricing models, discounted cash flow models) are not expected to be impacted </a:t>
            </a:r>
            <a:r>
              <a:rPr lang="en-US" sz="1200" dirty="0" smtClean="0">
                <a:solidFill>
                  <a:schemeClr val="tx1">
                    <a:lumMod val="65000"/>
                    <a:lumOff val="35000"/>
                  </a:schemeClr>
                </a:solidFill>
                <a:latin typeface="+mj-lt"/>
                <a:ea typeface="+mj-ea"/>
                <a:cs typeface="+mj-cs"/>
              </a:rPr>
              <a:t>now that the €</a:t>
            </a:r>
            <a:r>
              <a:rPr lang="en-US" sz="1200" dirty="0">
                <a:solidFill>
                  <a:schemeClr val="tx1">
                    <a:lumMod val="65000"/>
                    <a:lumOff val="35000"/>
                  </a:schemeClr>
                </a:solidFill>
                <a:latin typeface="+mj-lt"/>
                <a:ea typeface="+mj-ea"/>
                <a:cs typeface="+mj-cs"/>
              </a:rPr>
              <a:t>STR </a:t>
            </a:r>
            <a:r>
              <a:rPr lang="en-US" sz="1200" dirty="0" smtClean="0">
                <a:solidFill>
                  <a:schemeClr val="tx1">
                    <a:lumMod val="65000"/>
                    <a:lumOff val="35000"/>
                  </a:schemeClr>
                </a:solidFill>
                <a:latin typeface="+mj-lt"/>
                <a:ea typeface="+mj-ea"/>
                <a:cs typeface="+mj-cs"/>
              </a:rPr>
              <a:t>has begun to </a:t>
            </a:r>
            <a:r>
              <a:rPr lang="en-US" sz="1200" dirty="0">
                <a:solidFill>
                  <a:schemeClr val="tx1">
                    <a:lumMod val="65000"/>
                    <a:lumOff val="35000"/>
                  </a:schemeClr>
                </a:solidFill>
                <a:latin typeface="+mj-lt"/>
                <a:ea typeface="+mj-ea"/>
                <a:cs typeface="+mj-cs"/>
              </a:rPr>
              <a:t>be </a:t>
            </a:r>
            <a:r>
              <a:rPr lang="en-US" sz="1200" dirty="0" smtClean="0">
                <a:solidFill>
                  <a:schemeClr val="tx1">
                    <a:lumMod val="65000"/>
                    <a:lumOff val="35000"/>
                  </a:schemeClr>
                </a:solidFill>
                <a:latin typeface="+mj-lt"/>
                <a:ea typeface="+mj-ea"/>
                <a:cs typeface="+mj-cs"/>
              </a:rPr>
              <a:t>published but their input parameters</a:t>
            </a:r>
            <a:r>
              <a:rPr lang="en-US" sz="1200" dirty="0">
                <a:solidFill>
                  <a:schemeClr val="tx1">
                    <a:lumMod val="65000"/>
                    <a:lumOff val="35000"/>
                  </a:schemeClr>
                </a:solidFill>
                <a:latin typeface="+mj-lt"/>
                <a:ea typeface="+mj-ea"/>
                <a:cs typeface="+mj-cs"/>
              </a:rPr>
              <a:t> </a:t>
            </a:r>
            <a:r>
              <a:rPr lang="en-US" sz="1200" dirty="0" smtClean="0">
                <a:solidFill>
                  <a:schemeClr val="tx1">
                    <a:lumMod val="65000"/>
                    <a:lumOff val="35000"/>
                  </a:schemeClr>
                </a:solidFill>
                <a:latin typeface="+mj-lt"/>
                <a:ea typeface="+mj-ea"/>
                <a:cs typeface="+mj-cs"/>
              </a:rPr>
              <a:t>will vary with </a:t>
            </a:r>
            <a:r>
              <a:rPr lang="en-US" sz="1200" dirty="0">
                <a:solidFill>
                  <a:schemeClr val="tx1">
                    <a:lumMod val="65000"/>
                    <a:lumOff val="35000"/>
                  </a:schemeClr>
                </a:solidFill>
                <a:latin typeface="+mj-lt"/>
                <a:ea typeface="+mj-ea"/>
                <a:cs typeface="+mj-cs"/>
              </a:rPr>
              <a:t>the performance </a:t>
            </a:r>
            <a:r>
              <a:rPr lang="en-US" sz="1200" dirty="0" smtClean="0">
                <a:solidFill>
                  <a:schemeClr val="tx1">
                    <a:lumMod val="65000"/>
                    <a:lumOff val="35000"/>
                  </a:schemeClr>
                </a:solidFill>
                <a:latin typeface="+mj-lt"/>
                <a:ea typeface="+mj-ea"/>
                <a:cs typeface="+mj-cs"/>
              </a:rPr>
              <a:t>of the yield curves. So</a:t>
            </a:r>
            <a:r>
              <a:rPr lang="en-US" sz="1200" dirty="0">
                <a:solidFill>
                  <a:schemeClr val="tx1">
                    <a:lumMod val="65000"/>
                    <a:lumOff val="35000"/>
                  </a:schemeClr>
                </a:solidFill>
                <a:latin typeface="+mj-lt"/>
                <a:ea typeface="+mj-ea"/>
                <a:cs typeface="+mj-cs"/>
              </a:rPr>
              <a:t>, we expect to see a gradual transition between 2020-2021.  </a:t>
            </a:r>
          </a:p>
          <a:p>
            <a:pPr marL="1600200" lvl="3" indent="-228600">
              <a:buClr>
                <a:srgbClr val="002060"/>
              </a:buClr>
              <a:buSzPct val="120000"/>
              <a:buFont typeface="+mj-lt"/>
              <a:buAutoNum type="arabicPeriod"/>
            </a:pPr>
            <a:endParaRPr lang="en-US" sz="1200" dirty="0">
              <a:solidFill>
                <a:schemeClr val="tx1">
                  <a:lumMod val="65000"/>
                  <a:lumOff val="35000"/>
                </a:schemeClr>
              </a:solidFill>
              <a:latin typeface="+mj-lt"/>
              <a:ea typeface="+mj-ea"/>
              <a:cs typeface="+mj-cs"/>
            </a:endParaRPr>
          </a:p>
          <a:p>
            <a:pPr>
              <a:buClr>
                <a:srgbClr val="002060"/>
              </a:buClr>
              <a:buSzPct val="120000"/>
            </a:pPr>
            <a:r>
              <a:rPr lang="en-US" sz="1200" dirty="0">
                <a:solidFill>
                  <a:schemeClr val="tx1">
                    <a:lumMod val="65000"/>
                    <a:lumOff val="35000"/>
                  </a:schemeClr>
                </a:solidFill>
                <a:latin typeface="+mj-lt"/>
                <a:ea typeface="+mj-ea"/>
                <a:cs typeface="+mj-cs"/>
              </a:rPr>
              <a:t>Until the €STR swap curve becomes directly observable, the fixed spread relation between EONIA and €STR fixings can be applied to derive a </a:t>
            </a:r>
            <a:r>
              <a:rPr lang="en-US" sz="1200" dirty="0" smtClean="0">
                <a:solidFill>
                  <a:schemeClr val="tx1">
                    <a:lumMod val="65000"/>
                    <a:lumOff val="35000"/>
                  </a:schemeClr>
                </a:solidFill>
                <a:latin typeface="+mj-lt"/>
                <a:ea typeface="+mj-ea"/>
                <a:cs typeface="+mj-cs"/>
              </a:rPr>
              <a:t>full-term </a:t>
            </a:r>
            <a:r>
              <a:rPr lang="en-US" sz="1200" dirty="0">
                <a:solidFill>
                  <a:schemeClr val="tx1">
                    <a:lumMod val="65000"/>
                    <a:lumOff val="35000"/>
                  </a:schemeClr>
                </a:solidFill>
                <a:latin typeface="+mj-lt"/>
                <a:ea typeface="+mj-ea"/>
                <a:cs typeface="+mj-cs"/>
              </a:rPr>
              <a:t>structure for </a:t>
            </a:r>
            <a:r>
              <a:rPr lang="en-US" sz="1200" dirty="0" smtClean="0">
                <a:solidFill>
                  <a:schemeClr val="tx1">
                    <a:lumMod val="65000"/>
                    <a:lumOff val="35000"/>
                  </a:schemeClr>
                </a:solidFill>
                <a:latin typeface="+mj-lt"/>
                <a:ea typeface="+mj-ea"/>
                <a:cs typeface="+mj-cs"/>
              </a:rPr>
              <a:t>the €</a:t>
            </a:r>
            <a:r>
              <a:rPr lang="en-US" sz="1200" dirty="0">
                <a:solidFill>
                  <a:schemeClr val="tx1">
                    <a:lumMod val="65000"/>
                    <a:lumOff val="35000"/>
                  </a:schemeClr>
                </a:solidFill>
                <a:latin typeface="+mj-lt"/>
                <a:ea typeface="+mj-ea"/>
                <a:cs typeface="+mj-cs"/>
              </a:rPr>
              <a:t>STR from EONIA linked overnight index swaps. Market participants should be aware that the changes in the models may impact not only derivatives but also other </a:t>
            </a:r>
            <a:r>
              <a:rPr lang="en-US" sz="1200" dirty="0" smtClean="0">
                <a:solidFill>
                  <a:schemeClr val="tx1">
                    <a:lumMod val="65000"/>
                    <a:lumOff val="35000"/>
                  </a:schemeClr>
                </a:solidFill>
                <a:latin typeface="+mj-lt"/>
                <a:ea typeface="+mj-ea"/>
                <a:cs typeface="+mj-cs"/>
              </a:rPr>
              <a:t>assets and </a:t>
            </a:r>
            <a:r>
              <a:rPr lang="en-US" sz="1200" dirty="0">
                <a:solidFill>
                  <a:schemeClr val="tx1">
                    <a:lumMod val="65000"/>
                    <a:lumOff val="35000"/>
                  </a:schemeClr>
                </a:solidFill>
                <a:latin typeface="+mj-lt"/>
                <a:ea typeface="+mj-ea"/>
                <a:cs typeface="+mj-cs"/>
              </a:rPr>
              <a:t>liabilities (e.g. loans, bonds, commercial </a:t>
            </a:r>
            <a:r>
              <a:rPr lang="en-US" sz="1200" dirty="0" smtClean="0">
                <a:solidFill>
                  <a:schemeClr val="tx1">
                    <a:lumMod val="65000"/>
                    <a:lumOff val="35000"/>
                  </a:schemeClr>
                </a:solidFill>
                <a:latin typeface="+mj-lt"/>
                <a:ea typeface="+mj-ea"/>
                <a:cs typeface="+mj-cs"/>
              </a:rPr>
              <a:t>paper) </a:t>
            </a:r>
            <a:r>
              <a:rPr lang="en-US" sz="1200" dirty="0">
                <a:solidFill>
                  <a:schemeClr val="tx1">
                    <a:lumMod val="65000"/>
                    <a:lumOff val="35000"/>
                  </a:schemeClr>
                </a:solidFill>
                <a:latin typeface="+mj-lt"/>
                <a:ea typeface="+mj-ea"/>
                <a:cs typeface="+mj-cs"/>
              </a:rPr>
              <a:t>that are valued at </a:t>
            </a:r>
            <a:r>
              <a:rPr lang="en-US" sz="1200" dirty="0" smtClean="0">
                <a:solidFill>
                  <a:schemeClr val="tx1">
                    <a:lumMod val="65000"/>
                    <a:lumOff val="35000"/>
                  </a:schemeClr>
                </a:solidFill>
                <a:latin typeface="+mj-lt"/>
                <a:ea typeface="+mj-ea"/>
                <a:cs typeface="+mj-cs"/>
              </a:rPr>
              <a:t>“fair value</a:t>
            </a:r>
            <a:r>
              <a:rPr lang="en-US" sz="1200" dirty="0">
                <a:solidFill>
                  <a:schemeClr val="tx1">
                    <a:lumMod val="65000"/>
                    <a:lumOff val="35000"/>
                  </a:schemeClr>
                </a:solidFill>
                <a:latin typeface="+mj-lt"/>
                <a:ea typeface="+mj-ea"/>
                <a:cs typeface="+mj-cs"/>
              </a:rPr>
              <a:t>” and </a:t>
            </a:r>
            <a:r>
              <a:rPr lang="en-US" sz="1200" dirty="0" smtClean="0">
                <a:solidFill>
                  <a:schemeClr val="tx1">
                    <a:lumMod val="65000"/>
                    <a:lumOff val="35000"/>
                  </a:schemeClr>
                </a:solidFill>
                <a:latin typeface="+mj-lt"/>
                <a:ea typeface="+mj-ea"/>
                <a:cs typeface="+mj-cs"/>
              </a:rPr>
              <a:t>require </a:t>
            </a:r>
            <a:r>
              <a:rPr lang="en-US" sz="1200" dirty="0">
                <a:solidFill>
                  <a:schemeClr val="tx1">
                    <a:lumMod val="65000"/>
                    <a:lumOff val="35000"/>
                  </a:schemeClr>
                </a:solidFill>
                <a:latin typeface="+mj-lt"/>
                <a:ea typeface="+mj-ea"/>
                <a:cs typeface="+mj-cs"/>
              </a:rPr>
              <a:t>the EONIA OIS discounting </a:t>
            </a:r>
            <a:r>
              <a:rPr lang="en-US" sz="1200" dirty="0" smtClean="0">
                <a:solidFill>
                  <a:schemeClr val="tx1">
                    <a:lumMod val="65000"/>
                    <a:lumOff val="35000"/>
                  </a:schemeClr>
                </a:solidFill>
                <a:latin typeface="+mj-lt"/>
                <a:ea typeface="+mj-ea"/>
                <a:cs typeface="+mj-cs"/>
              </a:rPr>
              <a:t>curve </a:t>
            </a:r>
            <a:r>
              <a:rPr lang="en-US" sz="1200" dirty="0">
                <a:solidFill>
                  <a:schemeClr val="tx1">
                    <a:lumMod val="65000"/>
                    <a:lumOff val="35000"/>
                  </a:schemeClr>
                </a:solidFill>
              </a:rPr>
              <a:t>as a pricing input</a:t>
            </a:r>
            <a:r>
              <a:rPr lang="en-US" sz="1200" dirty="0">
                <a:solidFill>
                  <a:schemeClr val="tx1">
                    <a:lumMod val="65000"/>
                    <a:lumOff val="35000"/>
                  </a:schemeClr>
                </a:solidFill>
                <a:latin typeface="+mj-lt"/>
                <a:ea typeface="+mj-ea"/>
                <a:cs typeface="+mj-cs"/>
              </a:rPr>
              <a:t>. Moreover, because </a:t>
            </a:r>
            <a:r>
              <a:rPr lang="en-US" sz="1200" dirty="0" smtClean="0">
                <a:solidFill>
                  <a:schemeClr val="tx1">
                    <a:lumMod val="65000"/>
                    <a:lumOff val="35000"/>
                  </a:schemeClr>
                </a:solidFill>
                <a:latin typeface="+mj-lt"/>
                <a:ea typeface="+mj-ea"/>
                <a:cs typeface="+mj-cs"/>
              </a:rPr>
              <a:t>of the </a:t>
            </a:r>
            <a:r>
              <a:rPr lang="en-US" sz="1200" dirty="0">
                <a:solidFill>
                  <a:schemeClr val="tx1">
                    <a:lumMod val="65000"/>
                    <a:lumOff val="35000"/>
                  </a:schemeClr>
                </a:solidFill>
                <a:latin typeface="+mj-lt"/>
                <a:ea typeface="+mj-ea"/>
                <a:cs typeface="+mj-cs"/>
              </a:rPr>
              <a:t>change in the discounting </a:t>
            </a:r>
            <a:r>
              <a:rPr lang="en-US" sz="1200" dirty="0" smtClean="0">
                <a:solidFill>
                  <a:schemeClr val="tx1">
                    <a:lumMod val="65000"/>
                    <a:lumOff val="35000"/>
                  </a:schemeClr>
                </a:solidFill>
                <a:latin typeface="+mj-lt"/>
                <a:ea typeface="+mj-ea"/>
                <a:cs typeface="+mj-cs"/>
              </a:rPr>
              <a:t>curve, </a:t>
            </a:r>
            <a:r>
              <a:rPr lang="en-US" sz="1200" dirty="0">
                <a:solidFill>
                  <a:schemeClr val="tx1">
                    <a:lumMod val="65000"/>
                    <a:lumOff val="35000"/>
                  </a:schemeClr>
                </a:solidFill>
                <a:latin typeface="+mj-lt"/>
                <a:ea typeface="+mj-ea"/>
                <a:cs typeface="+mj-cs"/>
              </a:rPr>
              <a:t>EURIBOR par swap rates will </a:t>
            </a:r>
            <a:r>
              <a:rPr lang="en-US" sz="1200" dirty="0" smtClean="0">
                <a:solidFill>
                  <a:schemeClr val="tx1">
                    <a:lumMod val="65000"/>
                    <a:lumOff val="35000"/>
                  </a:schemeClr>
                </a:solidFill>
                <a:latin typeface="+mj-lt"/>
                <a:ea typeface="+mj-ea"/>
                <a:cs typeface="+mj-cs"/>
              </a:rPr>
              <a:t>also be affected.</a:t>
            </a:r>
            <a:endParaRPr lang="en-US" sz="1400" dirty="0"/>
          </a:p>
        </p:txBody>
      </p:sp>
      <p:sp>
        <p:nvSpPr>
          <p:cNvPr id="8" name="Rectángulo 7"/>
          <p:cNvSpPr/>
          <p:nvPr/>
        </p:nvSpPr>
        <p:spPr>
          <a:xfrm>
            <a:off x="4460246" y="5001241"/>
            <a:ext cx="1989745" cy="369332"/>
          </a:xfrm>
          <a:prstGeom prst="rect">
            <a:avLst/>
          </a:prstGeom>
        </p:spPr>
        <p:txBody>
          <a:bodyPr wrap="square">
            <a:spAutoFit/>
          </a:bodyPr>
          <a:lstStyle/>
          <a:p>
            <a:pPr algn="just">
              <a:spcAft>
                <a:spcPts val="600"/>
              </a:spcAft>
            </a:pPr>
            <a:r>
              <a:rPr lang="en-US" b="1">
                <a:solidFill>
                  <a:schemeClr val="accent2">
                    <a:lumMod val="50000"/>
                  </a:schemeClr>
                </a:solidFill>
                <a:latin typeface="Arial" panose="020B0604020202020204" pitchFamily="34" charset="0"/>
                <a:cs typeface="Arial" panose="020B0604020202020204" pitchFamily="34" charset="0"/>
              </a:rPr>
              <a:t>Communication</a:t>
            </a:r>
          </a:p>
        </p:txBody>
      </p:sp>
      <p:sp>
        <p:nvSpPr>
          <p:cNvPr id="11" name="Rectángulo 10"/>
          <p:cNvSpPr/>
          <p:nvPr/>
        </p:nvSpPr>
        <p:spPr>
          <a:xfrm>
            <a:off x="4460246" y="1348134"/>
            <a:ext cx="2256336" cy="369332"/>
          </a:xfrm>
          <a:prstGeom prst="rect">
            <a:avLst/>
          </a:prstGeom>
        </p:spPr>
        <p:txBody>
          <a:bodyPr wrap="square">
            <a:spAutoFit/>
          </a:bodyPr>
          <a:lstStyle/>
          <a:p>
            <a:pPr algn="just">
              <a:spcAft>
                <a:spcPts val="600"/>
              </a:spcAft>
            </a:pPr>
            <a:r>
              <a:rPr lang="en-US" b="1">
                <a:solidFill>
                  <a:schemeClr val="accent2">
                    <a:lumMod val="50000"/>
                  </a:schemeClr>
                </a:solidFill>
                <a:latin typeface="Arial" panose="020B0604020202020204" pitchFamily="34" charset="0"/>
                <a:cs typeface="Arial" panose="020B0604020202020204" pitchFamily="34" charset="0"/>
              </a:rPr>
              <a:t>€STR readiness</a:t>
            </a:r>
          </a:p>
        </p:txBody>
      </p:sp>
      <p:sp>
        <p:nvSpPr>
          <p:cNvPr id="13" name="CuadroTexto 1"/>
          <p:cNvSpPr txBox="1"/>
          <p:nvPr/>
        </p:nvSpPr>
        <p:spPr>
          <a:xfrm>
            <a:off x="710509" y="343456"/>
            <a:ext cx="8034850" cy="461665"/>
          </a:xfrm>
          <a:prstGeom prst="rect">
            <a:avLst/>
          </a:prstGeom>
          <a:noFill/>
        </p:spPr>
        <p:txBody>
          <a:bodyPr wrap="square" rtlCol="0">
            <a:spAutoFit/>
          </a:bodyPr>
          <a:lstStyle/>
          <a:p>
            <a:r>
              <a:rPr lang="en-US" sz="2400" b="1" smtClean="0">
                <a:solidFill>
                  <a:srgbClr val="DEEDF1">
                    <a:lumMod val="50000"/>
                  </a:srgbClr>
                </a:solidFill>
                <a:latin typeface="Arial" panose="020B0604020202020204" pitchFamily="34" charset="0"/>
                <a:cs typeface="Arial" panose="020B0604020202020204" pitchFamily="34" charset="0"/>
              </a:rPr>
              <a:t>Transition </a:t>
            </a:r>
            <a:r>
              <a:rPr lang="en-US" sz="2400" b="1">
                <a:solidFill>
                  <a:srgbClr val="DEEDF1">
                    <a:lumMod val="50000"/>
                  </a:srgbClr>
                </a:solidFill>
                <a:latin typeface="Arial" panose="020B0604020202020204" pitchFamily="34" charset="0"/>
                <a:cs typeface="Arial" panose="020B0604020202020204" pitchFamily="34" charset="0"/>
              </a:rPr>
              <a:t>from EONIA to </a:t>
            </a:r>
            <a:r>
              <a:rPr lang="en-US" sz="2400" b="1" smtClean="0">
                <a:solidFill>
                  <a:srgbClr val="DEEDF1">
                    <a:lumMod val="50000"/>
                  </a:srgbClr>
                </a:solidFill>
                <a:latin typeface="Arial" panose="020B0604020202020204" pitchFamily="34" charset="0"/>
                <a:cs typeface="Arial" panose="020B0604020202020204" pitchFamily="34" charset="0"/>
              </a:rPr>
              <a:t>the €STR - Models</a:t>
            </a:r>
            <a:endParaRPr lang="en-US"/>
          </a:p>
        </p:txBody>
      </p:sp>
      <p:sp>
        <p:nvSpPr>
          <p:cNvPr id="6" name="Slide Number Placeholder 5"/>
          <p:cNvSpPr>
            <a:spLocks noGrp="1"/>
          </p:cNvSpPr>
          <p:nvPr>
            <p:ph type="sldNum" sz="quarter" idx="12"/>
          </p:nvPr>
        </p:nvSpPr>
        <p:spPr/>
        <p:txBody>
          <a:bodyPr/>
          <a:lstStyle/>
          <a:p>
            <a:fld id="{BC0D97B6-E32F-4D7D-B839-7C3B51F2640F}" type="slidenum">
              <a:rPr lang="es-ES" smtClean="0"/>
              <a:t>11</a:t>
            </a:fld>
            <a:endParaRPr lang="es-ES"/>
          </a:p>
        </p:txBody>
      </p:sp>
      <p:sp>
        <p:nvSpPr>
          <p:cNvPr id="2" name="Rectángulo 1">
            <a:extLst>
              <a:ext uri="{FF2B5EF4-FFF2-40B4-BE49-F238E27FC236}">
                <a16:creationId xmlns:a16="http://schemas.microsoft.com/office/drawing/2014/main" xmlns="" id="{FE5C218E-8F3E-426E-9304-EFD04A4CBC4D}"/>
              </a:ext>
            </a:extLst>
          </p:cNvPr>
          <p:cNvSpPr/>
          <p:nvPr/>
        </p:nvSpPr>
        <p:spPr>
          <a:xfrm>
            <a:off x="4464734" y="1700374"/>
            <a:ext cx="4007895" cy="2677656"/>
          </a:xfrm>
          <a:prstGeom prst="rect">
            <a:avLst/>
          </a:prstGeom>
        </p:spPr>
        <p:txBody>
          <a:bodyPr wrap="square">
            <a:spAutoFit/>
          </a:bodyPr>
          <a:lstStyle/>
          <a:p>
            <a:pPr>
              <a:buClr>
                <a:srgbClr val="002060"/>
              </a:buClr>
              <a:buSzPct val="120000"/>
            </a:pPr>
            <a:r>
              <a:rPr lang="en-US" sz="1200" dirty="0">
                <a:solidFill>
                  <a:schemeClr val="tx1">
                    <a:lumMod val="65000"/>
                    <a:lumOff val="35000"/>
                  </a:schemeClr>
                </a:solidFill>
                <a:latin typeface="+mj-lt"/>
                <a:ea typeface="+mj-ea"/>
                <a:cs typeface="+mj-cs"/>
              </a:rPr>
              <a:t>Regarding the transition to the new rate, market participants are strongly encouraged to introduce all necessary modifications in order to be able to issue, buy, trade and manage new contracts indexed to </a:t>
            </a:r>
            <a:r>
              <a:rPr lang="en-US" sz="1200" dirty="0" smtClean="0">
                <a:solidFill>
                  <a:schemeClr val="tx1">
                    <a:lumMod val="65000"/>
                    <a:lumOff val="35000"/>
                  </a:schemeClr>
                </a:solidFill>
                <a:latin typeface="+mj-lt"/>
                <a:ea typeface="+mj-ea"/>
                <a:cs typeface="+mj-cs"/>
              </a:rPr>
              <a:t>the €</a:t>
            </a:r>
            <a:r>
              <a:rPr lang="en-US" sz="1200" dirty="0">
                <a:solidFill>
                  <a:schemeClr val="tx1">
                    <a:lumMod val="65000"/>
                    <a:lumOff val="35000"/>
                  </a:schemeClr>
                </a:solidFill>
                <a:latin typeface="+mj-lt"/>
                <a:ea typeface="+mj-ea"/>
                <a:cs typeface="+mj-cs"/>
              </a:rPr>
              <a:t>STR and avoid issuing new contracts  indexed to EONIA with maturities going beyond the transition period.</a:t>
            </a:r>
          </a:p>
          <a:p>
            <a:pPr marL="228600" indent="-228600">
              <a:buClr>
                <a:srgbClr val="002060"/>
              </a:buClr>
              <a:buSzPct val="120000"/>
              <a:buFont typeface="+mj-lt"/>
              <a:buAutoNum type="arabicPeriod"/>
            </a:pPr>
            <a:endParaRPr lang="en-US" sz="1200" dirty="0">
              <a:solidFill>
                <a:schemeClr val="tx1">
                  <a:lumMod val="65000"/>
                  <a:lumOff val="35000"/>
                </a:schemeClr>
              </a:solidFill>
              <a:latin typeface="+mj-lt"/>
              <a:ea typeface="+mj-ea"/>
              <a:cs typeface="+mj-cs"/>
            </a:endParaRPr>
          </a:p>
          <a:p>
            <a:pPr>
              <a:buClr>
                <a:srgbClr val="002060"/>
              </a:buClr>
              <a:buSzPct val="120000"/>
            </a:pPr>
            <a:r>
              <a:rPr lang="en-US" sz="1200" dirty="0">
                <a:solidFill>
                  <a:schemeClr val="tx1">
                    <a:lumMod val="65000"/>
                    <a:lumOff val="35000"/>
                  </a:schemeClr>
                </a:solidFill>
                <a:latin typeface="+mj-lt"/>
                <a:ea typeface="+mj-ea"/>
                <a:cs typeface="+mj-cs"/>
              </a:rPr>
              <a:t>For funds using EONIA as a benchmark or a hurdle rate (e.g. money market funds, liquid strategies and total return/absolute strategies funds), the transition from EONIA to </a:t>
            </a:r>
            <a:r>
              <a:rPr lang="en-US" sz="1200" dirty="0" smtClean="0">
                <a:solidFill>
                  <a:schemeClr val="tx1">
                    <a:lumMod val="65000"/>
                    <a:lumOff val="35000"/>
                  </a:schemeClr>
                </a:solidFill>
                <a:latin typeface="+mj-lt"/>
                <a:ea typeface="+mj-ea"/>
                <a:cs typeface="+mj-cs"/>
              </a:rPr>
              <a:t>the €</a:t>
            </a:r>
            <a:r>
              <a:rPr lang="en-US" sz="1200" dirty="0">
                <a:solidFill>
                  <a:schemeClr val="tx1">
                    <a:lumMod val="65000"/>
                    <a:lumOff val="35000"/>
                  </a:schemeClr>
                </a:solidFill>
                <a:latin typeface="+mj-lt"/>
                <a:ea typeface="+mj-ea"/>
                <a:cs typeface="+mj-cs"/>
              </a:rPr>
              <a:t>STR will require amendments to the calculation formulas, operational procedures and adjustments to the corresponding systems of the fund administrators. </a:t>
            </a:r>
          </a:p>
        </p:txBody>
      </p:sp>
      <p:sp>
        <p:nvSpPr>
          <p:cNvPr id="3" name="Rectángulo 2">
            <a:extLst>
              <a:ext uri="{FF2B5EF4-FFF2-40B4-BE49-F238E27FC236}">
                <a16:creationId xmlns:a16="http://schemas.microsoft.com/office/drawing/2014/main" xmlns="" id="{96495D1C-C644-494B-85EB-6E21098756BD}"/>
              </a:ext>
            </a:extLst>
          </p:cNvPr>
          <p:cNvSpPr/>
          <p:nvPr/>
        </p:nvSpPr>
        <p:spPr>
          <a:xfrm>
            <a:off x="8745359" y="4727549"/>
            <a:ext cx="2379170" cy="1015663"/>
          </a:xfrm>
          <a:prstGeom prst="rect">
            <a:avLst/>
          </a:prstGeom>
        </p:spPr>
        <p:txBody>
          <a:bodyPr wrap="square">
            <a:spAutoFit/>
          </a:bodyPr>
          <a:lstStyle/>
          <a:p>
            <a:pPr>
              <a:buClr>
                <a:srgbClr val="002060"/>
              </a:buClr>
              <a:buSzPct val="120000"/>
            </a:pPr>
            <a:r>
              <a:rPr lang="en-US" sz="1200" smtClean="0">
                <a:solidFill>
                  <a:schemeClr val="tx1">
                    <a:lumMod val="65000"/>
                    <a:lumOff val="35000"/>
                  </a:schemeClr>
                </a:solidFill>
                <a:latin typeface="+mj-lt"/>
                <a:ea typeface="+mj-ea"/>
                <a:cs typeface="+mj-cs"/>
              </a:rPr>
              <a:t>The communication </a:t>
            </a:r>
            <a:r>
              <a:rPr lang="en-US" sz="1200">
                <a:solidFill>
                  <a:schemeClr val="tx1">
                    <a:lumMod val="65000"/>
                    <a:lumOff val="35000"/>
                  </a:schemeClr>
                </a:solidFill>
                <a:latin typeface="+mj-lt"/>
                <a:ea typeface="+mj-ea"/>
                <a:cs typeface="+mj-cs"/>
              </a:rPr>
              <a:t>strategy towards internal stakeholders and external clients to ensure awareness of pending changes is very important.</a:t>
            </a:r>
          </a:p>
        </p:txBody>
      </p:sp>
    </p:spTree>
    <p:extLst>
      <p:ext uri="{BB962C8B-B14F-4D97-AF65-F5344CB8AC3E}">
        <p14:creationId xmlns:p14="http://schemas.microsoft.com/office/powerpoint/2010/main" val="4211211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7" name="Diapositiva de think-cell" r:id="rId5" imgW="0" imgH="0" progId="TCLayout.ActiveDocument.1">
                  <p:embed/>
                </p:oleObj>
              </mc:Choice>
              <mc:Fallback>
                <p:oleObj name="Diapositiva de think-cell" r:id="rId5" imgW="0" imgH="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4" name="Rectángulo redondeado 83"/>
          <p:cNvSpPr/>
          <p:nvPr/>
        </p:nvSpPr>
        <p:spPr>
          <a:xfrm>
            <a:off x="254659" y="5079982"/>
            <a:ext cx="11822264" cy="1276368"/>
          </a:xfrm>
          <a:prstGeom prst="roundRect">
            <a:avLst>
              <a:gd name="adj" fmla="val 5170"/>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endParaRPr>
          </a:p>
        </p:txBody>
      </p:sp>
      <p:sp>
        <p:nvSpPr>
          <p:cNvPr id="4" name="Rectángulo redondeado 3"/>
          <p:cNvSpPr/>
          <p:nvPr/>
        </p:nvSpPr>
        <p:spPr>
          <a:xfrm>
            <a:off x="234294" y="853267"/>
            <a:ext cx="11822264" cy="3923582"/>
          </a:xfrm>
          <a:prstGeom prst="roundRect">
            <a:avLst>
              <a:gd name="adj" fmla="val 5170"/>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endParaRPr>
          </a:p>
        </p:txBody>
      </p:sp>
      <p:sp>
        <p:nvSpPr>
          <p:cNvPr id="69" name="Title 1"/>
          <p:cNvSpPr txBox="1"/>
          <p:nvPr/>
        </p:nvSpPr>
        <p:spPr>
          <a:xfrm>
            <a:off x="816000" y="54000"/>
            <a:ext cx="10534651" cy="4718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2400">
              <a:solidFill>
                <a:srgbClr val="ED7D31">
                  <a:lumMod val="50000"/>
                </a:srgbClr>
              </a:solidFill>
            </a:endParaRPr>
          </a:p>
        </p:txBody>
      </p:sp>
      <p:sp>
        <p:nvSpPr>
          <p:cNvPr id="6" name="Slide Number Placeholder 5"/>
          <p:cNvSpPr>
            <a:spLocks noGrp="1"/>
          </p:cNvSpPr>
          <p:nvPr>
            <p:ph type="sldNum" sz="quarter" idx="12"/>
          </p:nvPr>
        </p:nvSpPr>
        <p:spPr/>
        <p:txBody>
          <a:bodyPr vert="horz" lIns="91440" tIns="45720" rIns="91440" bIns="45720" rtlCol="0" anchor="ctr"/>
          <a:lstStyle/>
          <a:p>
            <a:fld id="{B222AF82-7192-4C57-B87E-2F2B4AD730C5}" type="slidenum">
              <a:rPr lang="en-US" sz="1300">
                <a:solidFill>
                  <a:srgbClr val="002060"/>
                </a:solidFill>
              </a:rPr>
              <a:pPr/>
              <a:t>12</a:t>
            </a:fld>
            <a:endParaRPr lang="en-US" sz="1300">
              <a:solidFill>
                <a:srgbClr val="002060"/>
              </a:solidFill>
            </a:endParaRPr>
          </a:p>
        </p:txBody>
      </p:sp>
      <p:sp>
        <p:nvSpPr>
          <p:cNvPr id="74" name="CuadroTexto 1">
            <a:extLst>
              <a:ext uri="{FF2B5EF4-FFF2-40B4-BE49-F238E27FC236}">
                <a16:creationId xmlns="" xmlns:a16="http://schemas.microsoft.com/office/drawing/2014/main" id="{1527CD53-5897-4EC2-8193-DDC62CD3D6B2}"/>
              </a:ext>
            </a:extLst>
          </p:cNvPr>
          <p:cNvSpPr txBox="1"/>
          <p:nvPr/>
        </p:nvSpPr>
        <p:spPr>
          <a:xfrm>
            <a:off x="234294" y="245006"/>
            <a:ext cx="8034850" cy="424732"/>
          </a:xfrm>
          <a:prstGeom prst="rect">
            <a:avLst/>
          </a:prstGeom>
          <a:noFill/>
        </p:spPr>
        <p:txBody>
          <a:bodyPr wrap="square" rtlCol="0">
            <a:spAutoFit/>
          </a:bodyPr>
          <a:lstStyle/>
          <a:p>
            <a:pPr marL="0" lvl="8" eaLnBrk="0" fontAlgn="base" hangingPunct="0">
              <a:lnSpc>
                <a:spcPct val="90000"/>
              </a:lnSpc>
              <a:spcBef>
                <a:spcPts val="600"/>
              </a:spcBef>
              <a:spcAft>
                <a:spcPts val="1200"/>
              </a:spcAft>
            </a:pPr>
            <a:r>
              <a:rPr lang="en-US" sz="2400" b="1">
                <a:solidFill>
                  <a:srgbClr val="458FA3"/>
                </a:solidFill>
                <a:latin typeface="Arial" panose="020B0604020202020204" pitchFamily="34" charset="0"/>
                <a:cs typeface="Arial" panose="020B0604020202020204" pitchFamily="34" charset="0"/>
              </a:rPr>
              <a:t>Transition from EONIA to the €STR - Timeline</a:t>
            </a:r>
          </a:p>
        </p:txBody>
      </p:sp>
      <p:cxnSp>
        <p:nvCxnSpPr>
          <p:cNvPr id="89" name="Conector recto 88"/>
          <p:cNvCxnSpPr/>
          <p:nvPr/>
        </p:nvCxnSpPr>
        <p:spPr>
          <a:xfrm>
            <a:off x="2676083" y="1392415"/>
            <a:ext cx="8819539" cy="0"/>
          </a:xfrm>
          <a:prstGeom prst="line">
            <a:avLst/>
          </a:prstGeom>
          <a:ln w="57150" cap="flat" algn="ctr">
            <a:solidFill>
              <a:schemeClr val="accent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98" name="Elipse 97"/>
          <p:cNvSpPr/>
          <p:nvPr/>
        </p:nvSpPr>
        <p:spPr>
          <a:xfrm>
            <a:off x="3856993" y="1260261"/>
            <a:ext cx="261257" cy="264592"/>
          </a:xfrm>
          <a:prstGeom prst="ellipse">
            <a:avLst/>
          </a:prstGeom>
          <a:solidFill>
            <a:schemeClr val="bg2"/>
          </a:solidFill>
          <a:ln w="38100" cap="flat"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latin typeface="Arial" panose="020B0604020202020204" pitchFamily="34" charset="0"/>
              <a:cs typeface="Arial" panose="020B0604020202020204" pitchFamily="34" charset="0"/>
            </a:endParaRPr>
          </a:p>
        </p:txBody>
      </p:sp>
      <p:sp>
        <p:nvSpPr>
          <p:cNvPr id="99" name="Elipse 98"/>
          <p:cNvSpPr/>
          <p:nvPr/>
        </p:nvSpPr>
        <p:spPr>
          <a:xfrm>
            <a:off x="10486947" y="1279311"/>
            <a:ext cx="261257" cy="273363"/>
          </a:xfrm>
          <a:prstGeom prst="ellipse">
            <a:avLst/>
          </a:prstGeom>
          <a:solidFill>
            <a:schemeClr val="bg2"/>
          </a:solidFill>
          <a:ln w="38100" cap="flat"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latin typeface="Arial" panose="020B0604020202020204" pitchFamily="34" charset="0"/>
              <a:cs typeface="Arial" panose="020B0604020202020204" pitchFamily="34" charset="0"/>
            </a:endParaRPr>
          </a:p>
        </p:txBody>
      </p:sp>
      <p:sp>
        <p:nvSpPr>
          <p:cNvPr id="100" name="Rectángulo 99"/>
          <p:cNvSpPr/>
          <p:nvPr/>
        </p:nvSpPr>
        <p:spPr>
          <a:xfrm>
            <a:off x="3364392" y="1637957"/>
            <a:ext cx="1313647" cy="938719"/>
          </a:xfrm>
          <a:prstGeom prst="rect">
            <a:avLst/>
          </a:prstGeom>
        </p:spPr>
        <p:txBody>
          <a:bodyPr wrap="square">
            <a:spAutoFit/>
          </a:bodyPr>
          <a:lstStyle/>
          <a:p>
            <a:pPr algn="ctr"/>
            <a:r>
              <a:rPr lang="en-GB" sz="1000" b="1">
                <a:solidFill>
                  <a:prstClr val="black"/>
                </a:solidFill>
                <a:latin typeface="Arial" panose="020B0604020202020204" pitchFamily="34" charset="0"/>
                <a:cs typeface="Arial" panose="020B0604020202020204" pitchFamily="34" charset="0"/>
              </a:rPr>
              <a:t>Oct 2 2019</a:t>
            </a:r>
          </a:p>
          <a:p>
            <a:pPr algn="ctr"/>
            <a:r>
              <a:rPr lang="en-GB" sz="900">
                <a:solidFill>
                  <a:prstClr val="black"/>
                </a:solidFill>
                <a:latin typeface="Arial" panose="020B0604020202020204" pitchFamily="34" charset="0"/>
                <a:cs typeface="Arial" panose="020B0604020202020204" pitchFamily="34" charset="0"/>
              </a:rPr>
              <a:t>First publication date €STR and EONIA based on the changed methodology €STR+8.5</a:t>
            </a:r>
            <a:r>
              <a:rPr lang="en-GB" sz="900" i="1">
                <a:solidFill>
                  <a:prstClr val="black"/>
                </a:solidFill>
                <a:latin typeface="Arial" panose="020B0604020202020204" pitchFamily="34" charset="0"/>
                <a:cs typeface="Arial" panose="020B0604020202020204" pitchFamily="34" charset="0"/>
              </a:rPr>
              <a:t>bp</a:t>
            </a:r>
            <a:r>
              <a:rPr lang="en-GB" sz="900">
                <a:solidFill>
                  <a:prstClr val="black"/>
                </a:solidFill>
                <a:latin typeface="Arial" panose="020B0604020202020204" pitchFamily="34" charset="0"/>
                <a:cs typeface="Arial" panose="020B0604020202020204" pitchFamily="34" charset="0"/>
              </a:rPr>
              <a:t>s, with publication on T+1</a:t>
            </a:r>
          </a:p>
        </p:txBody>
      </p:sp>
      <p:sp>
        <p:nvSpPr>
          <p:cNvPr id="101" name="CuadroTexto 100"/>
          <p:cNvSpPr txBox="1"/>
          <p:nvPr/>
        </p:nvSpPr>
        <p:spPr>
          <a:xfrm>
            <a:off x="254659" y="2725875"/>
            <a:ext cx="695484" cy="461665"/>
          </a:xfrm>
          <a:prstGeom prst="rect">
            <a:avLst/>
          </a:prstGeom>
          <a:noFill/>
        </p:spPr>
        <p:txBody>
          <a:bodyPr wrap="square" rtlCol="0">
            <a:spAutoFit/>
          </a:bodyPr>
          <a:lstStyle/>
          <a:p>
            <a:r>
              <a:rPr lang="en-US" sz="1200" b="1">
                <a:solidFill>
                  <a:prstClr val="black"/>
                </a:solidFill>
                <a:latin typeface="Arial" panose="020B0604020202020204" pitchFamily="34" charset="0"/>
                <a:cs typeface="Arial" panose="020B0604020202020204" pitchFamily="34" charset="0"/>
              </a:rPr>
              <a:t>EONIA</a:t>
            </a:r>
          </a:p>
          <a:p>
            <a:r>
              <a:rPr lang="en-US" sz="1200" i="1">
                <a:solidFill>
                  <a:prstClr val="black"/>
                </a:solidFill>
                <a:latin typeface="Arial" panose="020B0604020202020204" pitchFamily="34" charset="0"/>
                <a:cs typeface="Arial" panose="020B0604020202020204" pitchFamily="34" charset="0"/>
              </a:rPr>
              <a:t>status </a:t>
            </a:r>
          </a:p>
        </p:txBody>
      </p:sp>
      <p:sp>
        <p:nvSpPr>
          <p:cNvPr id="103" name="CuadroTexto 102"/>
          <p:cNvSpPr txBox="1"/>
          <p:nvPr/>
        </p:nvSpPr>
        <p:spPr>
          <a:xfrm>
            <a:off x="240402" y="1566206"/>
            <a:ext cx="1335579" cy="461665"/>
          </a:xfrm>
          <a:prstGeom prst="rect">
            <a:avLst/>
          </a:prstGeom>
          <a:noFill/>
        </p:spPr>
        <p:txBody>
          <a:bodyPr wrap="square" rtlCol="0">
            <a:spAutoFit/>
          </a:bodyPr>
          <a:lstStyle/>
          <a:p>
            <a:r>
              <a:rPr lang="en-US" sz="1200" b="1">
                <a:solidFill>
                  <a:prstClr val="black"/>
                </a:solidFill>
                <a:latin typeface="Arial" panose="020B0604020202020204" pitchFamily="34" charset="0"/>
                <a:cs typeface="Arial" panose="020B0604020202020204" pitchFamily="34" charset="0"/>
              </a:rPr>
              <a:t>EONIA to €STR</a:t>
            </a:r>
          </a:p>
          <a:p>
            <a:r>
              <a:rPr lang="en-US" sz="1200" b="1">
                <a:solidFill>
                  <a:prstClr val="black"/>
                </a:solidFill>
                <a:latin typeface="Arial" panose="020B0604020202020204" pitchFamily="34" charset="0"/>
                <a:cs typeface="Arial" panose="020B0604020202020204" pitchFamily="34" charset="0"/>
              </a:rPr>
              <a:t>Key Milestones</a:t>
            </a:r>
          </a:p>
        </p:txBody>
      </p:sp>
      <p:cxnSp>
        <p:nvCxnSpPr>
          <p:cNvPr id="104" name="Conector recto 103"/>
          <p:cNvCxnSpPr/>
          <p:nvPr/>
        </p:nvCxnSpPr>
        <p:spPr>
          <a:xfrm>
            <a:off x="1955670" y="2523142"/>
            <a:ext cx="0" cy="652055"/>
          </a:xfrm>
          <a:prstGeom prst="line">
            <a:avLst/>
          </a:prstGeom>
          <a:ln w="6350" cap="flat" algn="ctr">
            <a:solidFill>
              <a:schemeClr val="accent5">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8" name="Conector recto 117"/>
          <p:cNvCxnSpPr/>
          <p:nvPr/>
        </p:nvCxnSpPr>
        <p:spPr>
          <a:xfrm>
            <a:off x="1955670" y="1258385"/>
            <a:ext cx="0" cy="1270673"/>
          </a:xfrm>
          <a:prstGeom prst="line">
            <a:avLst/>
          </a:prstGeom>
          <a:ln w="6350" cap="flat" algn="ctr">
            <a:solidFill>
              <a:schemeClr val="accent5">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19" name="Rectángulo 118"/>
          <p:cNvSpPr/>
          <p:nvPr/>
        </p:nvSpPr>
        <p:spPr>
          <a:xfrm>
            <a:off x="2111032" y="1602327"/>
            <a:ext cx="1213945" cy="938719"/>
          </a:xfrm>
          <a:prstGeom prst="rect">
            <a:avLst/>
          </a:prstGeom>
        </p:spPr>
        <p:txBody>
          <a:bodyPr wrap="square">
            <a:spAutoFit/>
          </a:bodyPr>
          <a:lstStyle/>
          <a:p>
            <a:pPr algn="ctr"/>
            <a:r>
              <a:rPr lang="en-GB" sz="1000" b="1">
                <a:solidFill>
                  <a:prstClr val="black"/>
                </a:solidFill>
                <a:latin typeface="Arial" panose="020B0604020202020204" pitchFamily="34" charset="0"/>
                <a:cs typeface="Arial" panose="020B0604020202020204" pitchFamily="34" charset="0"/>
              </a:rPr>
              <a:t>Sep 30 2019</a:t>
            </a:r>
          </a:p>
          <a:p>
            <a:pPr algn="ctr"/>
            <a:r>
              <a:rPr lang="en-GB" sz="900">
                <a:solidFill>
                  <a:prstClr val="black"/>
                </a:solidFill>
                <a:latin typeface="Arial" panose="020B0604020202020204" pitchFamily="34" charset="0"/>
                <a:cs typeface="Arial" panose="020B0604020202020204" pitchFamily="34" charset="0"/>
              </a:rPr>
              <a:t>Last publication date for EONIA based on current methodology, with publication on day T</a:t>
            </a:r>
          </a:p>
        </p:txBody>
      </p:sp>
      <p:sp>
        <p:nvSpPr>
          <p:cNvPr id="120" name="Elipse 119"/>
          <p:cNvSpPr/>
          <p:nvPr/>
        </p:nvSpPr>
        <p:spPr>
          <a:xfrm>
            <a:off x="2576119" y="1269574"/>
            <a:ext cx="261257" cy="264592"/>
          </a:xfrm>
          <a:prstGeom prst="ellipse">
            <a:avLst/>
          </a:prstGeom>
          <a:solidFill>
            <a:schemeClr val="bg2"/>
          </a:solidFill>
          <a:ln w="38100" cap="flat"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latin typeface="Arial" panose="020B0604020202020204" pitchFamily="34" charset="0"/>
              <a:cs typeface="Arial" panose="020B0604020202020204" pitchFamily="34" charset="0"/>
            </a:endParaRPr>
          </a:p>
        </p:txBody>
      </p:sp>
      <p:sp>
        <p:nvSpPr>
          <p:cNvPr id="121" name="Elipse 120"/>
          <p:cNvSpPr/>
          <p:nvPr/>
        </p:nvSpPr>
        <p:spPr>
          <a:xfrm>
            <a:off x="8842119" y="1250736"/>
            <a:ext cx="261257" cy="273363"/>
          </a:xfrm>
          <a:prstGeom prst="ellipse">
            <a:avLst/>
          </a:prstGeom>
          <a:solidFill>
            <a:schemeClr val="bg2"/>
          </a:solidFill>
          <a:ln w="38100" cap="flat"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latin typeface="Arial" panose="020B0604020202020204" pitchFamily="34" charset="0"/>
              <a:cs typeface="Arial" panose="020B0604020202020204" pitchFamily="34" charset="0"/>
            </a:endParaRPr>
          </a:p>
        </p:txBody>
      </p:sp>
      <p:sp>
        <p:nvSpPr>
          <p:cNvPr id="122" name="Rectángulo 121"/>
          <p:cNvSpPr/>
          <p:nvPr/>
        </p:nvSpPr>
        <p:spPr>
          <a:xfrm>
            <a:off x="5160895" y="1795515"/>
            <a:ext cx="2138662" cy="246221"/>
          </a:xfrm>
          <a:prstGeom prst="rect">
            <a:avLst/>
          </a:prstGeom>
        </p:spPr>
        <p:txBody>
          <a:bodyPr wrap="square">
            <a:spAutoFit/>
          </a:bodyPr>
          <a:lstStyle/>
          <a:p>
            <a:pPr algn="ctr"/>
            <a:r>
              <a:rPr lang="en-GB" sz="1000" b="1" dirty="0" smtClean="0">
                <a:solidFill>
                  <a:srgbClr val="FF0000"/>
                </a:solidFill>
                <a:latin typeface="Arial" panose="020B0604020202020204" pitchFamily="34" charset="0"/>
                <a:cs typeface="Arial" panose="020B0604020202020204" pitchFamily="34" charset="0"/>
              </a:rPr>
              <a:t>July 27 </a:t>
            </a:r>
            <a:r>
              <a:rPr lang="en-GB" sz="1000" b="1" dirty="0">
                <a:solidFill>
                  <a:srgbClr val="FF0000"/>
                </a:solidFill>
                <a:latin typeface="Arial" panose="020B0604020202020204" pitchFamily="34" charset="0"/>
                <a:cs typeface="Arial" panose="020B0604020202020204" pitchFamily="34" charset="0"/>
              </a:rPr>
              <a:t>2020</a:t>
            </a:r>
          </a:p>
        </p:txBody>
      </p:sp>
      <p:cxnSp>
        <p:nvCxnSpPr>
          <p:cNvPr id="123" name="Conector recto 122"/>
          <p:cNvCxnSpPr/>
          <p:nvPr/>
        </p:nvCxnSpPr>
        <p:spPr>
          <a:xfrm>
            <a:off x="5293627" y="1389892"/>
            <a:ext cx="1846972" cy="3650"/>
          </a:xfrm>
          <a:prstGeom prst="line">
            <a:avLst/>
          </a:prstGeom>
          <a:ln w="57150" cap="flat" algn="ctr">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24" name="Elipse 123"/>
          <p:cNvSpPr/>
          <p:nvPr/>
        </p:nvSpPr>
        <p:spPr>
          <a:xfrm>
            <a:off x="5990755" y="1260653"/>
            <a:ext cx="261257" cy="273363"/>
          </a:xfrm>
          <a:prstGeom prst="ellipse">
            <a:avLst/>
          </a:prstGeom>
          <a:solidFill>
            <a:schemeClr val="bg2"/>
          </a:solidFill>
          <a:ln w="38100" cap="flat" algn="ctr">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latin typeface="Arial" panose="020B0604020202020204" pitchFamily="34" charset="0"/>
              <a:cs typeface="Arial" panose="020B0604020202020204" pitchFamily="34" charset="0"/>
            </a:endParaRPr>
          </a:p>
        </p:txBody>
      </p:sp>
      <p:sp>
        <p:nvSpPr>
          <p:cNvPr id="125" name="Elipse 124"/>
          <p:cNvSpPr/>
          <p:nvPr/>
        </p:nvSpPr>
        <p:spPr>
          <a:xfrm>
            <a:off x="6007269" y="1265188"/>
            <a:ext cx="261257" cy="273363"/>
          </a:xfrm>
          <a:prstGeom prst="ellipse">
            <a:avLst/>
          </a:prstGeom>
          <a:solidFill>
            <a:schemeClr val="bg2"/>
          </a:solidFill>
          <a:ln w="38100" cap="flat" algn="ctr">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latin typeface="Arial" panose="020B0604020202020204" pitchFamily="34" charset="0"/>
              <a:cs typeface="Arial" panose="020B0604020202020204" pitchFamily="34" charset="0"/>
            </a:endParaRPr>
          </a:p>
        </p:txBody>
      </p:sp>
      <p:sp>
        <p:nvSpPr>
          <p:cNvPr id="126" name="Rectángulo 125"/>
          <p:cNvSpPr/>
          <p:nvPr/>
        </p:nvSpPr>
        <p:spPr>
          <a:xfrm>
            <a:off x="4043305" y="1569497"/>
            <a:ext cx="4347615" cy="276999"/>
          </a:xfrm>
          <a:prstGeom prst="rect">
            <a:avLst/>
          </a:prstGeom>
        </p:spPr>
        <p:txBody>
          <a:bodyPr wrap="square">
            <a:spAutoFit/>
          </a:bodyPr>
          <a:lstStyle/>
          <a:p>
            <a:pPr algn="ctr"/>
            <a:r>
              <a:rPr lang="en-US" sz="1200" b="1">
                <a:solidFill>
                  <a:srgbClr val="70AD47">
                    <a:lumMod val="75000"/>
                  </a:srgbClr>
                </a:solidFill>
                <a:latin typeface="Arial" panose="020B0604020202020204" pitchFamily="34" charset="0"/>
                <a:cs typeface="Arial" panose="020B0604020202020204" pitchFamily="34" charset="0"/>
              </a:rPr>
              <a:t>€STR Disc/PAI</a:t>
            </a:r>
          </a:p>
        </p:txBody>
      </p:sp>
      <p:sp>
        <p:nvSpPr>
          <p:cNvPr id="127" name="Pentágono 126"/>
          <p:cNvSpPr/>
          <p:nvPr/>
        </p:nvSpPr>
        <p:spPr>
          <a:xfrm>
            <a:off x="2150750" y="2734122"/>
            <a:ext cx="1935639" cy="445172"/>
          </a:xfrm>
          <a:prstGeom prst="homePlate">
            <a:avLst>
              <a:gd name="adj" fmla="val 25350"/>
            </a:avLst>
          </a:prstGeom>
          <a:solidFill>
            <a:schemeClr val="accent1">
              <a:lumMod val="40000"/>
              <a:lumOff val="6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prstClr val="white"/>
                </a:solidFill>
              </a:rPr>
              <a:t>EONIA (T)</a:t>
            </a:r>
          </a:p>
        </p:txBody>
      </p:sp>
      <p:sp>
        <p:nvSpPr>
          <p:cNvPr id="128" name="Rectángulo 127"/>
          <p:cNvSpPr/>
          <p:nvPr/>
        </p:nvSpPr>
        <p:spPr>
          <a:xfrm rot="16200000">
            <a:off x="10110120" y="1840952"/>
            <a:ext cx="986963" cy="246221"/>
          </a:xfrm>
          <a:prstGeom prst="rect">
            <a:avLst/>
          </a:prstGeom>
        </p:spPr>
        <p:txBody>
          <a:bodyPr wrap="square">
            <a:spAutoFit/>
          </a:bodyPr>
          <a:lstStyle/>
          <a:p>
            <a:r>
              <a:rPr lang="en-GB" sz="1000" b="1">
                <a:solidFill>
                  <a:prstClr val="black"/>
                </a:solidFill>
                <a:latin typeface="Arial" panose="020B0604020202020204" pitchFamily="34" charset="0"/>
                <a:cs typeface="Arial" panose="020B0604020202020204" pitchFamily="34" charset="0"/>
              </a:rPr>
              <a:t>Dec 31 2021</a:t>
            </a:r>
          </a:p>
        </p:txBody>
      </p:sp>
      <p:sp>
        <p:nvSpPr>
          <p:cNvPr id="129" name="Elipse 128"/>
          <p:cNvSpPr/>
          <p:nvPr/>
        </p:nvSpPr>
        <p:spPr>
          <a:xfrm>
            <a:off x="11052069" y="1265187"/>
            <a:ext cx="261257" cy="273363"/>
          </a:xfrm>
          <a:prstGeom prst="ellipse">
            <a:avLst/>
          </a:prstGeom>
          <a:solidFill>
            <a:schemeClr val="bg2"/>
          </a:solidFill>
          <a:ln w="38100" cap="flat"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latin typeface="Arial" panose="020B0604020202020204" pitchFamily="34" charset="0"/>
              <a:cs typeface="Arial" panose="020B0604020202020204" pitchFamily="34" charset="0"/>
            </a:endParaRPr>
          </a:p>
        </p:txBody>
      </p:sp>
      <p:sp>
        <p:nvSpPr>
          <p:cNvPr id="130" name="Rectángulo 129"/>
          <p:cNvSpPr/>
          <p:nvPr/>
        </p:nvSpPr>
        <p:spPr>
          <a:xfrm rot="16200000">
            <a:off x="8495054" y="1853676"/>
            <a:ext cx="986963" cy="246221"/>
          </a:xfrm>
          <a:prstGeom prst="rect">
            <a:avLst/>
          </a:prstGeom>
        </p:spPr>
        <p:txBody>
          <a:bodyPr wrap="square">
            <a:spAutoFit/>
          </a:bodyPr>
          <a:lstStyle/>
          <a:p>
            <a:r>
              <a:rPr lang="en-GB" sz="1000" b="1">
                <a:solidFill>
                  <a:prstClr val="black"/>
                </a:solidFill>
                <a:latin typeface="Arial" panose="020B0604020202020204" pitchFamily="34" charset="0"/>
                <a:cs typeface="Arial" panose="020B0604020202020204" pitchFamily="34" charset="0"/>
              </a:rPr>
              <a:t>Jun 30 2021</a:t>
            </a:r>
          </a:p>
        </p:txBody>
      </p:sp>
      <p:cxnSp>
        <p:nvCxnSpPr>
          <p:cNvPr id="131" name="Conector recto 130"/>
          <p:cNvCxnSpPr/>
          <p:nvPr/>
        </p:nvCxnSpPr>
        <p:spPr>
          <a:xfrm>
            <a:off x="2111032" y="4030992"/>
            <a:ext cx="9116329" cy="0"/>
          </a:xfrm>
          <a:prstGeom prst="line">
            <a:avLst/>
          </a:prstGeom>
          <a:ln w="9525" cap="flat" algn="ctr">
            <a:prstDash val="lgDash"/>
          </a:ln>
        </p:spPr>
        <p:style>
          <a:lnRef idx="1">
            <a:schemeClr val="accent1"/>
          </a:lnRef>
          <a:fillRef idx="0">
            <a:schemeClr val="accent1"/>
          </a:fillRef>
          <a:effectRef idx="0">
            <a:schemeClr val="accent1"/>
          </a:effectRef>
          <a:fontRef idx="minor">
            <a:schemeClr val="tx1"/>
          </a:fontRef>
        </p:style>
      </p:cxnSp>
      <p:sp>
        <p:nvSpPr>
          <p:cNvPr id="132" name="Rectángulo 131"/>
          <p:cNvSpPr/>
          <p:nvPr/>
        </p:nvSpPr>
        <p:spPr>
          <a:xfrm>
            <a:off x="4592606" y="3962072"/>
            <a:ext cx="6652862" cy="716394"/>
          </a:xfrm>
          <a:prstGeom prst="rect">
            <a:avLst/>
          </a:prstGeom>
          <a:solidFill>
            <a:schemeClr val="bg1"/>
          </a:solidFill>
          <a:ln>
            <a:solidFill>
              <a:schemeClr val="accent1">
                <a:lumMod val="60000"/>
                <a:lumOff val="40000"/>
              </a:schemeClr>
            </a:solidFill>
          </a:ln>
        </p:spPr>
        <p:txBody>
          <a:bodyPr wrap="square">
            <a:noAutofit/>
          </a:bodyPr>
          <a:lstStyle/>
          <a:p>
            <a:pPr algn="ctr"/>
            <a:r>
              <a:rPr lang="en-US" sz="1100" kern="950" dirty="0">
                <a:solidFill>
                  <a:srgbClr val="000000"/>
                </a:solidFill>
                <a:latin typeface="Arial" panose="020B0604020202020204" pitchFamily="34" charset="0"/>
                <a:ea typeface="Times New Roman" panose="02020603050405020304" pitchFamily="18" charset="0"/>
                <a:cs typeface="Sendnya"/>
              </a:rPr>
              <a:t>Transition from EONIA (€STR + 8.5bps) to the €STR between 2 October 2019 and 3 January 2022, when EONIA’s publication will be discontinued.</a:t>
            </a:r>
            <a:endParaRPr lang="en-US" sz="1100" dirty="0">
              <a:solidFill>
                <a:prstClr val="black"/>
              </a:solidFill>
            </a:endParaRPr>
          </a:p>
        </p:txBody>
      </p:sp>
      <p:cxnSp>
        <p:nvCxnSpPr>
          <p:cNvPr id="133" name="Conector recto 132"/>
          <p:cNvCxnSpPr/>
          <p:nvPr/>
        </p:nvCxnSpPr>
        <p:spPr>
          <a:xfrm>
            <a:off x="4092082" y="2676764"/>
            <a:ext cx="0" cy="1017802"/>
          </a:xfrm>
          <a:prstGeom prst="line">
            <a:avLst/>
          </a:prstGeom>
          <a:ln w="9525" cap="flat" algn="ctr">
            <a:prstDash val="lgDash"/>
          </a:ln>
        </p:spPr>
        <p:style>
          <a:lnRef idx="1">
            <a:schemeClr val="accent1"/>
          </a:lnRef>
          <a:fillRef idx="0">
            <a:schemeClr val="accent1"/>
          </a:fillRef>
          <a:effectRef idx="0">
            <a:schemeClr val="accent1"/>
          </a:effectRef>
          <a:fontRef idx="minor">
            <a:schemeClr val="tx1"/>
          </a:fontRef>
        </p:style>
      </p:cxnSp>
      <p:sp>
        <p:nvSpPr>
          <p:cNvPr id="134" name="Cheurón 133"/>
          <p:cNvSpPr/>
          <p:nvPr/>
        </p:nvSpPr>
        <p:spPr>
          <a:xfrm>
            <a:off x="4118249" y="2729968"/>
            <a:ext cx="7109111" cy="445172"/>
          </a:xfrm>
          <a:prstGeom prst="chevron">
            <a:avLst>
              <a:gd name="adj" fmla="val 25351"/>
            </a:avLst>
          </a:prstGeom>
          <a:solidFill>
            <a:schemeClr val="accent1">
              <a:lumMod val="60000"/>
              <a:lumOff val="4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prstClr val="white"/>
                </a:solidFill>
              </a:rPr>
              <a:t>EONIA RECALIBRATED = €STR + 8,5</a:t>
            </a:r>
            <a:r>
              <a:rPr lang="en-US" sz="1600" i="1">
                <a:solidFill>
                  <a:prstClr val="white"/>
                </a:solidFill>
              </a:rPr>
              <a:t>bp</a:t>
            </a:r>
            <a:r>
              <a:rPr lang="en-US" sz="1600">
                <a:solidFill>
                  <a:prstClr val="white"/>
                </a:solidFill>
              </a:rPr>
              <a:t> (T+1)</a:t>
            </a:r>
          </a:p>
        </p:txBody>
      </p:sp>
      <p:sp>
        <p:nvSpPr>
          <p:cNvPr id="135" name="Rectángulo 134"/>
          <p:cNvSpPr/>
          <p:nvPr/>
        </p:nvSpPr>
        <p:spPr>
          <a:xfrm>
            <a:off x="2161384" y="3816752"/>
            <a:ext cx="1904532" cy="707886"/>
          </a:xfrm>
          <a:prstGeom prst="rect">
            <a:avLst/>
          </a:prstGeom>
          <a:solidFill>
            <a:schemeClr val="bg1"/>
          </a:solidFill>
          <a:ln>
            <a:solidFill>
              <a:schemeClr val="accent1">
                <a:lumMod val="60000"/>
                <a:lumOff val="40000"/>
              </a:schemeClr>
            </a:solidFill>
          </a:ln>
        </p:spPr>
        <p:txBody>
          <a:bodyPr wrap="square">
            <a:spAutoFit/>
          </a:bodyPr>
          <a:lstStyle/>
          <a:p>
            <a:pPr algn="just"/>
            <a:r>
              <a:rPr lang="en-GB" sz="1000" kern="950">
                <a:solidFill>
                  <a:srgbClr val="000000"/>
                </a:solidFill>
                <a:latin typeface="Arial" panose="020B0604020202020204" pitchFamily="34" charset="0"/>
                <a:ea typeface="Times New Roman" panose="02020603050405020304" pitchFamily="18" charset="0"/>
                <a:cs typeface="Sendnya"/>
              </a:rPr>
              <a:t>Initial transition from EONIA to €STR + 8.5bps in light of the planned change in EONIA-calculation methodology</a:t>
            </a:r>
            <a:endParaRPr lang="en-US" sz="1000">
              <a:solidFill>
                <a:prstClr val="black"/>
              </a:solidFill>
            </a:endParaRPr>
          </a:p>
        </p:txBody>
      </p:sp>
      <p:sp>
        <p:nvSpPr>
          <p:cNvPr id="136" name="Rectángulo 135"/>
          <p:cNvSpPr/>
          <p:nvPr/>
        </p:nvSpPr>
        <p:spPr>
          <a:xfrm>
            <a:off x="2143359" y="3235181"/>
            <a:ext cx="1935639" cy="523220"/>
          </a:xfrm>
          <a:prstGeom prst="rect">
            <a:avLst/>
          </a:prstGeom>
        </p:spPr>
        <p:txBody>
          <a:bodyPr wrap="square">
            <a:spAutoFit/>
          </a:bodyPr>
          <a:lstStyle/>
          <a:p>
            <a:r>
              <a:rPr lang="en-GB" sz="1400" b="1" kern="950">
                <a:solidFill>
                  <a:srgbClr val="C00000"/>
                </a:solidFill>
                <a:latin typeface="Arial" panose="020B0604020202020204" pitchFamily="34" charset="0"/>
                <a:ea typeface="Times New Roman" panose="02020603050405020304" pitchFamily="18" charset="0"/>
                <a:cs typeface="Sendnya"/>
              </a:rPr>
              <a:t>Phase 1: change EONIA methodology </a:t>
            </a:r>
            <a:endParaRPr lang="en-US" sz="1400" b="1">
              <a:solidFill>
                <a:srgbClr val="C00000"/>
              </a:solidFill>
            </a:endParaRPr>
          </a:p>
        </p:txBody>
      </p:sp>
      <p:sp>
        <p:nvSpPr>
          <p:cNvPr id="137" name="Rectángulo 136"/>
          <p:cNvSpPr/>
          <p:nvPr/>
        </p:nvSpPr>
        <p:spPr>
          <a:xfrm>
            <a:off x="6006319" y="3296814"/>
            <a:ext cx="4735335" cy="307777"/>
          </a:xfrm>
          <a:prstGeom prst="rect">
            <a:avLst/>
          </a:prstGeom>
        </p:spPr>
        <p:txBody>
          <a:bodyPr wrap="none">
            <a:spAutoFit/>
          </a:bodyPr>
          <a:lstStyle/>
          <a:p>
            <a:r>
              <a:rPr lang="en-GB" sz="1400" b="1" kern="950">
                <a:solidFill>
                  <a:srgbClr val="C00000"/>
                </a:solidFill>
                <a:latin typeface="Arial" panose="020B0604020202020204" pitchFamily="34" charset="0"/>
                <a:ea typeface="Times New Roman" panose="02020603050405020304" pitchFamily="18" charset="0"/>
                <a:cs typeface="Sendnya"/>
              </a:rPr>
              <a:t>Phase 2: From EONIA recalibrated to €STR transition </a:t>
            </a:r>
            <a:endParaRPr lang="en-US" sz="1400" b="1">
              <a:solidFill>
                <a:srgbClr val="C00000"/>
              </a:solidFill>
            </a:endParaRPr>
          </a:p>
        </p:txBody>
      </p:sp>
      <p:cxnSp>
        <p:nvCxnSpPr>
          <p:cNvPr id="138" name="Conector recto 137"/>
          <p:cNvCxnSpPr/>
          <p:nvPr/>
        </p:nvCxnSpPr>
        <p:spPr>
          <a:xfrm>
            <a:off x="11242412" y="2321208"/>
            <a:ext cx="0" cy="1983410"/>
          </a:xfrm>
          <a:prstGeom prst="line">
            <a:avLst/>
          </a:prstGeom>
          <a:ln w="9525" cap="flat" algn="ctr">
            <a:prstDash val="lgDash"/>
          </a:ln>
        </p:spPr>
        <p:style>
          <a:lnRef idx="1">
            <a:schemeClr val="accent1"/>
          </a:lnRef>
          <a:fillRef idx="0">
            <a:schemeClr val="accent1"/>
          </a:fillRef>
          <a:effectRef idx="0">
            <a:schemeClr val="accent1"/>
          </a:effectRef>
          <a:fontRef idx="minor">
            <a:schemeClr val="tx1"/>
          </a:fontRef>
        </p:style>
      </p:cxnSp>
      <p:sp>
        <p:nvSpPr>
          <p:cNvPr id="140" name="CuadroTexto 139"/>
          <p:cNvSpPr txBox="1"/>
          <p:nvPr/>
        </p:nvSpPr>
        <p:spPr>
          <a:xfrm>
            <a:off x="10807942" y="1594731"/>
            <a:ext cx="1069608" cy="738664"/>
          </a:xfrm>
          <a:prstGeom prst="rect">
            <a:avLst/>
          </a:prstGeom>
          <a:solidFill>
            <a:schemeClr val="bg1"/>
          </a:solidFill>
        </p:spPr>
        <p:txBody>
          <a:bodyPr wrap="square" rtlCol="0">
            <a:spAutoFit/>
          </a:bodyPr>
          <a:lstStyle/>
          <a:p>
            <a:pPr algn="ctr"/>
            <a:r>
              <a:rPr lang="en-US" sz="1050" b="1">
                <a:solidFill>
                  <a:prstClr val="black"/>
                </a:solidFill>
                <a:latin typeface="Arial" panose="020B0604020202020204" pitchFamily="34" charset="0"/>
                <a:cs typeface="Arial" panose="020B0604020202020204" pitchFamily="34" charset="0"/>
              </a:rPr>
              <a:t>Jan 3 2022</a:t>
            </a:r>
          </a:p>
          <a:p>
            <a:pPr algn="ctr"/>
            <a:r>
              <a:rPr lang="en-US" sz="1050" b="1">
                <a:solidFill>
                  <a:srgbClr val="FF0000"/>
                </a:solidFill>
                <a:latin typeface="Arial" panose="020B0604020202020204" pitchFamily="34" charset="0"/>
                <a:cs typeface="Arial" panose="020B0604020202020204" pitchFamily="34" charset="0"/>
              </a:rPr>
              <a:t>EONIA publication discontinued</a:t>
            </a:r>
          </a:p>
        </p:txBody>
      </p:sp>
      <p:sp>
        <p:nvSpPr>
          <p:cNvPr id="141" name="CuadroTexto 140"/>
          <p:cNvSpPr txBox="1"/>
          <p:nvPr/>
        </p:nvSpPr>
        <p:spPr>
          <a:xfrm>
            <a:off x="234294" y="3466140"/>
            <a:ext cx="1609821" cy="461665"/>
          </a:xfrm>
          <a:prstGeom prst="rect">
            <a:avLst/>
          </a:prstGeom>
          <a:noFill/>
        </p:spPr>
        <p:txBody>
          <a:bodyPr wrap="square" rtlCol="0">
            <a:spAutoFit/>
          </a:bodyPr>
          <a:lstStyle/>
          <a:p>
            <a:r>
              <a:rPr lang="en-US" sz="1200" b="1">
                <a:solidFill>
                  <a:prstClr val="black"/>
                </a:solidFill>
                <a:latin typeface="Arial" panose="020B0604020202020204" pitchFamily="34" charset="0"/>
                <a:cs typeface="Arial" panose="020B0604020202020204" pitchFamily="34" charset="0"/>
              </a:rPr>
              <a:t>EONIA to €STR </a:t>
            </a:r>
          </a:p>
          <a:p>
            <a:r>
              <a:rPr lang="en-US" sz="1200" b="1">
                <a:solidFill>
                  <a:prstClr val="black"/>
                </a:solidFill>
                <a:latin typeface="Arial" panose="020B0604020202020204" pitchFamily="34" charset="0"/>
                <a:cs typeface="Arial" panose="020B0604020202020204" pitchFamily="34" charset="0"/>
              </a:rPr>
              <a:t>Transition phases</a:t>
            </a:r>
          </a:p>
        </p:txBody>
      </p:sp>
      <p:cxnSp>
        <p:nvCxnSpPr>
          <p:cNvPr id="142" name="Conector recto 141"/>
          <p:cNvCxnSpPr/>
          <p:nvPr/>
        </p:nvCxnSpPr>
        <p:spPr>
          <a:xfrm>
            <a:off x="1955670" y="3284083"/>
            <a:ext cx="0" cy="984204"/>
          </a:xfrm>
          <a:prstGeom prst="line">
            <a:avLst/>
          </a:prstGeom>
          <a:ln w="6350" cap="flat" algn="ctr">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8" name="Triángulo isósceles 7"/>
          <p:cNvSpPr/>
          <p:nvPr/>
        </p:nvSpPr>
        <p:spPr>
          <a:xfrm rot="10800000">
            <a:off x="3952380" y="4793495"/>
            <a:ext cx="3780062" cy="231436"/>
          </a:xfrm>
          <a:prstGeom prst="triangle">
            <a:avLst>
              <a:gd name="adj" fmla="val 47984"/>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ángulo 82"/>
          <p:cNvSpPr/>
          <p:nvPr/>
        </p:nvSpPr>
        <p:spPr>
          <a:xfrm>
            <a:off x="3150684" y="5211219"/>
            <a:ext cx="8091728" cy="1063335"/>
          </a:xfrm>
          <a:prstGeom prst="rect">
            <a:avLst/>
          </a:prstGeom>
          <a:solidFill>
            <a:srgbClr val="DEEDF1">
              <a:lumMod val="90000"/>
            </a:srgbClr>
          </a:solidFill>
          <a:ln w="12700" cap="flat" cmpd="sng" algn="ctr">
            <a:noFill/>
            <a:prstDash val="solid"/>
            <a:miter lim="800000"/>
          </a:ln>
          <a:effectLst/>
        </p:spPr>
        <p:txBody>
          <a:bodyPr rtlCol="0" anchor="ctr"/>
          <a:lstStyle/>
          <a:p>
            <a:pPr algn="ctr"/>
            <a:r>
              <a:rPr lang="en-US" sz="1600" kern="0">
                <a:solidFill>
                  <a:srgbClr val="595959"/>
                </a:solidFill>
                <a:latin typeface="Arial" panose="020B0604020202020204" pitchFamily="34" charset="0"/>
                <a:cs typeface="Arial" panose="020B0604020202020204" pitchFamily="34" charset="0"/>
              </a:rPr>
              <a:t>WG euro RFR publishes recommendations for market participants to understand the EONIA to €STR transition issues from a </a:t>
            </a:r>
            <a:r>
              <a:rPr lang="en-US" sz="1600" b="1" kern="0">
                <a:solidFill>
                  <a:srgbClr val="595959"/>
                </a:solidFill>
                <a:latin typeface="Arial" panose="020B0604020202020204" pitchFamily="34" charset="0"/>
                <a:cs typeface="Arial" panose="020B0604020202020204" pitchFamily="34" charset="0"/>
              </a:rPr>
              <a:t>legal, product</a:t>
            </a:r>
            <a:r>
              <a:rPr lang="en-US" sz="1600" b="1" strike="sngStrike" kern="0">
                <a:solidFill>
                  <a:srgbClr val="595959"/>
                </a:solidFill>
                <a:latin typeface="Arial" panose="020B0604020202020204" pitchFamily="34" charset="0"/>
                <a:cs typeface="Arial" panose="020B0604020202020204" pitchFamily="34" charset="0"/>
              </a:rPr>
              <a:t>s</a:t>
            </a:r>
            <a:r>
              <a:rPr lang="en-US" sz="1600" b="1" kern="0">
                <a:solidFill>
                  <a:srgbClr val="595959"/>
                </a:solidFill>
                <a:latin typeface="Arial" panose="020B0604020202020204" pitchFamily="34" charset="0"/>
                <a:cs typeface="Arial" panose="020B0604020202020204" pitchFamily="34" charset="0"/>
              </a:rPr>
              <a:t>, accounting and risk management perspective </a:t>
            </a:r>
            <a:r>
              <a:rPr lang="en-US" sz="1600" kern="0">
                <a:solidFill>
                  <a:srgbClr val="595959"/>
                </a:solidFill>
                <a:latin typeface="Arial" panose="020B0604020202020204" pitchFamily="34" charset="0"/>
                <a:cs typeface="Arial" panose="020B0604020202020204" pitchFamily="34" charset="0"/>
              </a:rPr>
              <a:t>and encourage to</a:t>
            </a:r>
            <a:r>
              <a:rPr lang="en-US" sz="1600" b="1" kern="0">
                <a:solidFill>
                  <a:srgbClr val="595959"/>
                </a:solidFill>
                <a:latin typeface="Arial" panose="020B0604020202020204" pitchFamily="34" charset="0"/>
                <a:cs typeface="Arial" panose="020B0604020202020204" pitchFamily="34" charset="0"/>
              </a:rPr>
              <a:t> share best practices </a:t>
            </a:r>
            <a:endParaRPr lang="es-ES" sz="1600" b="1" kern="0">
              <a:solidFill>
                <a:srgbClr val="595959"/>
              </a:solidFill>
              <a:latin typeface="Arial" panose="020B0604020202020204" pitchFamily="34" charset="0"/>
              <a:cs typeface="Arial" panose="020B0604020202020204" pitchFamily="34" charset="0"/>
            </a:endParaRPr>
          </a:p>
        </p:txBody>
      </p:sp>
      <p:sp>
        <p:nvSpPr>
          <p:cNvPr id="9" name="Triángulo isósceles 8"/>
          <p:cNvSpPr/>
          <p:nvPr/>
        </p:nvSpPr>
        <p:spPr>
          <a:xfrm rot="5400000">
            <a:off x="2760054" y="5685186"/>
            <a:ext cx="661378" cy="119882"/>
          </a:xfrm>
          <a:prstGeom prst="triangle">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ángulo redondeado 10"/>
          <p:cNvSpPr/>
          <p:nvPr/>
        </p:nvSpPr>
        <p:spPr>
          <a:xfrm>
            <a:off x="710509" y="5225948"/>
            <a:ext cx="2309783" cy="1048606"/>
          </a:xfrm>
          <a:prstGeom prst="roundRect">
            <a:avLst/>
          </a:prstGeom>
          <a:solidFill>
            <a:srgbClr val="DEEDF1">
              <a:lumMod val="90000"/>
            </a:srgbClr>
          </a:solidFill>
          <a:ln w="12700" cap="flat" cmpd="sng" algn="ctr">
            <a:noFill/>
            <a:prstDash val="solid"/>
            <a:miter lim="800000"/>
          </a:ln>
          <a:effectLst/>
        </p:spPr>
        <p:txBody>
          <a:bodyPr rtlCol="0" anchor="ctr"/>
          <a:lstStyle/>
          <a:p>
            <a:pPr algn="ctr"/>
            <a:endParaRPr lang="en-US" sz="1600" b="1" kern="0">
              <a:solidFill>
                <a:prstClr val="black">
                  <a:lumMod val="65000"/>
                  <a:lumOff val="35000"/>
                </a:prstClr>
              </a:solidFill>
              <a:latin typeface="Arial" panose="020B0604020202020204" pitchFamily="34" charset="0"/>
              <a:cs typeface="Arial" panose="020B0604020202020204" pitchFamily="34" charset="0"/>
            </a:endParaRPr>
          </a:p>
          <a:p>
            <a:pPr algn="ctr"/>
            <a:r>
              <a:rPr lang="en-US" sz="1600" b="1" kern="0">
                <a:solidFill>
                  <a:prstClr val="black">
                    <a:lumMod val="65000"/>
                    <a:lumOff val="35000"/>
                  </a:prstClr>
                </a:solidFill>
                <a:latin typeface="Arial" panose="020B0604020202020204" pitchFamily="34" charset="0"/>
                <a:cs typeface="Arial" panose="020B0604020202020204" pitchFamily="34" charset="0"/>
              </a:rPr>
              <a:t>WG euro RFR recommendations   </a:t>
            </a:r>
          </a:p>
          <a:p>
            <a:pPr algn="ctr"/>
            <a:endParaRPr lang="en-US" sz="1600" b="1" kern="0">
              <a:solidFill>
                <a:prstClr val="black">
                  <a:lumMod val="65000"/>
                  <a:lumOff val="35000"/>
                </a:prstClr>
              </a:solidFill>
              <a:latin typeface="Arial" panose="020B0604020202020204" pitchFamily="34" charset="0"/>
              <a:cs typeface="Arial" panose="020B0604020202020204" pitchFamily="34" charset="0"/>
            </a:endParaRPr>
          </a:p>
        </p:txBody>
      </p:sp>
      <p:sp>
        <p:nvSpPr>
          <p:cNvPr id="44" name="Cheurón 133"/>
          <p:cNvSpPr/>
          <p:nvPr/>
        </p:nvSpPr>
        <p:spPr>
          <a:xfrm>
            <a:off x="4142459" y="3224208"/>
            <a:ext cx="7608007" cy="445172"/>
          </a:xfrm>
          <a:prstGeom prst="chevron">
            <a:avLst>
              <a:gd name="adj" fmla="val 25351"/>
            </a:avLst>
          </a:prstGeom>
          <a:solidFill>
            <a:schemeClr val="accent1">
              <a:lumMod val="60000"/>
              <a:lumOff val="4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kern="950">
                <a:solidFill>
                  <a:prstClr val="white"/>
                </a:solidFill>
                <a:latin typeface="Arial" panose="020B0604020202020204" pitchFamily="34" charset="0"/>
                <a:ea typeface="Times New Roman" panose="02020603050405020304" pitchFamily="18" charset="0"/>
                <a:cs typeface="Sendnya"/>
              </a:rPr>
              <a:t>€STR </a:t>
            </a:r>
            <a:r>
              <a:rPr lang="en-US" sz="1600">
                <a:solidFill>
                  <a:prstClr val="white"/>
                </a:solidFill>
              </a:rPr>
              <a:t>(T+1)</a:t>
            </a:r>
          </a:p>
        </p:txBody>
      </p:sp>
      <p:sp>
        <p:nvSpPr>
          <p:cNvPr id="46" name="Rectángulo 135"/>
          <p:cNvSpPr/>
          <p:nvPr/>
        </p:nvSpPr>
        <p:spPr>
          <a:xfrm>
            <a:off x="5405226" y="3662863"/>
            <a:ext cx="5378952" cy="307777"/>
          </a:xfrm>
          <a:prstGeom prst="rect">
            <a:avLst/>
          </a:prstGeom>
        </p:spPr>
        <p:txBody>
          <a:bodyPr wrap="square">
            <a:spAutoFit/>
          </a:bodyPr>
          <a:lstStyle/>
          <a:p>
            <a:r>
              <a:rPr lang="en-GB" sz="1400" b="1" kern="950">
                <a:solidFill>
                  <a:srgbClr val="C00000"/>
                </a:solidFill>
                <a:latin typeface="Arial" panose="020B0604020202020204" pitchFamily="34" charset="0"/>
                <a:ea typeface="Times New Roman" panose="02020603050405020304" pitchFamily="18" charset="0"/>
                <a:cs typeface="Sendnya"/>
              </a:rPr>
              <a:t>Phase 2: Transition from recalibrated EONIA to the </a:t>
            </a:r>
            <a:r>
              <a:rPr lang="de-DE" sz="1400" b="1" kern="950">
                <a:solidFill>
                  <a:srgbClr val="C00000"/>
                </a:solidFill>
                <a:latin typeface="Arial" panose="020B0604020202020204" pitchFamily="34" charset="0"/>
                <a:ea typeface="Times New Roman" panose="02020603050405020304" pitchFamily="18" charset="0"/>
                <a:cs typeface="Sendnya"/>
              </a:rPr>
              <a:t>€STR</a:t>
            </a:r>
            <a:endParaRPr lang="en-US" sz="1400" b="1">
              <a:solidFill>
                <a:srgbClr val="C00000"/>
              </a:solidFill>
            </a:endParaRPr>
          </a:p>
        </p:txBody>
      </p:sp>
    </p:spTree>
    <p:extLst>
      <p:ext uri="{BB962C8B-B14F-4D97-AF65-F5344CB8AC3E}">
        <p14:creationId xmlns:p14="http://schemas.microsoft.com/office/powerpoint/2010/main" val="3197157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Objeto 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23" name="Diapositiva de think-cell" r:id="rId5" imgW="0" imgH="0" progId="TCLayout.ActiveDocument.1">
                  <p:embed/>
                </p:oleObj>
              </mc:Choice>
              <mc:Fallback>
                <p:oleObj name="Diapositiva de think-cell" r:id="rId5" imgW="0" imgH="0" progId="TCLayout.ActiveDocument.1">
                  <p:embed/>
                  <p:pic>
                    <p:nvPicPr>
                      <p:cNvPr id="0" name="Picture 1" descr="rId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ángulo redondeado 12"/>
          <p:cNvSpPr/>
          <p:nvPr/>
        </p:nvSpPr>
        <p:spPr>
          <a:xfrm>
            <a:off x="169333" y="1156044"/>
            <a:ext cx="11938000" cy="4932120"/>
          </a:xfrm>
          <a:prstGeom prst="roundRect">
            <a:avLst>
              <a:gd name="adj" fmla="val 4510"/>
            </a:avLst>
          </a:prstGeom>
          <a:ln w="12700" cap="flat" algn="ctr">
            <a:prstDash val="soli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 name="Rectángulo 3"/>
          <p:cNvSpPr/>
          <p:nvPr/>
        </p:nvSpPr>
        <p:spPr>
          <a:xfrm>
            <a:off x="1208055" y="894434"/>
            <a:ext cx="9443012" cy="515481"/>
          </a:xfrm>
          <a:prstGeom prst="rect">
            <a:avLst/>
          </a:prstGeom>
          <a:solidFill>
            <a:schemeClr val="accent2">
              <a:lumMod val="9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lumMod val="65000"/>
                    <a:lumOff val="35000"/>
                  </a:schemeClr>
                </a:solidFill>
                <a:latin typeface="Arial" panose="020B0604020202020204" pitchFamily="34" charset="0"/>
                <a:ea typeface="+mj-ea"/>
                <a:cs typeface="Arial" panose="020B0604020202020204" pitchFamily="34" charset="0"/>
              </a:rPr>
              <a:t>Market participants should gradually replace EONIA with the €STR as a reference rate for all products and contracts and make all necessary adjustments </a:t>
            </a:r>
            <a:r>
              <a:rPr lang="en-US" sz="1400" b="1" smtClean="0">
                <a:solidFill>
                  <a:schemeClr val="tx1">
                    <a:lumMod val="65000"/>
                    <a:lumOff val="35000"/>
                  </a:schemeClr>
                </a:solidFill>
                <a:latin typeface="Arial" panose="020B0604020202020204" pitchFamily="34" charset="0"/>
                <a:ea typeface="+mj-ea"/>
                <a:cs typeface="Arial" panose="020B0604020202020204" pitchFamily="34" charset="0"/>
              </a:rPr>
              <a:t>so as to use the €</a:t>
            </a:r>
            <a:r>
              <a:rPr lang="en-US" sz="1400" b="1">
                <a:solidFill>
                  <a:schemeClr val="tx1">
                    <a:lumMod val="65000"/>
                    <a:lumOff val="35000"/>
                  </a:schemeClr>
                </a:solidFill>
                <a:latin typeface="Arial" panose="020B0604020202020204" pitchFamily="34" charset="0"/>
                <a:ea typeface="+mj-ea"/>
                <a:cs typeface="Arial" panose="020B0604020202020204" pitchFamily="34" charset="0"/>
              </a:rPr>
              <a:t>STR as their standard benchmark</a:t>
            </a:r>
          </a:p>
        </p:txBody>
      </p:sp>
      <p:sp>
        <p:nvSpPr>
          <p:cNvPr id="3" name="Rectángulo 2"/>
          <p:cNvSpPr/>
          <p:nvPr/>
        </p:nvSpPr>
        <p:spPr>
          <a:xfrm>
            <a:off x="5805693" y="1409915"/>
            <a:ext cx="6174640" cy="3893374"/>
          </a:xfrm>
          <a:prstGeom prst="rect">
            <a:avLst/>
          </a:prstGeom>
        </p:spPr>
        <p:txBody>
          <a:bodyPr wrap="square">
            <a:spAutoFit/>
          </a:bodyPr>
          <a:lstStyle/>
          <a:p>
            <a:endParaRPr lang="en-GB" sz="1200" dirty="0" smtClean="0">
              <a:latin typeface="Arial" panose="020B0604020202020204" pitchFamily="34" charset="0"/>
              <a:cs typeface="Arial" panose="020B0604020202020204" pitchFamily="34" charset="0"/>
            </a:endParaRPr>
          </a:p>
          <a:p>
            <a:pPr>
              <a:spcBef>
                <a:spcPts val="600"/>
              </a:spcBef>
            </a:pPr>
            <a:r>
              <a:rPr lang="en-GB" sz="1200" dirty="0" smtClean="0">
                <a:latin typeface="Arial" panose="020B0604020202020204" pitchFamily="34" charset="0"/>
                <a:cs typeface="Arial" panose="020B0604020202020204" pitchFamily="34" charset="0"/>
              </a:rPr>
              <a:t>This ‘two-deadline’ approach entails challenges that should be addressed by market participants and are being analysed by the WG euro RFR. Regarding the EONIA-€STR transition, the m</a:t>
            </a:r>
            <a:r>
              <a:rPr lang="en-US" sz="1200" dirty="0" err="1" smtClean="0">
                <a:solidFill>
                  <a:schemeClr val="tx1">
                    <a:lumMod val="75000"/>
                    <a:lumOff val="25000"/>
                  </a:schemeClr>
                </a:solidFill>
                <a:latin typeface="Arial" panose="020B0604020202020204" pitchFamily="34" charset="0"/>
                <a:cs typeface="Arial" panose="020B0604020202020204" pitchFamily="34" charset="0"/>
              </a:rPr>
              <a:t>ain</a:t>
            </a:r>
            <a:r>
              <a:rPr lang="en-US" sz="1200" dirty="0" smtClean="0">
                <a:solidFill>
                  <a:schemeClr val="tx1">
                    <a:lumMod val="75000"/>
                    <a:lumOff val="25000"/>
                  </a:schemeClr>
                </a:solidFill>
                <a:latin typeface="Arial" panose="020B0604020202020204" pitchFamily="34" charset="0"/>
                <a:cs typeface="Arial" panose="020B0604020202020204" pitchFamily="34" charset="0"/>
              </a:rPr>
              <a:t> milestones of the euro working group since February 2018 are</a:t>
            </a:r>
            <a:r>
              <a:rPr lang="en-GB" sz="1200" dirty="0" smtClean="0">
                <a:latin typeface="Arial" panose="020B0604020202020204" pitchFamily="34" charset="0"/>
                <a:cs typeface="Arial" panose="020B0604020202020204" pitchFamily="34" charset="0"/>
              </a:rPr>
              <a:t>:</a:t>
            </a:r>
            <a:endParaRPr lang="en-US" sz="1200" dirty="0" smtClean="0">
              <a:latin typeface="Arial" panose="020B0604020202020204" pitchFamily="34" charset="0"/>
              <a:cs typeface="Arial" panose="020B0604020202020204" pitchFamily="34" charset="0"/>
            </a:endParaRPr>
          </a:p>
          <a:p>
            <a:pPr marL="628650" lvl="1" indent="-171450">
              <a:spcBef>
                <a:spcPts val="600"/>
              </a:spcBef>
              <a:spcAft>
                <a:spcPts val="900"/>
              </a:spcAft>
              <a:buFont typeface="Wingdings" panose="05000000000000000000" pitchFamily="2" charset="2"/>
              <a:buChar char="§"/>
            </a:pPr>
            <a:r>
              <a:rPr lang="en-US" sz="1200" dirty="0" smtClean="0">
                <a:solidFill>
                  <a:schemeClr val="tx1">
                    <a:lumMod val="65000"/>
                    <a:lumOff val="35000"/>
                  </a:schemeClr>
                </a:solidFill>
                <a:latin typeface="Arial" panose="020B0604020202020204" pitchFamily="34" charset="0"/>
                <a:cs typeface="Arial" panose="020B0604020202020204" pitchFamily="34" charset="0"/>
              </a:rPr>
              <a:t>The </a:t>
            </a:r>
            <a:r>
              <a:rPr lang="en-US" sz="1200" u="sng" dirty="0" smtClean="0">
                <a:solidFill>
                  <a:srgbClr val="458FA3"/>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xmlns="" xmlns:lc="http://schemas.openxmlformats.org/drawingml/2006/lockedCanvas" val="tx"/>
                    </a:ext>
                  </a:extLst>
                </a:hlinkClick>
              </a:rPr>
              <a:t>choice of </a:t>
            </a:r>
            <a:r>
              <a:rPr lang="en-US" sz="1200" u="sng" dirty="0" smtClean="0">
                <a:solidFill>
                  <a:srgbClr val="458FA3"/>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xmlns="" xmlns:lc="http://schemas.openxmlformats.org/drawingml/2006/lockedCanvas" val="tx"/>
                    </a:ext>
                  </a:extLst>
                </a:hlinkClick>
              </a:rPr>
              <a:t>the €</a:t>
            </a:r>
            <a:r>
              <a:rPr lang="en-US" sz="1200" u="sng" dirty="0" smtClean="0">
                <a:solidFill>
                  <a:srgbClr val="458FA3"/>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xmlns="" xmlns:lc="http://schemas.openxmlformats.org/drawingml/2006/lockedCanvas" val="tx"/>
                    </a:ext>
                  </a:extLst>
                </a:hlinkClick>
              </a:rPr>
              <a:t>STR as the euro risk-free rate</a:t>
            </a:r>
            <a:r>
              <a:rPr lang="en-US" sz="1200" dirty="0" smtClean="0">
                <a:solidFill>
                  <a:schemeClr val="tx1">
                    <a:lumMod val="65000"/>
                    <a:lumOff val="35000"/>
                  </a:schemeClr>
                </a:solidFill>
                <a:latin typeface="Arial" panose="020B0604020202020204" pitchFamily="34" charset="0"/>
                <a:cs typeface="Arial" panose="020B0604020202020204" pitchFamily="34" charset="0"/>
              </a:rPr>
              <a:t> </a:t>
            </a:r>
          </a:p>
          <a:p>
            <a:pPr marL="628650" lvl="1" indent="-171450">
              <a:spcAft>
                <a:spcPts val="900"/>
              </a:spcAft>
              <a:buFont typeface="Wingdings" panose="05000000000000000000" pitchFamily="2" charset="2"/>
              <a:buChar char="§"/>
            </a:pPr>
            <a:r>
              <a:rPr lang="en-US" sz="1200" dirty="0" smtClean="0">
                <a:solidFill>
                  <a:schemeClr val="tx1">
                    <a:lumMod val="65000"/>
                    <a:lumOff val="35000"/>
                  </a:schemeClr>
                </a:solidFill>
                <a:latin typeface="Arial" panose="020B0604020202020204" pitchFamily="34" charset="0"/>
                <a:cs typeface="Arial" panose="020B0604020202020204" pitchFamily="34" charset="0"/>
              </a:rPr>
              <a:t>The choice of </a:t>
            </a:r>
            <a:r>
              <a:rPr lang="en-US" sz="1200" dirty="0">
                <a:solidFill>
                  <a:schemeClr val="tx1">
                    <a:lumMod val="65000"/>
                    <a:lumOff val="35000"/>
                  </a:schemeClr>
                </a:solidFill>
                <a:latin typeface="Arial" panose="020B0604020202020204" pitchFamily="34" charset="0"/>
                <a:cs typeface="Arial" panose="020B0604020202020204" pitchFamily="34" charset="0"/>
              </a:rPr>
              <a:t>a</a:t>
            </a:r>
            <a:r>
              <a:rPr lang="en-US" sz="1200" u="sng" dirty="0" smtClean="0">
                <a:solidFill>
                  <a:srgbClr val="458FA3"/>
                </a:solidFill>
                <a:latin typeface="Arial" panose="020B0604020202020204" pitchFamily="34" charset="0"/>
                <a:cs typeface="Arial" panose="020B0604020202020204" pitchFamily="34" charset="0"/>
              </a:rPr>
              <a:t> </a:t>
            </a:r>
            <a:r>
              <a:rPr lang="en-US" sz="1200" u="sng" dirty="0" smtClean="0">
                <a:solidFill>
                  <a:srgbClr val="458FA3"/>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xmlns="" xmlns:lc="http://schemas.openxmlformats.org/drawingml/2006/lockedCanvas" val="tx"/>
                    </a:ext>
                  </a:extLst>
                </a:hlinkClick>
              </a:rPr>
              <a:t>transition path from EONIA to </a:t>
            </a:r>
            <a:r>
              <a:rPr lang="en-US" sz="1200" u="sng" dirty="0" smtClean="0">
                <a:solidFill>
                  <a:srgbClr val="458FA3"/>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xmlns="" xmlns:lc="http://schemas.openxmlformats.org/drawingml/2006/lockedCanvas" val="tx"/>
                    </a:ext>
                  </a:extLst>
                </a:hlinkClick>
              </a:rPr>
              <a:t>the €</a:t>
            </a:r>
            <a:r>
              <a:rPr lang="en-US" sz="1200" u="sng" dirty="0" smtClean="0">
                <a:solidFill>
                  <a:srgbClr val="458FA3"/>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xmlns="" xmlns:lc="http://schemas.openxmlformats.org/drawingml/2006/lockedCanvas" val="tx"/>
                    </a:ext>
                  </a:extLst>
                </a:hlinkClick>
              </a:rPr>
              <a:t>STR</a:t>
            </a:r>
            <a:r>
              <a:rPr lang="en-US" sz="1200" dirty="0" smtClean="0">
                <a:solidFill>
                  <a:schemeClr val="tx1">
                    <a:lumMod val="65000"/>
                    <a:lumOff val="35000"/>
                  </a:schemeClr>
                </a:solidFill>
                <a:latin typeface="Arial" panose="020B0604020202020204" pitchFamily="34" charset="0"/>
                <a:cs typeface="Arial" panose="020B0604020202020204" pitchFamily="34" charset="0"/>
              </a:rPr>
              <a:t> </a:t>
            </a:r>
          </a:p>
          <a:p>
            <a:pPr marL="628650" lvl="1" indent="-171450">
              <a:spcAft>
                <a:spcPts val="900"/>
              </a:spcAft>
              <a:buFont typeface="Wingdings" panose="05000000000000000000" pitchFamily="2" charset="2"/>
              <a:buChar char="§"/>
            </a:pPr>
            <a:r>
              <a:rPr lang="en-US" sz="1200" dirty="0" smtClean="0">
                <a:solidFill>
                  <a:schemeClr val="tx1">
                    <a:lumMod val="65000"/>
                    <a:lumOff val="35000"/>
                  </a:schemeClr>
                </a:solidFill>
                <a:latin typeface="Arial" panose="020B0604020202020204" pitchFamily="34" charset="0"/>
                <a:cs typeface="Arial" panose="020B0604020202020204" pitchFamily="34" charset="0"/>
              </a:rPr>
              <a:t>The publication of recommendations and guidance for market participants, covering:</a:t>
            </a:r>
          </a:p>
          <a:p>
            <a:pPr marL="1257300" lvl="2" indent="-342900">
              <a:spcAft>
                <a:spcPts val="900"/>
              </a:spcAft>
              <a:buAutoNum type="arabicPeriod"/>
            </a:pPr>
            <a:r>
              <a:rPr lang="en-US" sz="1200" dirty="0" smtClean="0">
                <a:solidFill>
                  <a:schemeClr val="tx1">
                    <a:lumMod val="65000"/>
                    <a:lumOff val="35000"/>
                  </a:schemeClr>
                </a:solidFill>
                <a:latin typeface="Arial" panose="020B0604020202020204" pitchFamily="34" charset="0"/>
                <a:cs typeface="Arial" panose="020B0604020202020204" pitchFamily="34" charset="0"/>
              </a:rPr>
              <a:t>Legal changes to legacy and new contracts referencing EONIA (</a:t>
            </a:r>
            <a:r>
              <a:rPr lang="en-US" sz="1200" dirty="0" smtClean="0">
                <a:solidFill>
                  <a:srgbClr val="458FA3"/>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xmlns="" xmlns:lc="http://schemas.openxmlformats.org/drawingml/2006/lockedCanvas" val="tx"/>
                    </a:ext>
                  </a:extLst>
                </a:hlinkClick>
              </a:rPr>
              <a:t>EONIA legal action plan</a:t>
            </a:r>
            <a:r>
              <a:rPr lang="en-US" sz="1200" dirty="0" smtClean="0">
                <a:solidFill>
                  <a:schemeClr val="tx1">
                    <a:lumMod val="65000"/>
                    <a:lumOff val="35000"/>
                  </a:schemeClr>
                </a:solidFill>
                <a:latin typeface="Arial" panose="020B0604020202020204" pitchFamily="34" charset="0"/>
                <a:cs typeface="Arial" panose="020B0604020202020204" pitchFamily="34" charset="0"/>
              </a:rPr>
              <a:t>); </a:t>
            </a:r>
          </a:p>
          <a:p>
            <a:pPr marL="1257300" lvl="2" indent="-342900">
              <a:spcAft>
                <a:spcPts val="900"/>
              </a:spcAft>
              <a:buAutoNum type="arabicPeriod"/>
            </a:pPr>
            <a:r>
              <a:rPr lang="en-US" sz="1200" dirty="0">
                <a:solidFill>
                  <a:srgbClr val="458FA3"/>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xmlns="" xmlns:lc="http://schemas.openxmlformats.org/drawingml/2006/lockedCanvas" val="tx"/>
                    </a:ext>
                  </a:extLst>
                </a:hlinkClick>
              </a:rPr>
              <a:t>P</a:t>
            </a:r>
            <a:r>
              <a:rPr lang="en-US" sz="1200" dirty="0" smtClean="0">
                <a:solidFill>
                  <a:srgbClr val="458FA3"/>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xmlns="" xmlns:lc="http://schemas.openxmlformats.org/drawingml/2006/lockedCanvas" val="tx"/>
                    </a:ext>
                  </a:extLst>
                </a:hlinkClick>
              </a:rPr>
              <a:t>ractical implementation of the switch from EONIA to </a:t>
            </a:r>
            <a:r>
              <a:rPr lang="en-US" sz="1200" dirty="0" smtClean="0">
                <a:solidFill>
                  <a:srgbClr val="458FA3"/>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xmlns="" xmlns:lc="http://schemas.openxmlformats.org/drawingml/2006/lockedCanvas" val="tx"/>
                    </a:ext>
                  </a:extLst>
                </a:hlinkClick>
              </a:rPr>
              <a:t>the €</a:t>
            </a:r>
            <a:r>
              <a:rPr lang="en-US" sz="1200" dirty="0" smtClean="0">
                <a:solidFill>
                  <a:srgbClr val="458FA3"/>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xmlns="" xmlns:lc="http://schemas.openxmlformats.org/drawingml/2006/lockedCanvas" val="tx"/>
                    </a:ext>
                  </a:extLst>
                </a:hlinkClick>
              </a:rPr>
              <a:t>STR for cash and derivative products</a:t>
            </a:r>
            <a:r>
              <a:rPr lang="en-US" sz="1200" dirty="0" smtClean="0">
                <a:solidFill>
                  <a:srgbClr val="458FA3"/>
                </a:solidFill>
                <a:latin typeface="Arial" panose="020B0604020202020204" pitchFamily="34" charset="0"/>
                <a:cs typeface="Arial" panose="020B0604020202020204" pitchFamily="34" charset="0"/>
              </a:rPr>
              <a:t> </a:t>
            </a:r>
            <a:r>
              <a:rPr lang="en-US" sz="1200" dirty="0" smtClean="0">
                <a:solidFill>
                  <a:schemeClr val="tx1">
                    <a:lumMod val="65000"/>
                    <a:lumOff val="35000"/>
                  </a:schemeClr>
                </a:solidFill>
                <a:latin typeface="Arial" panose="020B0604020202020204" pitchFamily="34" charset="0"/>
                <a:cs typeface="Arial" panose="020B0604020202020204" pitchFamily="34" charset="0"/>
              </a:rPr>
              <a:t>(IT impact, settlement issues, change in discounting regime, possible compensation mechanism…)</a:t>
            </a:r>
          </a:p>
          <a:p>
            <a:pPr marL="1257300" lvl="2" indent="-342900">
              <a:spcAft>
                <a:spcPts val="900"/>
              </a:spcAft>
              <a:buAutoNum type="arabicPeriod"/>
            </a:pPr>
            <a:r>
              <a:rPr lang="en-US" sz="1200" dirty="0">
                <a:solidFill>
                  <a:schemeClr val="tx1">
                    <a:lumMod val="65000"/>
                    <a:lumOff val="35000"/>
                  </a:schemeClr>
                </a:solidFill>
                <a:latin typeface="Arial" panose="020B0604020202020204" pitchFamily="34" charset="0"/>
                <a:cs typeface="Arial" panose="020B0604020202020204" pitchFamily="34" charset="0"/>
              </a:rPr>
              <a:t>R</a:t>
            </a:r>
            <a:r>
              <a:rPr lang="en-US" sz="1200" dirty="0" smtClean="0">
                <a:solidFill>
                  <a:schemeClr val="tx1">
                    <a:lumMod val="65000"/>
                    <a:lumOff val="35000"/>
                  </a:schemeClr>
                </a:solidFill>
                <a:latin typeface="Arial" panose="020B0604020202020204" pitchFamily="34" charset="0"/>
                <a:cs typeface="Arial" panose="020B0604020202020204" pitchFamily="34" charset="0"/>
              </a:rPr>
              <a:t>isk management and accounting implications of the transition to the €STR </a:t>
            </a:r>
          </a:p>
          <a:p>
            <a:pPr marL="171450" indent="-171450">
              <a:spcAft>
                <a:spcPts val="900"/>
              </a:spcAft>
              <a:buFont typeface="Wingdings" panose="05000000000000000000" pitchFamily="2" charset="2"/>
              <a:buChar char="§"/>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Rectángulo 1"/>
          <p:cNvSpPr/>
          <p:nvPr/>
        </p:nvSpPr>
        <p:spPr>
          <a:xfrm>
            <a:off x="393032" y="1397931"/>
            <a:ext cx="4977274" cy="5155770"/>
          </a:xfrm>
          <a:prstGeom prst="rect">
            <a:avLst/>
          </a:prstGeom>
        </p:spPr>
        <p:txBody>
          <a:bodyPr wrap="square">
            <a:spAutoFit/>
          </a:bodyPr>
          <a:lstStyle/>
          <a:p>
            <a:pPr algn="just"/>
            <a:endParaRPr lang="en-US" sz="1400" dirty="0">
              <a:latin typeface="Arial" panose="020B0604020202020204" pitchFamily="34" charset="0"/>
              <a:cs typeface="Arial" panose="020B0604020202020204" pitchFamily="34" charset="0"/>
            </a:endParaRPr>
          </a:p>
          <a:p>
            <a:pPr marL="215900" algn="just">
              <a:spcBef>
                <a:spcPts val="600"/>
              </a:spcBef>
              <a:spcAft>
                <a:spcPct val="0"/>
              </a:spcAft>
            </a:pPr>
            <a:r>
              <a:rPr lang="en-US" sz="1400" b="0" i="0" dirty="0" smtClean="0">
                <a:effectLst/>
                <a:latin typeface="Arial" panose="020B0604020202020204" pitchFamily="34" charset="0"/>
                <a:cs typeface="Arial" panose="020B0604020202020204" pitchFamily="34" charset="0"/>
              </a:rPr>
              <a:t>To ensure </a:t>
            </a:r>
            <a:r>
              <a:rPr lang="en-US" sz="1200" dirty="0" smtClean="0">
                <a:latin typeface="Arial" panose="020B0604020202020204" pitchFamily="34" charset="0"/>
                <a:cs typeface="Arial" panose="020B0604020202020204" pitchFamily="34" charset="0"/>
              </a:rPr>
              <a:t>a smooth transition, </a:t>
            </a:r>
            <a:r>
              <a:rPr lang="en-GB" sz="1200" dirty="0" smtClean="0">
                <a:latin typeface="Arial" panose="020B0604020202020204" pitchFamily="34" charset="0"/>
                <a:cs typeface="Arial" panose="020B0604020202020204" pitchFamily="34" charset="0"/>
              </a:rPr>
              <a:t>t</a:t>
            </a:r>
            <a:r>
              <a:rPr lang="en-GB" sz="1200" dirty="0" smtClean="0">
                <a:effectLst/>
                <a:latin typeface="Arial" panose="020B0604020202020204" pitchFamily="34" charset="0"/>
                <a:ea typeface="Calibri" panose="020F0502020204030204" pitchFamily="34" charset="0"/>
                <a:cs typeface="Arial" panose="020B0604020202020204" pitchFamily="34" charset="0"/>
              </a:rPr>
              <a:t>he switch from EONIA to the €STR takes place in two steps.</a:t>
            </a:r>
            <a:endParaRPr lang="es-ES" sz="1200" dirty="0" smtClean="0">
              <a:effectLst/>
              <a:latin typeface="Arial" panose="020B0604020202020204" pitchFamily="34" charset="0"/>
              <a:ea typeface="Calibri" panose="020F0502020204030204" pitchFamily="34" charset="0"/>
              <a:cs typeface="Arial" panose="020B0604020202020204" pitchFamily="34" charset="0"/>
            </a:endParaRPr>
          </a:p>
          <a:p>
            <a:pPr marL="558800" indent="-342900" algn="just">
              <a:spcAft>
                <a:spcPct val="0"/>
              </a:spcAft>
              <a:buFont typeface="Arial" panose="020B0604020202020204" pitchFamily="34" charset="0"/>
              <a:buChar char="•"/>
            </a:pPr>
            <a:endParaRPr lang="en-GB" sz="1200" dirty="0" smtClean="0">
              <a:effectLst/>
              <a:latin typeface="Arial" panose="020B0604020202020204" pitchFamily="34" charset="0"/>
              <a:ea typeface="Calibri" panose="020F0502020204030204" pitchFamily="34" charset="0"/>
              <a:cs typeface="Arial" panose="020B0604020202020204" pitchFamily="34" charset="0"/>
            </a:endParaRPr>
          </a:p>
          <a:p>
            <a:pPr marL="558800" indent="-114300" algn="just">
              <a:spcAft>
                <a:spcPct val="0"/>
              </a:spcAft>
              <a:buFont typeface="Arial" panose="020B0604020202020204" pitchFamily="34" charset="0"/>
              <a:buChar char="•"/>
            </a:pPr>
            <a:r>
              <a:rPr lang="en-GB" sz="1200" dirty="0" smtClean="0">
                <a:effectLst/>
                <a:latin typeface="Arial" panose="020B0604020202020204" pitchFamily="34" charset="0"/>
                <a:ea typeface="Calibri" panose="020F0502020204030204" pitchFamily="34" charset="0"/>
                <a:cs typeface="Arial" panose="020B0604020202020204" pitchFamily="34" charset="0"/>
              </a:rPr>
              <a:t>First, the methodology for EONIA has been recalibrated to become ‘’dependent’’ on the €STR, now that the €STR is available; this means that since 02/10/2019 (the date of the first €STR publication), the EONIA methodology has changed from being based on the contributions of a panel of banks, to become equal to €STR plus a fixed spread of 8.5 basis points. </a:t>
            </a:r>
          </a:p>
          <a:p>
            <a:pPr marL="444500" algn="just">
              <a:spcAft>
                <a:spcPct val="0"/>
              </a:spcAft>
            </a:pPr>
            <a:endParaRPr lang="en-GB" sz="1200" dirty="0" smtClean="0">
              <a:effectLst/>
              <a:latin typeface="Arial" panose="020B0604020202020204" pitchFamily="34" charset="0"/>
              <a:ea typeface="Calibri" panose="020F0502020204030204" pitchFamily="34" charset="0"/>
              <a:cs typeface="Arial" panose="020B0604020202020204" pitchFamily="34" charset="0"/>
            </a:endParaRPr>
          </a:p>
          <a:p>
            <a:pPr marL="558800" indent="-114300" algn="just">
              <a:spcAft>
                <a:spcPct val="0"/>
              </a:spcAft>
              <a:buFont typeface="Arial" panose="020B0604020202020204" pitchFamily="34" charset="0"/>
              <a:buChar char="•"/>
            </a:pPr>
            <a:r>
              <a:rPr lang="en-GB" sz="1200" dirty="0" smtClean="0">
                <a:effectLst/>
                <a:latin typeface="Arial" panose="020B0604020202020204" pitchFamily="34" charset="0"/>
                <a:ea typeface="Calibri" panose="020F0502020204030204" pitchFamily="34" charset="0"/>
                <a:cs typeface="Arial" panose="020B0604020202020204" pitchFamily="34" charset="0"/>
              </a:rPr>
              <a:t>Second, the market will transition from this “€STR-dependent EONIA’’ to the €STR, knowing that EONIA </a:t>
            </a:r>
            <a:r>
              <a:rPr lang="en-US" sz="1200" b="0" i="0" dirty="0" smtClean="0">
                <a:effectLst/>
                <a:latin typeface="Arial" panose="020B0604020202020204" pitchFamily="34" charset="0"/>
                <a:cs typeface="Arial" panose="020B0604020202020204" pitchFamily="34" charset="0"/>
              </a:rPr>
              <a:t>discontinuation </a:t>
            </a:r>
            <a:r>
              <a:rPr lang="en-GB" sz="1200" dirty="0" smtClean="0">
                <a:effectLst/>
                <a:latin typeface="Arial" panose="020B0604020202020204" pitchFamily="34" charset="0"/>
                <a:ea typeface="Calibri" panose="020F0502020204030204" pitchFamily="34" charset="0"/>
                <a:cs typeface="Arial" panose="020B0604020202020204" pitchFamily="34" charset="0"/>
              </a:rPr>
              <a:t>will take place </a:t>
            </a:r>
            <a:r>
              <a:rPr lang="en-US" sz="1200" b="0" i="0" dirty="0" smtClean="0">
                <a:effectLst/>
                <a:latin typeface="Arial" panose="020B0604020202020204" pitchFamily="34" charset="0"/>
                <a:cs typeface="Arial" panose="020B0604020202020204" pitchFamily="34" charset="0"/>
              </a:rPr>
              <a:t>on 3 January 2022</a:t>
            </a:r>
          </a:p>
          <a:p>
            <a:pPr marL="558800" indent="-114300" algn="just">
              <a:spcAft>
                <a:spcPct val="0"/>
              </a:spcAft>
              <a:buFont typeface="Arial" panose="020B0604020202020204" pitchFamily="34" charset="0"/>
              <a:buChar char="•"/>
            </a:pPr>
            <a:endParaRPr lang="en-US" sz="1200" dirty="0">
              <a:latin typeface="Arial" panose="020B0604020202020204" pitchFamily="34" charset="0"/>
              <a:ea typeface="Calibri" panose="020F0502020204030204" pitchFamily="34" charset="0"/>
              <a:cs typeface="Arial" panose="020B0604020202020204" pitchFamily="34" charset="0"/>
            </a:endParaRPr>
          </a:p>
          <a:p>
            <a:pPr marL="176213" lvl="1" algn="just">
              <a:lnSpc>
                <a:spcPct val="107000"/>
              </a:lnSpc>
              <a:spcAft>
                <a:spcPts val="800"/>
              </a:spcAft>
            </a:pPr>
            <a:r>
              <a:rPr lang="en-GB" sz="1200" b="1" u="sng" dirty="0" smtClean="0">
                <a:effectLst/>
                <a:latin typeface="Arial" panose="020B0604020202020204" pitchFamily="34" charset="0"/>
                <a:ea typeface="Calibri" panose="020F0502020204030204" pitchFamily="34" charset="0"/>
                <a:cs typeface="Arial" panose="020B0604020202020204" pitchFamily="34" charset="0"/>
              </a:rPr>
              <a:t>Until 3 Jan 2022, </a:t>
            </a:r>
            <a:r>
              <a:rPr lang="en-GB" sz="1200" dirty="0" smtClean="0">
                <a:effectLst/>
                <a:latin typeface="Arial" panose="020B0604020202020204" pitchFamily="34" charset="0"/>
                <a:ea typeface="Calibri" panose="020F0502020204030204" pitchFamily="34" charset="0"/>
                <a:cs typeface="Arial" panose="020B0604020202020204" pitchFamily="34" charset="0"/>
              </a:rPr>
              <a:t> both rates will coexist so that users have time to move all their contracts, systems and valuation rules to the euro short-term rate. This transitional period should be used by market participants to transit to the €STR, its replacement. </a:t>
            </a:r>
            <a:endParaRPr lang="es-ES" sz="1200" dirty="0" smtClean="0">
              <a:effectLst/>
              <a:latin typeface="Arial" panose="020B0604020202020204" pitchFamily="34" charset="0"/>
              <a:ea typeface="Calibri" panose="020F0502020204030204" pitchFamily="34" charset="0"/>
              <a:cs typeface="Arial" panose="020B0604020202020204" pitchFamily="34" charset="0"/>
            </a:endParaRPr>
          </a:p>
          <a:p>
            <a:pPr marL="558800" indent="-114300" algn="just">
              <a:spcAft>
                <a:spcPct val="0"/>
              </a:spcAft>
              <a:buFont typeface="Arial" panose="020B0604020202020204" pitchFamily="34" charset="0"/>
              <a:buChar char="•"/>
            </a:pPr>
            <a:endParaRPr lang="es-ES" sz="1400" dirty="0" smtClean="0">
              <a:effectLst/>
              <a:latin typeface="Arial" panose="020B0604020202020204" pitchFamily="34" charset="0"/>
              <a:ea typeface="Calibri" panose="020F0502020204030204" pitchFamily="34" charset="0"/>
              <a:cs typeface="Arial" panose="020B0604020202020204" pitchFamily="34" charset="0"/>
            </a:endParaRPr>
          </a:p>
          <a:p>
            <a:pPr algn="just"/>
            <a:r>
              <a:rPr lang="en-US" sz="1400" dirty="0" smtClean="0">
                <a:latin typeface="Arial" panose="020B0604020202020204" pitchFamily="34" charset="0"/>
                <a:cs typeface="Arial" panose="020B0604020202020204" pitchFamily="34" charset="0"/>
              </a:rPr>
              <a:t> </a:t>
            </a:r>
          </a:p>
          <a:p>
            <a:pPr algn="just"/>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a:t>
            </a:r>
          </a:p>
          <a:p>
            <a:pPr algn="just"/>
            <a:endParaRPr lang="en-US" sz="1400" dirty="0" smtClean="0">
              <a:latin typeface="Arial" panose="020B0604020202020204" pitchFamily="34" charset="0"/>
              <a:cs typeface="Arial" panose="020B0604020202020204" pitchFamily="34" charset="0"/>
            </a:endParaRPr>
          </a:p>
          <a:p>
            <a:pPr algn="just"/>
            <a:endParaRPr lang="en-US" sz="1400" dirty="0">
              <a:latin typeface="Arial" panose="020B0604020202020204" pitchFamily="34" charset="0"/>
              <a:cs typeface="Arial" panose="020B0604020202020204" pitchFamily="34" charset="0"/>
            </a:endParaRPr>
          </a:p>
        </p:txBody>
      </p:sp>
      <p:cxnSp>
        <p:nvCxnSpPr>
          <p:cNvPr id="10" name="Conector recto 9"/>
          <p:cNvCxnSpPr/>
          <p:nvPr/>
        </p:nvCxnSpPr>
        <p:spPr>
          <a:xfrm>
            <a:off x="5604934" y="2100668"/>
            <a:ext cx="12416" cy="2891043"/>
          </a:xfrm>
          <a:prstGeom prst="line">
            <a:avLst/>
          </a:prstGeom>
          <a:ln w="6350" cap="flat" algn="ctr">
            <a:solidFill>
              <a:schemeClr val="accent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5" name="Rectángulo 14"/>
          <p:cNvSpPr/>
          <p:nvPr/>
        </p:nvSpPr>
        <p:spPr>
          <a:xfrm>
            <a:off x="5923677" y="4991711"/>
            <a:ext cx="6120156" cy="954107"/>
          </a:xfrm>
          <a:prstGeom prst="rect">
            <a:avLst/>
          </a:prstGeom>
          <a:solidFill>
            <a:schemeClr val="accent2">
              <a:lumMod val="9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65000"/>
                    <a:lumOff val="35000"/>
                  </a:schemeClr>
                </a:solidFill>
                <a:latin typeface="Arial" panose="020B0604020202020204" pitchFamily="34" charset="0"/>
                <a:ea typeface="+mj-ea"/>
                <a:cs typeface="Arial" panose="020B0604020202020204" pitchFamily="34" charset="0"/>
              </a:rPr>
              <a:t>The change in the benchmark requires market participants to prepare extensively, including adaptation of IT systems to a new publication time as of 2 October 2019, </a:t>
            </a:r>
            <a:r>
              <a:rPr lang="en-GB" sz="1400" b="1" dirty="0" smtClean="0">
                <a:solidFill>
                  <a:schemeClr val="tx1">
                    <a:lumMod val="65000"/>
                    <a:lumOff val="35000"/>
                  </a:schemeClr>
                </a:solidFill>
                <a:latin typeface="Arial" panose="020B0604020202020204" pitchFamily="34" charset="0"/>
                <a:ea typeface="+mj-ea"/>
                <a:cs typeface="Arial" panose="020B0604020202020204" pitchFamily="34" charset="0"/>
              </a:rPr>
              <a:t>and a review </a:t>
            </a:r>
            <a:r>
              <a:rPr lang="en-GB" sz="1400" b="1" dirty="0">
                <a:solidFill>
                  <a:schemeClr val="tx1">
                    <a:lumMod val="65000"/>
                    <a:lumOff val="35000"/>
                  </a:schemeClr>
                </a:solidFill>
                <a:latin typeface="Arial" panose="020B0604020202020204" pitchFamily="34" charset="0"/>
                <a:ea typeface="+mj-ea"/>
                <a:cs typeface="Arial" panose="020B0604020202020204" pitchFamily="34" charset="0"/>
              </a:rPr>
              <a:t>of current documentation, processes and procedures</a:t>
            </a:r>
            <a:endParaRPr lang="es-ES" sz="1400" b="1" dirty="0">
              <a:solidFill>
                <a:schemeClr val="tx1">
                  <a:lumMod val="65000"/>
                  <a:lumOff val="35000"/>
                </a:schemeClr>
              </a:solidFill>
              <a:latin typeface="Arial" panose="020B0604020202020204" pitchFamily="34" charset="0"/>
              <a:ea typeface="+mj-ea"/>
              <a:cs typeface="Arial" panose="020B0604020202020204" pitchFamily="34" charset="0"/>
            </a:endParaRPr>
          </a:p>
        </p:txBody>
      </p:sp>
      <p:sp>
        <p:nvSpPr>
          <p:cNvPr id="16" name="CuadroTexto 1"/>
          <p:cNvSpPr txBox="1"/>
          <p:nvPr/>
        </p:nvSpPr>
        <p:spPr>
          <a:xfrm>
            <a:off x="287883" y="227314"/>
            <a:ext cx="8034850" cy="461665"/>
          </a:xfrm>
          <a:prstGeom prst="rect">
            <a:avLst/>
          </a:prstGeom>
          <a:noFill/>
        </p:spPr>
        <p:txBody>
          <a:bodyPr wrap="square" rtlCol="0">
            <a:spAutoFit/>
          </a:bodyPr>
          <a:lstStyle/>
          <a:p>
            <a:r>
              <a:rPr lang="en-US" sz="2400" b="1" smtClean="0">
                <a:solidFill>
                  <a:srgbClr val="DEEDF1">
                    <a:lumMod val="50000"/>
                  </a:srgbClr>
                </a:solidFill>
                <a:latin typeface="Arial" panose="020B0604020202020204" pitchFamily="34" charset="0"/>
                <a:cs typeface="Arial" panose="020B0604020202020204" pitchFamily="34" charset="0"/>
              </a:rPr>
              <a:t>Transition from EONIA to the €STR</a:t>
            </a:r>
            <a:endParaRPr lang="en-US"/>
          </a:p>
        </p:txBody>
      </p:sp>
      <p:sp>
        <p:nvSpPr>
          <p:cNvPr id="6" name="Marcador de número de diapositiva 5"/>
          <p:cNvSpPr>
            <a:spLocks noGrp="1"/>
          </p:cNvSpPr>
          <p:nvPr>
            <p:ph type="sldNum" sz="quarter" idx="12"/>
          </p:nvPr>
        </p:nvSpPr>
        <p:spPr/>
        <p:txBody>
          <a:bodyPr vert="horz" lIns="91440" tIns="45720" rIns="91440" bIns="45720" rtlCol="0" anchor="ctr"/>
          <a:lstStyle/>
          <a:p>
            <a:fld id="{16E8356C-3103-4144-B196-80F0817017A1}" type="slidenum">
              <a:rPr lang="en-US" sz="1300">
                <a:solidFill>
                  <a:srgbClr val="002060"/>
                </a:solidFill>
              </a:rPr>
              <a:t>13</a:t>
            </a:fld>
            <a:endParaRPr lang="en-US" sz="1300">
              <a:solidFill>
                <a:srgbClr val="002060"/>
              </a:solidFill>
            </a:endParaRPr>
          </a:p>
        </p:txBody>
      </p:sp>
      <p:sp>
        <p:nvSpPr>
          <p:cNvPr id="14" name="Cheurón 13"/>
          <p:cNvSpPr/>
          <p:nvPr/>
        </p:nvSpPr>
        <p:spPr>
          <a:xfrm>
            <a:off x="5477624" y="2926325"/>
            <a:ext cx="279452" cy="860553"/>
          </a:xfrm>
          <a:prstGeom prst="chevron">
            <a:avLst/>
          </a:prstGeom>
          <a:solidFill>
            <a:schemeClr val="accent5">
              <a:lumMod val="7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28521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Rectángulo redondeado 9">
            <a:extLst>
              <a:ext uri="{FF2B5EF4-FFF2-40B4-BE49-F238E27FC236}">
                <a16:creationId xmlns:a16="http://schemas.microsoft.com/office/drawing/2014/main" xmlns="" id="{4F4E4F45-7C73-4897-86B7-F82176EC930F}"/>
              </a:ext>
            </a:extLst>
          </p:cNvPr>
          <p:cNvSpPr/>
          <p:nvPr/>
        </p:nvSpPr>
        <p:spPr>
          <a:xfrm>
            <a:off x="7682669" y="1301308"/>
            <a:ext cx="4230168" cy="5007468"/>
          </a:xfrm>
          <a:prstGeom prst="roundRect">
            <a:avLst>
              <a:gd name="adj" fmla="val 0"/>
            </a:avLst>
          </a:prstGeom>
          <a:solidFill>
            <a:schemeClr val="bg1">
              <a:lumMod val="9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prstClr val="black">
                  <a:lumMod val="65000"/>
                  <a:lumOff val="35000"/>
                </a:prstClr>
              </a:solidFill>
              <a:cs typeface="Arial" panose="020B0604020202020204" pitchFamily="34" charset="0"/>
            </a:endParaRPr>
          </a:p>
        </p:txBody>
      </p:sp>
      <p:sp>
        <p:nvSpPr>
          <p:cNvPr id="40" name="Rectángulo redondeado 9">
            <a:extLst>
              <a:ext uri="{FF2B5EF4-FFF2-40B4-BE49-F238E27FC236}">
                <a16:creationId xmlns:a16="http://schemas.microsoft.com/office/drawing/2014/main" xmlns="" id="{02A972BF-6C68-4D6D-861E-BB99297D5DC4}"/>
              </a:ext>
            </a:extLst>
          </p:cNvPr>
          <p:cNvSpPr/>
          <p:nvPr/>
        </p:nvSpPr>
        <p:spPr>
          <a:xfrm>
            <a:off x="3317060" y="1301308"/>
            <a:ext cx="4233986" cy="5007468"/>
          </a:xfrm>
          <a:prstGeom prst="roundRect">
            <a:avLst>
              <a:gd name="adj" fmla="val 0"/>
            </a:avLst>
          </a:prstGeom>
          <a:solidFill>
            <a:schemeClr val="bg1">
              <a:lumMod val="9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prstClr val="black">
                  <a:lumMod val="65000"/>
                  <a:lumOff val="35000"/>
                </a:prstClr>
              </a:solidFill>
              <a:cs typeface="Arial" panose="020B0604020202020204" pitchFamily="34" charset="0"/>
            </a:endParaRPr>
          </a:p>
        </p:txBody>
      </p:sp>
      <p:sp>
        <p:nvSpPr>
          <p:cNvPr id="35" name="Rectángulo redondeado 9">
            <a:extLst>
              <a:ext uri="{FF2B5EF4-FFF2-40B4-BE49-F238E27FC236}">
                <a16:creationId xmlns:a16="http://schemas.microsoft.com/office/drawing/2014/main" xmlns="" id="{D094B844-508B-40D9-8AE7-8275854FC6BE}"/>
              </a:ext>
            </a:extLst>
          </p:cNvPr>
          <p:cNvSpPr/>
          <p:nvPr/>
        </p:nvSpPr>
        <p:spPr>
          <a:xfrm>
            <a:off x="564164" y="1301308"/>
            <a:ext cx="2624060" cy="5007468"/>
          </a:xfrm>
          <a:prstGeom prst="roundRect">
            <a:avLst>
              <a:gd name="adj" fmla="val 0"/>
            </a:avLst>
          </a:prstGeom>
          <a:solidFill>
            <a:schemeClr val="bg1">
              <a:lumMod val="9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prstClr val="black">
                  <a:lumMod val="65000"/>
                  <a:lumOff val="35000"/>
                </a:prstClr>
              </a:solidFill>
              <a:cs typeface="Arial" panose="020B0604020202020204" pitchFamily="34" charset="0"/>
            </a:endParaRPr>
          </a:p>
        </p:txBody>
      </p:sp>
      <p:graphicFrame>
        <p:nvGraphicFramePr>
          <p:cNvPr id="4" name="Objeto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47" name="Diapositiva de think-cell" r:id="rId5" imgW="0" imgH="0" progId="TCLayout.ActiveDocument.1">
                  <p:embed/>
                </p:oleObj>
              </mc:Choice>
              <mc:Fallback>
                <p:oleObj name="Diapositiva de think-cell" r:id="rId5" imgW="0" imgH="0" progId="TCLayout.ActiveDocument.1">
                  <p:embed/>
                  <p:pic>
                    <p:nvPicPr>
                      <p:cNvPr id="0" name="Picture 1" descr="rId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Marcador de texto 9"/>
          <p:cNvSpPr>
            <a:spLocks noGrp="1"/>
          </p:cNvSpPr>
          <p:nvPr/>
        </p:nvSpPr>
        <p:spPr>
          <a:xfrm>
            <a:off x="702273" y="400815"/>
            <a:ext cx="8851926" cy="580259"/>
          </a:xfrm>
          <a:prstGeom prst="rect">
            <a:avLst/>
          </a:prstGeom>
        </p:spPr>
        <p:txBody>
          <a:bodyPr/>
          <a:lstStyle>
            <a:lvl1pPr marL="0" indent="0" algn="l" defTabSz="914400" rtl="0" eaLnBrk="1" latinLnBrk="0" hangingPunct="1">
              <a:lnSpc>
                <a:spcPct val="90000"/>
              </a:lnSpc>
              <a:spcBef>
                <a:spcPts val="1000"/>
              </a:spcBef>
              <a:buFontTx/>
              <a:buNone/>
              <a:defRPr sz="3200" kern="1200" baseline="0">
                <a:solidFill>
                  <a:srgbClr val="FF0000"/>
                </a:solidFill>
                <a:latin typeface="+mn-lt"/>
                <a:ea typeface="+mn-ea"/>
                <a:cs typeface="+mn-cs"/>
              </a:defRPr>
            </a:lvl1pPr>
            <a:lvl2pPr marL="4572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2pPr>
            <a:lvl3pPr marL="9144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3pPr>
            <a:lvl4pPr marL="13716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4pPr>
            <a:lvl5pPr marL="18288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Font typeface="Arial" panose="020B0604020202020204" pitchFamily="34" charset="0"/>
              <a:buNone/>
            </a:pPr>
            <a:r>
              <a:rPr lang="en-US" sz="2400" b="1">
                <a:solidFill>
                  <a:srgbClr val="DEEDF1">
                    <a:lumMod val="50000"/>
                  </a:srgbClr>
                </a:solidFill>
                <a:cs typeface="Arial" panose="020B0604020202020204" pitchFamily="34" charset="0"/>
              </a:rPr>
              <a:t>Recommendations of </a:t>
            </a:r>
            <a:r>
              <a:rPr lang="en-US" sz="2400" b="1" smtClean="0">
                <a:solidFill>
                  <a:srgbClr val="DEEDF1">
                    <a:lumMod val="50000"/>
                  </a:srgbClr>
                </a:solidFill>
                <a:cs typeface="Arial" panose="020B0604020202020204" pitchFamily="34" charset="0"/>
              </a:rPr>
              <a:t>the Working </a:t>
            </a:r>
            <a:r>
              <a:rPr lang="en-US" sz="2400" b="1">
                <a:solidFill>
                  <a:srgbClr val="DEEDF1">
                    <a:lumMod val="50000"/>
                  </a:srgbClr>
                </a:solidFill>
                <a:cs typeface="Arial" panose="020B0604020202020204" pitchFamily="34" charset="0"/>
              </a:rPr>
              <a:t>Group </a:t>
            </a:r>
            <a:r>
              <a:rPr lang="en-US" sz="2400" b="1" smtClean="0">
                <a:solidFill>
                  <a:srgbClr val="DEEDF1">
                    <a:lumMod val="50000"/>
                  </a:srgbClr>
                </a:solidFill>
                <a:cs typeface="Arial" panose="020B0604020202020204" pitchFamily="34" charset="0"/>
              </a:rPr>
              <a:t>on Euro </a:t>
            </a:r>
            <a:r>
              <a:rPr lang="en-US" sz="2400" b="1">
                <a:solidFill>
                  <a:srgbClr val="DEEDF1">
                    <a:lumMod val="50000"/>
                  </a:srgbClr>
                </a:solidFill>
                <a:cs typeface="Arial" panose="020B0604020202020204" pitchFamily="34" charset="0"/>
              </a:rPr>
              <a:t>RFR on Eonia-€STR transition and €STR-based term structure </a:t>
            </a:r>
          </a:p>
        </p:txBody>
      </p:sp>
      <p:sp>
        <p:nvSpPr>
          <p:cNvPr id="14" name="Rectángulo redondeado 13"/>
          <p:cNvSpPr/>
          <p:nvPr/>
        </p:nvSpPr>
        <p:spPr>
          <a:xfrm>
            <a:off x="692999" y="1538292"/>
            <a:ext cx="2451683" cy="4752049"/>
          </a:xfrm>
          <a:prstGeom prst="roundRect">
            <a:avLst>
              <a:gd name="adj" fmla="val 0"/>
            </a:avLst>
          </a:prstGeom>
          <a:no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100" dirty="0">
              <a:solidFill>
                <a:prstClr val="black"/>
              </a:solidFill>
            </a:endParaRPr>
          </a:p>
          <a:p>
            <a:endParaRPr lang="en-US" sz="1100" dirty="0">
              <a:solidFill>
                <a:prstClr val="black"/>
              </a:solidFill>
            </a:endParaRPr>
          </a:p>
          <a:p>
            <a:endParaRPr lang="en-US" sz="1050" dirty="0">
              <a:solidFill>
                <a:prstClr val="black">
                  <a:lumMod val="65000"/>
                  <a:lumOff val="35000"/>
                </a:prstClr>
              </a:solidFill>
            </a:endParaRPr>
          </a:p>
          <a:p>
            <a:r>
              <a:rPr lang="en-US" sz="1200" dirty="0">
                <a:solidFill>
                  <a:prstClr val="black">
                    <a:lumMod val="65000"/>
                    <a:lumOff val="35000"/>
                  </a:prstClr>
                </a:solidFill>
              </a:rPr>
              <a:t>The working group </a:t>
            </a:r>
            <a:r>
              <a:rPr lang="en-US" sz="1200" dirty="0" smtClean="0">
                <a:solidFill>
                  <a:prstClr val="black">
                    <a:lumMod val="65000"/>
                    <a:lumOff val="35000"/>
                  </a:prstClr>
                </a:solidFill>
              </a:rPr>
              <a:t>recommended </a:t>
            </a:r>
            <a:r>
              <a:rPr lang="en-US" sz="1200" dirty="0" smtClean="0">
                <a:solidFill>
                  <a:schemeClr val="tx1">
                    <a:lumMod val="65000"/>
                    <a:lumOff val="35000"/>
                  </a:schemeClr>
                </a:solidFill>
              </a:rPr>
              <a:t>the </a:t>
            </a:r>
            <a:r>
              <a:rPr lang="en-US" sz="1200" b="1" dirty="0" smtClean="0">
                <a:solidFill>
                  <a:prstClr val="black">
                    <a:lumMod val="65000"/>
                    <a:lumOff val="35000"/>
                  </a:prstClr>
                </a:solidFill>
              </a:rPr>
              <a:t>Recalibration </a:t>
            </a:r>
            <a:r>
              <a:rPr lang="en-US" sz="1200" b="1" dirty="0">
                <a:solidFill>
                  <a:prstClr val="black">
                    <a:lumMod val="65000"/>
                    <a:lumOff val="35000"/>
                  </a:prstClr>
                </a:solidFill>
              </a:rPr>
              <a:t>approach:</a:t>
            </a:r>
          </a:p>
          <a:p>
            <a:endParaRPr lang="en-US" sz="1200" dirty="0">
              <a:solidFill>
                <a:prstClr val="black">
                  <a:lumMod val="65000"/>
                  <a:lumOff val="35000"/>
                </a:prstClr>
              </a:solidFill>
            </a:endParaRPr>
          </a:p>
          <a:p>
            <a:pPr marL="171450" indent="-171450">
              <a:buFont typeface="Wingdings" panose="05000000000000000000" pitchFamily="2" charset="2"/>
              <a:buChar char="§"/>
            </a:pPr>
            <a:r>
              <a:rPr lang="en-US" sz="1200" dirty="0">
                <a:solidFill>
                  <a:prstClr val="black">
                    <a:lumMod val="65000"/>
                    <a:lumOff val="35000"/>
                  </a:prstClr>
                </a:solidFill>
              </a:rPr>
              <a:t>Modify the current EONIA methodology to become €STR plus a fixed </a:t>
            </a:r>
            <a:r>
              <a:rPr lang="en-US" sz="1200" dirty="0" smtClean="0">
                <a:solidFill>
                  <a:prstClr val="black">
                    <a:lumMod val="65000"/>
                    <a:lumOff val="35000"/>
                  </a:prstClr>
                </a:solidFill>
              </a:rPr>
              <a:t>spread, </a:t>
            </a:r>
            <a:r>
              <a:rPr lang="en-US" sz="1200" dirty="0">
                <a:solidFill>
                  <a:prstClr val="black">
                    <a:lumMod val="65000"/>
                    <a:lumOff val="35000"/>
                  </a:prstClr>
                </a:solidFill>
              </a:rPr>
              <a:t>for a limited period</a:t>
            </a:r>
          </a:p>
          <a:p>
            <a:endParaRPr lang="en-US" sz="1200" dirty="0">
              <a:solidFill>
                <a:prstClr val="black">
                  <a:lumMod val="65000"/>
                  <a:lumOff val="35000"/>
                </a:prstClr>
              </a:solidFill>
            </a:endParaRPr>
          </a:p>
          <a:p>
            <a:pPr marL="171450" indent="-171450">
              <a:buFont typeface="Wingdings" panose="05000000000000000000" pitchFamily="2" charset="2"/>
              <a:buChar char="§"/>
            </a:pPr>
            <a:r>
              <a:rPr lang="en-US" sz="1200" dirty="0">
                <a:solidFill>
                  <a:prstClr val="black">
                    <a:lumMod val="65000"/>
                    <a:lumOff val="35000"/>
                  </a:prstClr>
                </a:solidFill>
              </a:rPr>
              <a:t>Recalibrated  EONIA to be published on T+1 instead of T</a:t>
            </a:r>
          </a:p>
          <a:p>
            <a:pPr marL="171450" indent="-171450">
              <a:buFont typeface="Wingdings" panose="05000000000000000000" pitchFamily="2" charset="2"/>
              <a:buChar char="§"/>
            </a:pPr>
            <a:endParaRPr lang="en-US" sz="1200" dirty="0">
              <a:solidFill>
                <a:prstClr val="black">
                  <a:lumMod val="65000"/>
                  <a:lumOff val="35000"/>
                </a:prstClr>
              </a:solidFill>
            </a:endParaRPr>
          </a:p>
          <a:p>
            <a:pPr marL="171450" indent="-171450">
              <a:buFont typeface="Wingdings" panose="05000000000000000000" pitchFamily="2" charset="2"/>
              <a:buChar char="§"/>
            </a:pPr>
            <a:r>
              <a:rPr lang="en-US" sz="1200" dirty="0" smtClean="0">
                <a:solidFill>
                  <a:schemeClr val="tx1">
                    <a:lumMod val="65000"/>
                    <a:lumOff val="35000"/>
                  </a:schemeClr>
                </a:solidFill>
              </a:rPr>
              <a:t>EMMI will submit recalibrated </a:t>
            </a:r>
            <a:r>
              <a:rPr lang="en-US" sz="1200" dirty="0">
                <a:solidFill>
                  <a:schemeClr val="tx1">
                    <a:lumMod val="65000"/>
                    <a:lumOff val="35000"/>
                  </a:schemeClr>
                </a:solidFill>
              </a:rPr>
              <a:t>EONIA </a:t>
            </a:r>
            <a:r>
              <a:rPr lang="en-US" sz="1200" dirty="0" smtClean="0">
                <a:solidFill>
                  <a:schemeClr val="tx1">
                    <a:lumMod val="65000"/>
                    <a:lumOff val="35000"/>
                  </a:schemeClr>
                </a:solidFill>
              </a:rPr>
              <a:t>to FSMA for authorization</a:t>
            </a:r>
            <a:endParaRPr lang="en-US" sz="1200" dirty="0">
              <a:solidFill>
                <a:schemeClr val="tx1">
                  <a:lumMod val="65000"/>
                  <a:lumOff val="35000"/>
                </a:schemeClr>
              </a:solidFill>
            </a:endParaRPr>
          </a:p>
          <a:p>
            <a:endParaRPr lang="en-US" sz="1200" dirty="0">
              <a:solidFill>
                <a:prstClr val="black">
                  <a:lumMod val="65000"/>
                  <a:lumOff val="35000"/>
                </a:prstClr>
              </a:solidFill>
            </a:endParaRPr>
          </a:p>
          <a:p>
            <a:pPr marL="171450" indent="-171450">
              <a:buFont typeface="Wingdings" panose="05000000000000000000" pitchFamily="2" charset="2"/>
              <a:buChar char="§"/>
            </a:pPr>
            <a:r>
              <a:rPr lang="en-US" sz="1200" dirty="0" smtClean="0">
                <a:solidFill>
                  <a:prstClr val="black">
                    <a:lumMod val="65000"/>
                    <a:lumOff val="35000"/>
                  </a:prstClr>
                </a:solidFill>
              </a:rPr>
              <a:t>EONIA to be </a:t>
            </a:r>
            <a:r>
              <a:rPr lang="en-US" sz="1200" dirty="0">
                <a:solidFill>
                  <a:prstClr val="black">
                    <a:lumMod val="65000"/>
                    <a:lumOff val="35000"/>
                  </a:prstClr>
                </a:solidFill>
              </a:rPr>
              <a:t>discontinued on 3 January 2022.</a:t>
            </a:r>
            <a:endParaRPr lang="en-US" sz="1200" dirty="0">
              <a:solidFill>
                <a:prstClr val="black"/>
              </a:solidFill>
            </a:endParaRPr>
          </a:p>
        </p:txBody>
      </p:sp>
      <p:sp>
        <p:nvSpPr>
          <p:cNvPr id="10" name="Rectángulo redondeado 9"/>
          <p:cNvSpPr/>
          <p:nvPr/>
        </p:nvSpPr>
        <p:spPr>
          <a:xfrm>
            <a:off x="564164" y="1301308"/>
            <a:ext cx="2624060" cy="614805"/>
          </a:xfrm>
          <a:prstGeom prst="roundRect">
            <a:avLst>
              <a:gd name="adj" fmla="val 0"/>
            </a:avLst>
          </a:prstGeom>
          <a:solidFill>
            <a:schemeClr val="accent2">
              <a:lumMod val="9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prstClr val="black">
                    <a:lumMod val="65000"/>
                    <a:lumOff val="35000"/>
                  </a:prstClr>
                </a:solidFill>
                <a:cs typeface="Arial" panose="020B0604020202020204" pitchFamily="34" charset="0"/>
              </a:rPr>
              <a:t>EONIA to €STR</a:t>
            </a:r>
          </a:p>
          <a:p>
            <a:pPr algn="ctr"/>
            <a:r>
              <a:rPr lang="en-US" sz="1200" b="1">
                <a:solidFill>
                  <a:prstClr val="black">
                    <a:lumMod val="65000"/>
                    <a:lumOff val="35000"/>
                  </a:prstClr>
                </a:solidFill>
                <a:cs typeface="Arial" panose="020B0604020202020204" pitchFamily="34" charset="0"/>
              </a:rPr>
              <a:t>transition path</a:t>
            </a:r>
          </a:p>
        </p:txBody>
      </p:sp>
      <p:sp>
        <p:nvSpPr>
          <p:cNvPr id="17" name="Rectángulo redondeado 16"/>
          <p:cNvSpPr/>
          <p:nvPr/>
        </p:nvSpPr>
        <p:spPr>
          <a:xfrm>
            <a:off x="3409106" y="1618967"/>
            <a:ext cx="4141939" cy="4706902"/>
          </a:xfrm>
          <a:prstGeom prst="roundRect">
            <a:avLst>
              <a:gd name="adj" fmla="val 0"/>
            </a:avLst>
          </a:prstGeom>
          <a:no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endParaRPr lang="es-ES" sz="1100" dirty="0">
              <a:solidFill>
                <a:prstClr val="black"/>
              </a:solidFill>
            </a:endParaRPr>
          </a:p>
          <a:p>
            <a:endParaRPr lang="es-ES" sz="1100" dirty="0">
              <a:solidFill>
                <a:prstClr val="black"/>
              </a:solidFill>
            </a:endParaRPr>
          </a:p>
          <a:p>
            <a:pPr marL="171450" indent="-171450">
              <a:buFont typeface="Wingdings" panose="05000000000000000000" pitchFamily="2" charset="2"/>
              <a:buChar char="§"/>
            </a:pPr>
            <a:r>
              <a:rPr lang="en-US" sz="1200" dirty="0">
                <a:solidFill>
                  <a:prstClr val="black">
                    <a:lumMod val="65000"/>
                    <a:lumOff val="35000"/>
                  </a:prstClr>
                </a:solidFill>
              </a:rPr>
              <a:t>Working group </a:t>
            </a:r>
            <a:r>
              <a:rPr lang="en-US" sz="1200" dirty="0" smtClean="0">
                <a:solidFill>
                  <a:prstClr val="black">
                    <a:lumMod val="65000"/>
                    <a:lumOff val="35000"/>
                  </a:prstClr>
                </a:solidFill>
              </a:rPr>
              <a:t>recommended, </a:t>
            </a:r>
            <a:r>
              <a:rPr lang="en-US" sz="1200" dirty="0">
                <a:solidFill>
                  <a:prstClr val="black">
                    <a:lumMod val="65000"/>
                    <a:lumOff val="35000"/>
                  </a:prstClr>
                </a:solidFill>
              </a:rPr>
              <a:t>whenever feasible and appropriate, no longer entering into new contracts referencing EONIA as from 2 October 2019.</a:t>
            </a:r>
            <a:endParaRPr lang="es-ES" sz="1200" dirty="0">
              <a:solidFill>
                <a:prstClr val="black">
                  <a:lumMod val="65000"/>
                  <a:lumOff val="35000"/>
                </a:prstClr>
              </a:solidFill>
            </a:endParaRPr>
          </a:p>
          <a:p>
            <a:pPr marL="171450" indent="-171450">
              <a:buFont typeface="Wingdings" panose="05000000000000000000" pitchFamily="2" charset="2"/>
              <a:buChar char="§"/>
            </a:pPr>
            <a:endParaRPr lang="es-ES" sz="1200" dirty="0">
              <a:solidFill>
                <a:prstClr val="black">
                  <a:lumMod val="65000"/>
                  <a:lumOff val="35000"/>
                </a:prstClr>
              </a:solidFill>
            </a:endParaRPr>
          </a:p>
          <a:p>
            <a:pPr marL="171450" indent="-171450">
              <a:buFont typeface="Wingdings" panose="05000000000000000000" pitchFamily="2" charset="2"/>
              <a:buChar char="§"/>
            </a:pPr>
            <a:r>
              <a:rPr lang="en-US" sz="1200" dirty="0">
                <a:solidFill>
                  <a:prstClr val="black">
                    <a:lumMod val="65000"/>
                    <a:lumOff val="35000"/>
                  </a:prstClr>
                </a:solidFill>
              </a:rPr>
              <a:t>In existing contracts referencing EONIA and maturing after December 2021, market participants should replace EONIA </a:t>
            </a:r>
            <a:r>
              <a:rPr lang="en-US" sz="1200" dirty="0" smtClean="0">
                <a:solidFill>
                  <a:prstClr val="black">
                    <a:lumMod val="65000"/>
                    <a:lumOff val="35000"/>
                  </a:prstClr>
                </a:solidFill>
              </a:rPr>
              <a:t>as the </a:t>
            </a:r>
            <a:r>
              <a:rPr lang="en-US" sz="1200" dirty="0">
                <a:solidFill>
                  <a:prstClr val="black">
                    <a:lumMod val="65000"/>
                    <a:lumOff val="35000"/>
                  </a:prstClr>
                </a:solidFill>
              </a:rPr>
              <a:t>primary rate as soon as possible or embed robust fallback clauses.</a:t>
            </a:r>
            <a:endParaRPr lang="es-ES" sz="1200" dirty="0">
              <a:solidFill>
                <a:prstClr val="black">
                  <a:lumMod val="65000"/>
                  <a:lumOff val="35000"/>
                </a:prstClr>
              </a:solidFill>
            </a:endParaRPr>
          </a:p>
          <a:p>
            <a:pPr marL="171450" indent="-171450">
              <a:buFont typeface="Wingdings" panose="05000000000000000000" pitchFamily="2" charset="2"/>
              <a:buChar char="§"/>
            </a:pPr>
            <a:endParaRPr lang="es-ES" sz="1200" dirty="0">
              <a:solidFill>
                <a:prstClr val="black">
                  <a:lumMod val="65000"/>
                  <a:lumOff val="35000"/>
                </a:prstClr>
              </a:solidFill>
            </a:endParaRPr>
          </a:p>
          <a:p>
            <a:pPr marL="171450" indent="-171450">
              <a:buFont typeface="Wingdings" panose="05000000000000000000" pitchFamily="2" charset="2"/>
              <a:buChar char="§"/>
            </a:pPr>
            <a:r>
              <a:rPr lang="en-US" sz="1200" dirty="0">
                <a:solidFill>
                  <a:prstClr val="black">
                    <a:lumMod val="65000"/>
                    <a:lumOff val="35000"/>
                  </a:prstClr>
                </a:solidFill>
              </a:rPr>
              <a:t>For new contracts that still reference EONIA and mature after December 2021, or fall under the EU Benchmarks Regulation (BMR), robust fallback provisions should be included.</a:t>
            </a:r>
            <a:endParaRPr lang="es-ES" sz="1200" dirty="0">
              <a:solidFill>
                <a:prstClr val="black">
                  <a:lumMod val="65000"/>
                  <a:lumOff val="35000"/>
                </a:prstClr>
              </a:solidFill>
            </a:endParaRPr>
          </a:p>
          <a:p>
            <a:pPr marL="171450" indent="-171450">
              <a:buFont typeface="Wingdings" panose="05000000000000000000" pitchFamily="2" charset="2"/>
              <a:buChar char="§"/>
            </a:pPr>
            <a:endParaRPr lang="es-ES" sz="1200" dirty="0">
              <a:solidFill>
                <a:prstClr val="black">
                  <a:lumMod val="65000"/>
                  <a:lumOff val="35000"/>
                </a:prstClr>
              </a:solidFill>
            </a:endParaRPr>
          </a:p>
          <a:p>
            <a:pPr marL="171450" indent="-171450">
              <a:buFont typeface="Wingdings" panose="05000000000000000000" pitchFamily="2" charset="2"/>
              <a:buChar char="§"/>
            </a:pPr>
            <a:r>
              <a:rPr lang="en-US" sz="1200" dirty="0">
                <a:solidFill>
                  <a:prstClr val="black">
                    <a:lumMod val="65000"/>
                    <a:lumOff val="35000"/>
                  </a:prstClr>
                </a:solidFill>
              </a:rPr>
              <a:t>The working group welcomes the work already done by market associations and encourages them to continue updating their standard documentation and  recommends that market participants consider using the standard market documentation and/or protocols for their contractual arrangements on a voluntary basis.</a:t>
            </a:r>
            <a:endParaRPr lang="es-ES" sz="1200" dirty="0">
              <a:solidFill>
                <a:prstClr val="black">
                  <a:lumMod val="65000"/>
                  <a:lumOff val="35000"/>
                </a:prstClr>
              </a:solidFill>
            </a:endParaRPr>
          </a:p>
          <a:p>
            <a:pPr algn="ctr"/>
            <a:endParaRPr lang="en-US" sz="1100" dirty="0">
              <a:solidFill>
                <a:prstClr val="black"/>
              </a:solidFill>
            </a:endParaRPr>
          </a:p>
        </p:txBody>
      </p:sp>
      <p:sp>
        <p:nvSpPr>
          <p:cNvPr id="18" name="Rectángulo redondeado 17"/>
          <p:cNvSpPr/>
          <p:nvPr/>
        </p:nvSpPr>
        <p:spPr>
          <a:xfrm>
            <a:off x="3317060" y="1297600"/>
            <a:ext cx="4233986" cy="618513"/>
          </a:xfrm>
          <a:prstGeom prst="roundRect">
            <a:avLst>
              <a:gd name="adj" fmla="val 0"/>
            </a:avLst>
          </a:prstGeom>
          <a:solidFill>
            <a:schemeClr val="accent2">
              <a:lumMod val="9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prstClr val="black">
                    <a:lumMod val="65000"/>
                    <a:lumOff val="35000"/>
                  </a:prstClr>
                </a:solidFill>
                <a:cs typeface="Arial" panose="020B0604020202020204" pitchFamily="34" charset="0"/>
              </a:rPr>
              <a:t>EONIA to €STR Legal Action plan</a:t>
            </a:r>
          </a:p>
        </p:txBody>
      </p:sp>
      <p:sp>
        <p:nvSpPr>
          <p:cNvPr id="25" name="Rectángulo redondeado 24"/>
          <p:cNvSpPr/>
          <p:nvPr/>
        </p:nvSpPr>
        <p:spPr>
          <a:xfrm>
            <a:off x="7711914" y="1683848"/>
            <a:ext cx="4200922" cy="3081220"/>
          </a:xfrm>
          <a:prstGeom prst="roundRect">
            <a:avLst>
              <a:gd name="adj" fmla="val 0"/>
            </a:avLst>
          </a:prstGeom>
          <a:no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marL="171450" indent="-171450">
              <a:buFont typeface="Wingdings" panose="05000000000000000000" pitchFamily="2" charset="2"/>
              <a:buChar char="§"/>
            </a:pPr>
            <a:endParaRPr lang="es-ES" sz="1100" dirty="0">
              <a:solidFill>
                <a:prstClr val="black"/>
              </a:solidFill>
            </a:endParaRPr>
          </a:p>
          <a:p>
            <a:pPr marL="171450" indent="-171450">
              <a:buFont typeface="Wingdings" panose="05000000000000000000" pitchFamily="2" charset="2"/>
              <a:buChar char="§"/>
            </a:pPr>
            <a:endParaRPr lang="en-US" sz="1200" dirty="0">
              <a:solidFill>
                <a:prstClr val="black"/>
              </a:solidFill>
            </a:endParaRPr>
          </a:p>
          <a:p>
            <a:pPr marL="171450" indent="-171450">
              <a:buFont typeface="Wingdings" panose="05000000000000000000" pitchFamily="2" charset="2"/>
              <a:buChar char="§"/>
            </a:pPr>
            <a:r>
              <a:rPr lang="en-US" sz="1200" dirty="0">
                <a:solidFill>
                  <a:prstClr val="black">
                    <a:lumMod val="65000"/>
                    <a:lumOff val="35000"/>
                  </a:prstClr>
                </a:solidFill>
              </a:rPr>
              <a:t>The working group has investigated the transition from an operational and valuation standpoint, taking into account the impact of</a:t>
            </a:r>
          </a:p>
          <a:p>
            <a:pPr marL="171450" indent="-171450">
              <a:buFont typeface="Wingdings" panose="05000000000000000000" pitchFamily="2" charset="2"/>
              <a:buChar char="§"/>
            </a:pPr>
            <a:endParaRPr lang="en-US" sz="1200" dirty="0">
              <a:solidFill>
                <a:prstClr val="black">
                  <a:lumMod val="65000"/>
                  <a:lumOff val="35000"/>
                </a:prstClr>
              </a:solidFill>
            </a:endParaRPr>
          </a:p>
          <a:p>
            <a:pPr marL="449263" lvl="1" indent="-93663">
              <a:buFont typeface="Wingdings" panose="05000000000000000000" pitchFamily="2" charset="2"/>
              <a:buChar char="§"/>
            </a:pPr>
            <a:r>
              <a:rPr lang="en-US" sz="1200" dirty="0">
                <a:solidFill>
                  <a:prstClr val="black">
                    <a:lumMod val="65000"/>
                    <a:lumOff val="35000"/>
                  </a:prstClr>
                </a:solidFill>
              </a:rPr>
              <a:t>(1) The initial change in EONIA methodology to €STR + 8.5bps in October 2019</a:t>
            </a:r>
          </a:p>
          <a:p>
            <a:pPr marL="449263" lvl="1" indent="-93663">
              <a:buFont typeface="Wingdings" panose="05000000000000000000" pitchFamily="2" charset="2"/>
              <a:buChar char="§"/>
            </a:pPr>
            <a:endParaRPr lang="en-US" sz="1200" dirty="0">
              <a:solidFill>
                <a:prstClr val="black">
                  <a:lumMod val="65000"/>
                  <a:lumOff val="35000"/>
                </a:prstClr>
              </a:solidFill>
            </a:endParaRPr>
          </a:p>
          <a:p>
            <a:pPr marL="449263" lvl="1" indent="-93663">
              <a:buFont typeface="Wingdings" panose="05000000000000000000" pitchFamily="2" charset="2"/>
              <a:buChar char="§"/>
            </a:pPr>
            <a:r>
              <a:rPr lang="en-US" sz="1200" dirty="0">
                <a:solidFill>
                  <a:prstClr val="black">
                    <a:lumMod val="65000"/>
                    <a:lumOff val="35000"/>
                  </a:prstClr>
                </a:solidFill>
              </a:rPr>
              <a:t>(2) the transition from EONIA, </a:t>
            </a:r>
            <a:r>
              <a:rPr lang="en-US" sz="1200" dirty="0" smtClean="0">
                <a:solidFill>
                  <a:prstClr val="black">
                    <a:lumMod val="65000"/>
                    <a:lumOff val="35000"/>
                  </a:prstClr>
                </a:solidFill>
              </a:rPr>
              <a:t>as €</a:t>
            </a:r>
            <a:r>
              <a:rPr lang="en-US" sz="1200" dirty="0">
                <a:solidFill>
                  <a:prstClr val="black">
                    <a:lumMod val="65000"/>
                    <a:lumOff val="35000"/>
                  </a:prstClr>
                </a:solidFill>
              </a:rPr>
              <a:t>STR + 8.5bps, to €STR flat in view of the EONIA discontinuation after 2021</a:t>
            </a:r>
          </a:p>
          <a:p>
            <a:pPr marL="171450" indent="-171450">
              <a:buFont typeface="Wingdings" panose="05000000000000000000" pitchFamily="2" charset="2"/>
              <a:buChar char="§"/>
            </a:pPr>
            <a:endParaRPr lang="en-US" sz="1200" dirty="0">
              <a:solidFill>
                <a:prstClr val="black">
                  <a:lumMod val="65000"/>
                  <a:lumOff val="35000"/>
                </a:prstClr>
              </a:solidFill>
            </a:endParaRPr>
          </a:p>
          <a:p>
            <a:pPr marL="171450" indent="-171450">
              <a:buFont typeface="Wingdings" panose="05000000000000000000" pitchFamily="2" charset="2"/>
              <a:buChar char="§"/>
            </a:pPr>
            <a:r>
              <a:rPr lang="en-US" sz="1200" dirty="0">
                <a:solidFill>
                  <a:prstClr val="black">
                    <a:lumMod val="65000"/>
                    <a:lumOff val="35000"/>
                  </a:prstClr>
                </a:solidFill>
              </a:rPr>
              <a:t>For cleared trades, the working group notably recommends that central </a:t>
            </a:r>
            <a:r>
              <a:rPr lang="en-US" sz="1200" dirty="0" smtClean="0">
                <a:solidFill>
                  <a:prstClr val="black">
                    <a:lumMod val="65000"/>
                    <a:lumOff val="35000"/>
                  </a:prstClr>
                </a:solidFill>
              </a:rPr>
              <a:t>counterparties (</a:t>
            </a:r>
            <a:r>
              <a:rPr lang="en-US" sz="1200" dirty="0">
                <a:solidFill>
                  <a:prstClr val="black">
                    <a:lumMod val="65000"/>
                    <a:lumOff val="35000"/>
                  </a:prstClr>
                </a:solidFill>
              </a:rPr>
              <a:t>CCPs) align their discounting switch dates as much as possible to transition from an EONIA discounting regime to a €STR discounting regime, which would represent a “big bang” approach for cleared markets. In addition</a:t>
            </a:r>
            <a:r>
              <a:rPr lang="en-US" sz="1200" dirty="0" smtClean="0">
                <a:solidFill>
                  <a:prstClr val="black">
                    <a:lumMod val="65000"/>
                    <a:lumOff val="35000"/>
                  </a:prstClr>
                </a:solidFill>
              </a:rPr>
              <a:t>, CCPs </a:t>
            </a:r>
            <a:r>
              <a:rPr lang="en-US" sz="1200" dirty="0">
                <a:solidFill>
                  <a:prstClr val="black">
                    <a:lumMod val="65000"/>
                    <a:lumOff val="35000"/>
                  </a:prstClr>
                </a:solidFill>
              </a:rPr>
              <a:t>are recommended to set the discounting switch date as early as possible, preferably towards the end of the second quarter of 2020.</a:t>
            </a:r>
          </a:p>
          <a:p>
            <a:pPr marL="171450" indent="-171450">
              <a:buFont typeface="Wingdings" panose="05000000000000000000" pitchFamily="2" charset="2"/>
              <a:buChar char="§"/>
            </a:pPr>
            <a:endParaRPr lang="es-ES" sz="1100" dirty="0">
              <a:solidFill>
                <a:prstClr val="black"/>
              </a:solidFill>
            </a:endParaRPr>
          </a:p>
        </p:txBody>
      </p:sp>
      <p:sp>
        <p:nvSpPr>
          <p:cNvPr id="26" name="Rectángulo redondeado 25"/>
          <p:cNvSpPr/>
          <p:nvPr/>
        </p:nvSpPr>
        <p:spPr>
          <a:xfrm>
            <a:off x="7682669" y="1297599"/>
            <a:ext cx="4230167" cy="618513"/>
          </a:xfrm>
          <a:prstGeom prst="roundRect">
            <a:avLst>
              <a:gd name="adj" fmla="val 0"/>
            </a:avLst>
          </a:prstGeom>
          <a:solidFill>
            <a:schemeClr val="accent2">
              <a:lumMod val="9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prstClr val="black">
                    <a:lumMod val="65000"/>
                    <a:lumOff val="35000"/>
                  </a:prstClr>
                </a:solidFill>
                <a:cs typeface="Arial" panose="020B0604020202020204" pitchFamily="34" charset="0"/>
              </a:rPr>
              <a:t>EONIA to €STR transition impact on cash &amp; derivatives products</a:t>
            </a:r>
          </a:p>
        </p:txBody>
      </p:sp>
      <p:sp>
        <p:nvSpPr>
          <p:cNvPr id="2" name="Slide Number Placeholder 1"/>
          <p:cNvSpPr>
            <a:spLocks noGrp="1"/>
          </p:cNvSpPr>
          <p:nvPr>
            <p:ph type="sldNum" sz="quarter" idx="12"/>
          </p:nvPr>
        </p:nvSpPr>
        <p:spPr/>
        <p:txBody>
          <a:bodyPr/>
          <a:lstStyle/>
          <a:p>
            <a:fld id="{BC0D97B6-E32F-4D7D-B839-7C3B51F2640F}" type="slidenum">
              <a:rPr lang="es-ES" smtClean="0"/>
              <a:t>14</a:t>
            </a:fld>
            <a:endParaRPr lang="es-ES"/>
          </a:p>
        </p:txBody>
      </p:sp>
      <p:grpSp>
        <p:nvGrpSpPr>
          <p:cNvPr id="8" name="Grupo 7">
            <a:extLst>
              <a:ext uri="{FF2B5EF4-FFF2-40B4-BE49-F238E27FC236}">
                <a16:creationId xmlns:a16="http://schemas.microsoft.com/office/drawing/2014/main" xmlns="" id="{7039BE04-C8E0-46CF-B4CF-CD7AE3DFBD6B}"/>
              </a:ext>
            </a:extLst>
          </p:cNvPr>
          <p:cNvGrpSpPr/>
          <p:nvPr/>
        </p:nvGrpSpPr>
        <p:grpSpPr>
          <a:xfrm>
            <a:off x="1150594" y="5912519"/>
            <a:ext cx="1207501" cy="276999"/>
            <a:chOff x="974221" y="5913743"/>
            <a:chExt cx="1207501" cy="276999"/>
          </a:xfrm>
        </p:grpSpPr>
        <p:sp>
          <p:nvSpPr>
            <p:cNvPr id="5" name="Rectángulo: esquinas redondeadas 4">
              <a:extLst>
                <a:ext uri="{FF2B5EF4-FFF2-40B4-BE49-F238E27FC236}">
                  <a16:creationId xmlns:a16="http://schemas.microsoft.com/office/drawing/2014/main" xmlns="" id="{60DF805B-1A30-466C-9EC3-A920CEBDD899}"/>
                </a:ext>
              </a:extLst>
            </p:cNvPr>
            <p:cNvSpPr/>
            <p:nvPr/>
          </p:nvSpPr>
          <p:spPr>
            <a:xfrm>
              <a:off x="974221" y="5913743"/>
              <a:ext cx="1207501" cy="260988"/>
            </a:xfrm>
            <a:prstGeom prst="roundRect">
              <a:avLst/>
            </a:prstGeom>
            <a:solidFill>
              <a:schemeClr val="accent2">
                <a:lumMod val="5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6" name="Rectángulo 5">
              <a:extLst>
                <a:ext uri="{FF2B5EF4-FFF2-40B4-BE49-F238E27FC236}">
                  <a16:creationId xmlns:a16="http://schemas.microsoft.com/office/drawing/2014/main" xmlns="" id="{4AC3B50B-E0CA-4697-9A7B-75B51085E022}"/>
                </a:ext>
              </a:extLst>
            </p:cNvPr>
            <p:cNvSpPr/>
            <p:nvPr/>
          </p:nvSpPr>
          <p:spPr>
            <a:xfrm>
              <a:off x="1352589" y="5913743"/>
              <a:ext cx="450765" cy="276999"/>
            </a:xfrm>
            <a:prstGeom prst="rect">
              <a:avLst/>
            </a:prstGeom>
          </p:spPr>
          <p:txBody>
            <a:bodyPr wrap="none">
              <a:spAutoFit/>
            </a:bodyPr>
            <a:lstStyle/>
            <a:p>
              <a:pPr algn="ctr"/>
              <a:r>
                <a:rPr lang="en-US" sz="1200" b="1" dirty="0" smtClean="0">
                  <a:solidFill>
                    <a:prstClr val="white"/>
                  </a:solidFill>
                  <a:hlinkClick r:id="rId7"/>
                </a:rPr>
                <a:t>link</a:t>
              </a:r>
              <a:endParaRPr lang="en-US" sz="1200" b="1" dirty="0">
                <a:solidFill>
                  <a:prstClr val="white"/>
                </a:solidFill>
              </a:endParaRPr>
            </a:p>
          </p:txBody>
        </p:sp>
      </p:grpSp>
      <p:sp>
        <p:nvSpPr>
          <p:cNvPr id="30" name="Rectángulo: esquinas redondeadas 29">
            <a:hlinkClick r:id="rId8"/>
            <a:extLst>
              <a:ext uri="{FF2B5EF4-FFF2-40B4-BE49-F238E27FC236}">
                <a16:creationId xmlns:a16="http://schemas.microsoft.com/office/drawing/2014/main" xmlns="" id="{BD2F195C-DC46-4B6F-8B41-C028A1FA0AD0}"/>
              </a:ext>
            </a:extLst>
          </p:cNvPr>
          <p:cNvSpPr/>
          <p:nvPr/>
        </p:nvSpPr>
        <p:spPr>
          <a:xfrm>
            <a:off x="4798357" y="5905737"/>
            <a:ext cx="1207501" cy="260988"/>
          </a:xfrm>
          <a:prstGeom prst="roundRect">
            <a:avLst/>
          </a:prstGeom>
          <a:solidFill>
            <a:schemeClr val="accent2">
              <a:lumMod val="5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1" name="Rectángulo 30">
            <a:extLst>
              <a:ext uri="{FF2B5EF4-FFF2-40B4-BE49-F238E27FC236}">
                <a16:creationId xmlns:a16="http://schemas.microsoft.com/office/drawing/2014/main" xmlns="" id="{E7F9911B-FB89-43ED-92FD-22465FF96197}"/>
              </a:ext>
            </a:extLst>
          </p:cNvPr>
          <p:cNvSpPr/>
          <p:nvPr/>
        </p:nvSpPr>
        <p:spPr>
          <a:xfrm>
            <a:off x="5155082" y="5905737"/>
            <a:ext cx="494045" cy="276999"/>
          </a:xfrm>
          <a:prstGeom prst="rect">
            <a:avLst/>
          </a:prstGeom>
        </p:spPr>
        <p:txBody>
          <a:bodyPr wrap="none">
            <a:spAutoFit/>
          </a:bodyPr>
          <a:lstStyle/>
          <a:p>
            <a:pPr algn="ctr"/>
            <a:r>
              <a:rPr lang="en-US" sz="1200" b="1" smtClean="0">
                <a:solidFill>
                  <a:prstClr val="white"/>
                </a:solidFill>
              </a:rPr>
              <a:t> </a:t>
            </a:r>
            <a:r>
              <a:rPr lang="en-US" sz="1200" b="1">
                <a:solidFill>
                  <a:prstClr val="white"/>
                </a:solidFill>
                <a:hlinkClick r:id="rId8"/>
              </a:rPr>
              <a:t>link</a:t>
            </a:r>
            <a:endParaRPr lang="en-US" sz="1200" b="1">
              <a:solidFill>
                <a:prstClr val="white"/>
              </a:solidFill>
            </a:endParaRPr>
          </a:p>
        </p:txBody>
      </p:sp>
      <p:grpSp>
        <p:nvGrpSpPr>
          <p:cNvPr id="32" name="Grupo 31">
            <a:extLst>
              <a:ext uri="{FF2B5EF4-FFF2-40B4-BE49-F238E27FC236}">
                <a16:creationId xmlns:a16="http://schemas.microsoft.com/office/drawing/2014/main" xmlns="" id="{94E12A01-43CD-4488-A92E-A4CBAF966B32}"/>
              </a:ext>
            </a:extLst>
          </p:cNvPr>
          <p:cNvGrpSpPr/>
          <p:nvPr/>
        </p:nvGrpSpPr>
        <p:grpSpPr>
          <a:xfrm>
            <a:off x="9194003" y="5913743"/>
            <a:ext cx="1207501" cy="276999"/>
            <a:chOff x="6041877" y="5913743"/>
            <a:chExt cx="1207501" cy="276999"/>
          </a:xfrm>
        </p:grpSpPr>
        <p:sp>
          <p:nvSpPr>
            <p:cNvPr id="33" name="Rectángulo: esquinas redondeadas 32">
              <a:extLst>
                <a:ext uri="{FF2B5EF4-FFF2-40B4-BE49-F238E27FC236}">
                  <a16:creationId xmlns:a16="http://schemas.microsoft.com/office/drawing/2014/main" xmlns="" id="{7BDA53DF-9250-4884-9D64-80617A0FB5C1}"/>
                </a:ext>
              </a:extLst>
            </p:cNvPr>
            <p:cNvSpPr/>
            <p:nvPr/>
          </p:nvSpPr>
          <p:spPr>
            <a:xfrm>
              <a:off x="6041877" y="5913743"/>
              <a:ext cx="1207501" cy="260988"/>
            </a:xfrm>
            <a:prstGeom prst="roundRect">
              <a:avLst/>
            </a:prstGeom>
            <a:solidFill>
              <a:schemeClr val="accent2">
                <a:lumMod val="5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4" name="Rectángulo 33">
              <a:extLst>
                <a:ext uri="{FF2B5EF4-FFF2-40B4-BE49-F238E27FC236}">
                  <a16:creationId xmlns:a16="http://schemas.microsoft.com/office/drawing/2014/main" xmlns="" id="{6E9BA190-29B9-4124-B21C-454B0B01A2F3}"/>
                </a:ext>
              </a:extLst>
            </p:cNvPr>
            <p:cNvSpPr/>
            <p:nvPr/>
          </p:nvSpPr>
          <p:spPr>
            <a:xfrm>
              <a:off x="6420246" y="5913743"/>
              <a:ext cx="450765" cy="276999"/>
            </a:xfrm>
            <a:prstGeom prst="rect">
              <a:avLst/>
            </a:prstGeom>
          </p:spPr>
          <p:txBody>
            <a:bodyPr wrap="none">
              <a:spAutoFit/>
            </a:bodyPr>
            <a:lstStyle/>
            <a:p>
              <a:pPr algn="ctr"/>
              <a:r>
                <a:rPr lang="en-US" sz="1200" b="1" smtClean="0">
                  <a:solidFill>
                    <a:prstClr val="white"/>
                  </a:solidFill>
                  <a:hlinkClick r:id="rId9"/>
                </a:rPr>
                <a:t>link</a:t>
              </a:r>
              <a:endParaRPr lang="en-US" sz="1200" b="1">
                <a:solidFill>
                  <a:prstClr val="white"/>
                </a:solidFill>
              </a:endParaRPr>
            </a:p>
          </p:txBody>
        </p:sp>
      </p:grpSp>
    </p:spTree>
    <p:extLst>
      <p:ext uri="{BB962C8B-B14F-4D97-AF65-F5344CB8AC3E}">
        <p14:creationId xmlns:p14="http://schemas.microsoft.com/office/powerpoint/2010/main" val="1052079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xmlns="" id="{60892D18-4C2F-454C-A106-B12D703A0936}"/>
              </a:ext>
            </a:extLst>
          </p:cNvPr>
          <p:cNvSpPr>
            <a:spLocks noGrp="1"/>
          </p:cNvSpPr>
          <p:nvPr>
            <p:ph type="sldNum" sz="quarter" idx="12"/>
          </p:nvPr>
        </p:nvSpPr>
        <p:spPr/>
        <p:txBody>
          <a:bodyPr/>
          <a:lstStyle/>
          <a:p>
            <a:fld id="{BC0D97B6-E32F-4D7D-B839-7C3B51F2640F}" type="slidenum">
              <a:rPr lang="es-ES" smtClean="0"/>
              <a:t>15</a:t>
            </a:fld>
            <a:endParaRPr lang="es-ES"/>
          </a:p>
        </p:txBody>
      </p:sp>
      <p:sp>
        <p:nvSpPr>
          <p:cNvPr id="4" name="Marcador de texto 9">
            <a:extLst>
              <a:ext uri="{FF2B5EF4-FFF2-40B4-BE49-F238E27FC236}">
                <a16:creationId xmlns:a16="http://schemas.microsoft.com/office/drawing/2014/main" xmlns="" id="{41607E09-B86C-4DBC-A569-506605A59C07}"/>
              </a:ext>
            </a:extLst>
          </p:cNvPr>
          <p:cNvSpPr>
            <a:spLocks noGrp="1"/>
          </p:cNvSpPr>
          <p:nvPr/>
        </p:nvSpPr>
        <p:spPr>
          <a:xfrm>
            <a:off x="702273" y="400815"/>
            <a:ext cx="8851926" cy="580259"/>
          </a:xfrm>
          <a:prstGeom prst="rect">
            <a:avLst/>
          </a:prstGeom>
        </p:spPr>
        <p:txBody>
          <a:bodyPr/>
          <a:lstStyle>
            <a:lvl1pPr marL="0" indent="0" algn="l" defTabSz="914400" rtl="0" eaLnBrk="1" latinLnBrk="0" hangingPunct="1">
              <a:lnSpc>
                <a:spcPct val="90000"/>
              </a:lnSpc>
              <a:spcBef>
                <a:spcPts val="1000"/>
              </a:spcBef>
              <a:buFontTx/>
              <a:buNone/>
              <a:defRPr sz="3200" kern="1200" baseline="0">
                <a:solidFill>
                  <a:srgbClr val="FF0000"/>
                </a:solidFill>
                <a:latin typeface="+mn-lt"/>
                <a:ea typeface="+mn-ea"/>
                <a:cs typeface="+mn-cs"/>
              </a:defRPr>
            </a:lvl1pPr>
            <a:lvl2pPr marL="4572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2pPr>
            <a:lvl3pPr marL="9144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3pPr>
            <a:lvl4pPr marL="13716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4pPr>
            <a:lvl5pPr marL="18288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Font typeface="Arial" panose="020B0604020202020204" pitchFamily="34" charset="0"/>
              <a:buNone/>
            </a:pPr>
            <a:r>
              <a:rPr lang="en-US" sz="2400" b="1">
                <a:solidFill>
                  <a:srgbClr val="DEEDF1">
                    <a:lumMod val="50000"/>
                  </a:srgbClr>
                </a:solidFill>
                <a:cs typeface="Arial" panose="020B0604020202020204" pitchFamily="34" charset="0"/>
              </a:rPr>
              <a:t>Recommendations of </a:t>
            </a:r>
            <a:r>
              <a:rPr lang="en-US" sz="2400" b="1" smtClean="0">
                <a:solidFill>
                  <a:srgbClr val="DEEDF1">
                    <a:lumMod val="50000"/>
                  </a:srgbClr>
                </a:solidFill>
                <a:cs typeface="Arial" panose="020B0604020202020204" pitchFamily="34" charset="0"/>
              </a:rPr>
              <a:t>the Working </a:t>
            </a:r>
            <a:r>
              <a:rPr lang="en-US" sz="2400" b="1">
                <a:solidFill>
                  <a:srgbClr val="DEEDF1">
                    <a:lumMod val="50000"/>
                  </a:srgbClr>
                </a:solidFill>
                <a:cs typeface="Arial" panose="020B0604020202020204" pitchFamily="34" charset="0"/>
              </a:rPr>
              <a:t>Group </a:t>
            </a:r>
            <a:r>
              <a:rPr lang="en-US" sz="2400" b="1" smtClean="0">
                <a:solidFill>
                  <a:srgbClr val="DEEDF1">
                    <a:lumMod val="50000"/>
                  </a:srgbClr>
                </a:solidFill>
                <a:cs typeface="Arial" panose="020B0604020202020204" pitchFamily="34" charset="0"/>
              </a:rPr>
              <a:t>on Euro </a:t>
            </a:r>
            <a:r>
              <a:rPr lang="en-US" sz="2400" b="1">
                <a:solidFill>
                  <a:srgbClr val="DEEDF1">
                    <a:lumMod val="50000"/>
                  </a:srgbClr>
                </a:solidFill>
                <a:cs typeface="Arial" panose="020B0604020202020204" pitchFamily="34" charset="0"/>
              </a:rPr>
              <a:t>RFR on Eonia-€STR transition and €STR-based term structure </a:t>
            </a:r>
          </a:p>
        </p:txBody>
      </p:sp>
      <p:sp>
        <p:nvSpPr>
          <p:cNvPr id="6" name="Rectángulo redondeado 9">
            <a:extLst>
              <a:ext uri="{FF2B5EF4-FFF2-40B4-BE49-F238E27FC236}">
                <a16:creationId xmlns:a16="http://schemas.microsoft.com/office/drawing/2014/main" xmlns="" id="{03332B4F-ED29-411A-895C-FB187C583CAE}"/>
              </a:ext>
            </a:extLst>
          </p:cNvPr>
          <p:cNvSpPr/>
          <p:nvPr/>
        </p:nvSpPr>
        <p:spPr>
          <a:xfrm>
            <a:off x="803275" y="1301308"/>
            <a:ext cx="11203566" cy="5043930"/>
          </a:xfrm>
          <a:prstGeom prst="roundRect">
            <a:avLst>
              <a:gd name="adj" fmla="val 0"/>
            </a:avLst>
          </a:prstGeom>
          <a:solidFill>
            <a:schemeClr val="bg1">
              <a:lumMod val="9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prstClr val="black">
                  <a:lumMod val="65000"/>
                  <a:lumOff val="35000"/>
                </a:prstClr>
              </a:solidFill>
              <a:cs typeface="Arial" panose="020B0604020202020204" pitchFamily="34" charset="0"/>
            </a:endParaRPr>
          </a:p>
        </p:txBody>
      </p:sp>
      <p:sp>
        <p:nvSpPr>
          <p:cNvPr id="7" name="Rectángulo redondeado 22">
            <a:extLst>
              <a:ext uri="{FF2B5EF4-FFF2-40B4-BE49-F238E27FC236}">
                <a16:creationId xmlns:a16="http://schemas.microsoft.com/office/drawing/2014/main" xmlns="" id="{1C963777-9916-4AB6-AE29-AFEF740D9B0A}"/>
              </a:ext>
            </a:extLst>
          </p:cNvPr>
          <p:cNvSpPr/>
          <p:nvPr/>
        </p:nvSpPr>
        <p:spPr>
          <a:xfrm>
            <a:off x="1042587" y="1675408"/>
            <a:ext cx="5494946" cy="4326948"/>
          </a:xfrm>
          <a:prstGeom prst="roundRect">
            <a:avLst>
              <a:gd name="adj" fmla="val 0"/>
            </a:avLst>
          </a:prstGeom>
          <a:no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marL="171450" indent="-171450">
              <a:spcAft>
                <a:spcPts val="600"/>
              </a:spcAft>
              <a:buFont typeface="Wingdings" panose="05000000000000000000" pitchFamily="2" charset="2"/>
              <a:buChar char="§"/>
            </a:pPr>
            <a:r>
              <a:rPr lang="en-US" sz="1400" dirty="0">
                <a:solidFill>
                  <a:prstClr val="black">
                    <a:lumMod val="65000"/>
                    <a:lumOff val="35000"/>
                  </a:prstClr>
                </a:solidFill>
              </a:rPr>
              <a:t>As </a:t>
            </a:r>
            <a:r>
              <a:rPr lang="en-US" sz="1400" dirty="0" smtClean="0">
                <a:solidFill>
                  <a:prstClr val="black">
                    <a:lumMod val="65000"/>
                    <a:lumOff val="35000"/>
                  </a:prstClr>
                </a:solidFill>
              </a:rPr>
              <a:t>the €</a:t>
            </a:r>
            <a:r>
              <a:rPr lang="en-US" sz="1400" dirty="0">
                <a:solidFill>
                  <a:prstClr val="black">
                    <a:lumMod val="65000"/>
                    <a:lumOff val="35000"/>
                  </a:prstClr>
                </a:solidFill>
              </a:rPr>
              <a:t>STR will be published on the following day, with EONIA following this practice from 2 October 2019 onwards, market participants should consider</a:t>
            </a:r>
          </a:p>
          <a:p>
            <a:pPr marL="628650" lvl="1" indent="-171450">
              <a:spcAft>
                <a:spcPts val="600"/>
              </a:spcAft>
              <a:buFont typeface="Wingdings" panose="05000000000000000000" pitchFamily="2" charset="2"/>
              <a:buChar char="§"/>
            </a:pPr>
            <a:r>
              <a:rPr lang="en-US" sz="1400" dirty="0">
                <a:solidFill>
                  <a:prstClr val="black">
                    <a:lumMod val="65000"/>
                    <a:lumOff val="35000"/>
                  </a:prstClr>
                </a:solidFill>
              </a:rPr>
              <a:t>potential effects on short-term liquidity risk.</a:t>
            </a:r>
          </a:p>
          <a:p>
            <a:pPr marL="628650" lvl="1" indent="-171450">
              <a:spcAft>
                <a:spcPts val="600"/>
              </a:spcAft>
              <a:buFont typeface="Wingdings" panose="05000000000000000000" pitchFamily="2" charset="2"/>
              <a:buChar char="§"/>
            </a:pPr>
            <a:r>
              <a:rPr lang="en-US" sz="1400" dirty="0">
                <a:solidFill>
                  <a:prstClr val="black">
                    <a:lumMod val="65000"/>
                    <a:lumOff val="35000"/>
                  </a:prstClr>
                </a:solidFill>
              </a:rPr>
              <a:t>potential effects on settlement risks from changes in the publication schedule and their impact on fixing and payment processes and systems.</a:t>
            </a:r>
          </a:p>
          <a:p>
            <a:pPr marL="171450" indent="-171450">
              <a:spcAft>
                <a:spcPts val="600"/>
              </a:spcAft>
              <a:buFont typeface="Wingdings" panose="05000000000000000000" pitchFamily="2" charset="2"/>
              <a:buChar char="§"/>
            </a:pPr>
            <a:r>
              <a:rPr lang="en-US" sz="1400" dirty="0">
                <a:solidFill>
                  <a:prstClr val="black">
                    <a:lumMod val="65000"/>
                    <a:lumOff val="35000"/>
                  </a:prstClr>
                </a:solidFill>
              </a:rPr>
              <a:t>In order to assess the impact of the EONIA to €STR transition, each institution should conduct an appropriate quantitative impact assessment on key market risk figures including 1) an impact test on </a:t>
            </a:r>
            <a:r>
              <a:rPr lang="en-US" sz="1400" dirty="0" err="1">
                <a:solidFill>
                  <a:prstClr val="black">
                    <a:lumMod val="65000"/>
                    <a:lumOff val="35000"/>
                  </a:prstClr>
                </a:solidFill>
              </a:rPr>
              <a:t>VaR</a:t>
            </a:r>
            <a:r>
              <a:rPr lang="en-US" sz="1400" dirty="0">
                <a:solidFill>
                  <a:prstClr val="black">
                    <a:lumMod val="65000"/>
                    <a:lumOff val="35000"/>
                  </a:prstClr>
                </a:solidFill>
              </a:rPr>
              <a:t> and sensitivity limits and 2) impact test on internal models for regulatory capital charges for market risk. New products referencing </a:t>
            </a:r>
            <a:r>
              <a:rPr lang="en-US" sz="1400" dirty="0" smtClean="0">
                <a:solidFill>
                  <a:prstClr val="black">
                    <a:lumMod val="65000"/>
                    <a:lumOff val="35000"/>
                  </a:prstClr>
                </a:solidFill>
              </a:rPr>
              <a:t>the €</a:t>
            </a:r>
            <a:r>
              <a:rPr lang="en-US" sz="1400" dirty="0">
                <a:solidFill>
                  <a:prstClr val="black">
                    <a:lumMod val="65000"/>
                    <a:lumOff val="35000"/>
                  </a:prstClr>
                </a:solidFill>
              </a:rPr>
              <a:t>STR and €STR risk factors, €STR scenarios have to be integrated into the calculations of: </a:t>
            </a:r>
            <a:r>
              <a:rPr lang="en-US" sz="1400" dirty="0" err="1">
                <a:solidFill>
                  <a:prstClr val="black">
                    <a:lumMod val="65000"/>
                    <a:lumOff val="35000"/>
                  </a:prstClr>
                </a:solidFill>
              </a:rPr>
              <a:t>VaR</a:t>
            </a:r>
            <a:r>
              <a:rPr lang="en-US" sz="1400" dirty="0">
                <a:solidFill>
                  <a:prstClr val="black">
                    <a:lumMod val="65000"/>
                    <a:lumOff val="35000"/>
                  </a:prstClr>
                </a:solidFill>
              </a:rPr>
              <a:t>, Stressed </a:t>
            </a:r>
            <a:r>
              <a:rPr lang="en-US" sz="1400" dirty="0" err="1">
                <a:solidFill>
                  <a:prstClr val="black">
                    <a:lumMod val="65000"/>
                    <a:lumOff val="35000"/>
                  </a:prstClr>
                </a:solidFill>
              </a:rPr>
              <a:t>VaR</a:t>
            </a:r>
            <a:r>
              <a:rPr lang="en-US" sz="1400" dirty="0">
                <a:solidFill>
                  <a:prstClr val="black">
                    <a:lumMod val="65000"/>
                    <a:lumOff val="35000"/>
                  </a:prstClr>
                </a:solidFill>
              </a:rPr>
              <a:t>, sensitivities and stress testing</a:t>
            </a:r>
          </a:p>
          <a:p>
            <a:pPr marL="171450" indent="-171450">
              <a:spcAft>
                <a:spcPts val="600"/>
              </a:spcAft>
              <a:buFont typeface="Wingdings" panose="05000000000000000000" pitchFamily="2" charset="2"/>
              <a:buChar char="§"/>
            </a:pPr>
            <a:r>
              <a:rPr lang="en-US" sz="1400" dirty="0">
                <a:solidFill>
                  <a:prstClr val="black">
                    <a:lumMod val="65000"/>
                    <a:lumOff val="35000"/>
                  </a:prstClr>
                </a:solidFill>
              </a:rPr>
              <a:t>Whilst compensation mechanisms when transitioning from EONIA to </a:t>
            </a:r>
            <a:r>
              <a:rPr lang="en-US" sz="1400" dirty="0" smtClean="0">
                <a:solidFill>
                  <a:prstClr val="black">
                    <a:lumMod val="65000"/>
                    <a:lumOff val="35000"/>
                  </a:prstClr>
                </a:solidFill>
              </a:rPr>
              <a:t>the €</a:t>
            </a:r>
            <a:r>
              <a:rPr lang="en-US" sz="1400" dirty="0">
                <a:solidFill>
                  <a:prstClr val="black">
                    <a:lumMod val="65000"/>
                    <a:lumOff val="35000"/>
                  </a:prstClr>
                </a:solidFill>
              </a:rPr>
              <a:t>STR are anticipated, financial institutions should consider the risk of price and valuation changes throughout this transition and the effects on financial accounting.</a:t>
            </a:r>
          </a:p>
          <a:p>
            <a:pPr marL="171450" indent="-171450">
              <a:spcAft>
                <a:spcPts val="600"/>
              </a:spcAft>
              <a:buFont typeface="Wingdings" panose="05000000000000000000" pitchFamily="2" charset="2"/>
              <a:buChar char="§"/>
            </a:pPr>
            <a:endParaRPr lang="en-US" sz="1050" dirty="0">
              <a:solidFill>
                <a:prstClr val="black">
                  <a:lumMod val="65000"/>
                  <a:lumOff val="35000"/>
                </a:prstClr>
              </a:solidFill>
            </a:endParaRPr>
          </a:p>
        </p:txBody>
      </p:sp>
      <p:sp>
        <p:nvSpPr>
          <p:cNvPr id="8" name="Rectángulo redondeado 15">
            <a:extLst>
              <a:ext uri="{FF2B5EF4-FFF2-40B4-BE49-F238E27FC236}">
                <a16:creationId xmlns:a16="http://schemas.microsoft.com/office/drawing/2014/main" xmlns="" id="{9512A74F-9370-4D36-B275-663F5CCAA5D6}"/>
              </a:ext>
            </a:extLst>
          </p:cNvPr>
          <p:cNvSpPr/>
          <p:nvPr/>
        </p:nvSpPr>
        <p:spPr>
          <a:xfrm>
            <a:off x="803275" y="1219236"/>
            <a:ext cx="11203566" cy="338102"/>
          </a:xfrm>
          <a:prstGeom prst="roundRect">
            <a:avLst>
              <a:gd name="adj" fmla="val 0"/>
            </a:avLst>
          </a:prstGeom>
          <a:solidFill>
            <a:schemeClr val="accent2">
              <a:lumMod val="9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prstClr val="black">
                  <a:lumMod val="65000"/>
                  <a:lumOff val="35000"/>
                </a:prstClr>
              </a:solidFill>
              <a:cs typeface="Arial" panose="020B0604020202020204" pitchFamily="34" charset="0"/>
            </a:endParaRPr>
          </a:p>
          <a:p>
            <a:pPr algn="ctr"/>
            <a:r>
              <a:rPr lang="en-US" sz="1300" b="1">
                <a:solidFill>
                  <a:prstClr val="black">
                    <a:lumMod val="65000"/>
                    <a:lumOff val="35000"/>
                  </a:prstClr>
                </a:solidFill>
                <a:cs typeface="Arial" panose="020B0604020202020204" pitchFamily="34" charset="0"/>
              </a:rPr>
              <a:t>Risk Management implications</a:t>
            </a:r>
          </a:p>
          <a:p>
            <a:pPr algn="ctr"/>
            <a:endParaRPr lang="en-US" sz="1200" b="1">
              <a:solidFill>
                <a:prstClr val="black">
                  <a:lumMod val="65000"/>
                  <a:lumOff val="35000"/>
                </a:prstClr>
              </a:solidFill>
              <a:cs typeface="Arial" panose="020B0604020202020204" pitchFamily="34" charset="0"/>
            </a:endParaRPr>
          </a:p>
        </p:txBody>
      </p:sp>
      <p:sp>
        <p:nvSpPr>
          <p:cNvPr id="10" name="Rectángulo: esquinas redondeadas 9">
            <a:hlinkClick r:id="rId2"/>
            <a:extLst>
              <a:ext uri="{FF2B5EF4-FFF2-40B4-BE49-F238E27FC236}">
                <a16:creationId xmlns:a16="http://schemas.microsoft.com/office/drawing/2014/main" xmlns="" id="{FA83E2B8-D281-4C0A-A88B-715E77D7888F}"/>
              </a:ext>
            </a:extLst>
          </p:cNvPr>
          <p:cNvSpPr/>
          <p:nvPr/>
        </p:nvSpPr>
        <p:spPr>
          <a:xfrm>
            <a:off x="8761727" y="5799484"/>
            <a:ext cx="1744628" cy="260988"/>
          </a:xfrm>
          <a:prstGeom prst="roundRect">
            <a:avLst/>
          </a:prstGeom>
          <a:solidFill>
            <a:schemeClr val="accent2">
              <a:lumMod val="5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bg1"/>
                </a:solidFill>
                <a:hlinkClick r:id="rId3"/>
              </a:rPr>
              <a:t>link</a:t>
            </a:r>
            <a:endParaRPr lang="es-ES" sz="1200" dirty="0">
              <a:solidFill>
                <a:schemeClr val="bg1"/>
              </a:solidFill>
            </a:endParaRPr>
          </a:p>
        </p:txBody>
      </p:sp>
      <p:sp>
        <p:nvSpPr>
          <p:cNvPr id="11" name="Rectángulo 10">
            <a:extLst>
              <a:ext uri="{FF2B5EF4-FFF2-40B4-BE49-F238E27FC236}">
                <a16:creationId xmlns:a16="http://schemas.microsoft.com/office/drawing/2014/main" xmlns="" id="{9B4F6A68-69D2-499D-B329-12B9B041539D}"/>
              </a:ext>
            </a:extLst>
          </p:cNvPr>
          <p:cNvSpPr/>
          <p:nvPr/>
        </p:nvSpPr>
        <p:spPr>
          <a:xfrm>
            <a:off x="8399872" y="5776837"/>
            <a:ext cx="1744628" cy="276999"/>
          </a:xfrm>
          <a:prstGeom prst="rect">
            <a:avLst/>
          </a:prstGeom>
        </p:spPr>
        <p:txBody>
          <a:bodyPr wrap="square">
            <a:spAutoFit/>
          </a:bodyPr>
          <a:lstStyle/>
          <a:p>
            <a:pPr algn="ctr"/>
            <a:endParaRPr lang="en-US" sz="1200" b="1">
              <a:solidFill>
                <a:prstClr val="white"/>
              </a:solidFill>
            </a:endParaRPr>
          </a:p>
        </p:txBody>
      </p:sp>
      <p:sp>
        <p:nvSpPr>
          <p:cNvPr id="12" name="Rectángulo 11">
            <a:extLst>
              <a:ext uri="{FF2B5EF4-FFF2-40B4-BE49-F238E27FC236}">
                <a16:creationId xmlns:a16="http://schemas.microsoft.com/office/drawing/2014/main" xmlns="" id="{2725782B-41F7-4684-A0F5-AFF6D596BF27}"/>
              </a:ext>
            </a:extLst>
          </p:cNvPr>
          <p:cNvSpPr/>
          <p:nvPr/>
        </p:nvSpPr>
        <p:spPr>
          <a:xfrm>
            <a:off x="6447788" y="1675408"/>
            <a:ext cx="5396684" cy="3970318"/>
          </a:xfrm>
          <a:prstGeom prst="rect">
            <a:avLst/>
          </a:prstGeom>
        </p:spPr>
        <p:txBody>
          <a:bodyPr wrap="square">
            <a:spAutoFit/>
          </a:bodyPr>
          <a:lstStyle/>
          <a:p>
            <a:pPr marL="285750" indent="-285750">
              <a:buFont typeface="Wingdings" panose="05000000000000000000" pitchFamily="2" charset="2"/>
              <a:buChar char="§"/>
            </a:pPr>
            <a:r>
              <a:rPr lang="en-US" sz="1400" dirty="0">
                <a:solidFill>
                  <a:prstClr val="black">
                    <a:lumMod val="65000"/>
                    <a:lumOff val="35000"/>
                  </a:prstClr>
                </a:solidFill>
              </a:rPr>
              <a:t>For institutions for which EONIA is a relevant risk factor, the calculation of internal model-based market risk figures has to be adjusted. For institutions using internal model approaches for the calculation of own funds requirements, the quantification of changes in market risk figures is mandatory. For other institutions using </a:t>
            </a:r>
            <a:r>
              <a:rPr lang="en-US" sz="1400" dirty="0" err="1">
                <a:solidFill>
                  <a:prstClr val="black">
                    <a:lumMod val="65000"/>
                    <a:lumOff val="35000"/>
                  </a:prstClr>
                </a:solidFill>
              </a:rPr>
              <a:t>standardised</a:t>
            </a:r>
            <a:r>
              <a:rPr lang="en-US" sz="1400" dirty="0">
                <a:solidFill>
                  <a:prstClr val="black">
                    <a:lumMod val="65000"/>
                    <a:lumOff val="35000"/>
                  </a:prstClr>
                </a:solidFill>
              </a:rPr>
              <a:t> approach it is recommended. </a:t>
            </a:r>
            <a:endParaRPr lang="en-US" sz="1400" dirty="0" smtClean="0">
              <a:solidFill>
                <a:prstClr val="black">
                  <a:lumMod val="65000"/>
                  <a:lumOff val="35000"/>
                </a:prstClr>
              </a:solidFill>
            </a:endParaRPr>
          </a:p>
          <a:p>
            <a:pPr marL="285750" indent="-285750">
              <a:buFont typeface="Wingdings" panose="05000000000000000000" pitchFamily="2" charset="2"/>
              <a:buChar char="§"/>
            </a:pPr>
            <a:endParaRPr lang="en-US" sz="1400" dirty="0">
              <a:solidFill>
                <a:prstClr val="black">
                  <a:lumMod val="65000"/>
                  <a:lumOff val="35000"/>
                </a:prstClr>
              </a:solidFill>
            </a:endParaRPr>
          </a:p>
          <a:p>
            <a:pPr marL="285750" indent="-285750">
              <a:buFont typeface="Wingdings" panose="05000000000000000000" pitchFamily="2" charset="2"/>
              <a:buChar char="§"/>
            </a:pPr>
            <a:r>
              <a:rPr lang="en-US" sz="1400" dirty="0">
                <a:solidFill>
                  <a:prstClr val="black">
                    <a:lumMod val="65000"/>
                    <a:lumOff val="35000"/>
                  </a:prstClr>
                </a:solidFill>
              </a:rPr>
              <a:t>To fulfill regulatory requirements a €STR time series is required that should ideally cover at least a full economic cycle (including financial stress periods) in order to run stress tests and  calculate risk metrics (e.g. </a:t>
            </a:r>
            <a:r>
              <a:rPr lang="en-US" sz="1400" dirty="0" err="1">
                <a:solidFill>
                  <a:prstClr val="black">
                    <a:lumMod val="65000"/>
                    <a:lumOff val="35000"/>
                  </a:prstClr>
                </a:solidFill>
              </a:rPr>
              <a:t>VaR</a:t>
            </a:r>
            <a:r>
              <a:rPr lang="en-US" sz="1400" dirty="0">
                <a:solidFill>
                  <a:prstClr val="black">
                    <a:lumMod val="65000"/>
                    <a:lumOff val="35000"/>
                  </a:prstClr>
                </a:solidFill>
              </a:rPr>
              <a:t>). Since </a:t>
            </a:r>
            <a:r>
              <a:rPr lang="en-US" sz="1400" dirty="0" smtClean="0">
                <a:solidFill>
                  <a:prstClr val="black">
                    <a:lumMod val="65000"/>
                    <a:lumOff val="35000"/>
                  </a:prstClr>
                </a:solidFill>
              </a:rPr>
              <a:t>the €</a:t>
            </a:r>
            <a:r>
              <a:rPr lang="en-US" sz="1400" dirty="0">
                <a:solidFill>
                  <a:prstClr val="black">
                    <a:lumMod val="65000"/>
                    <a:lumOff val="35000"/>
                  </a:prstClr>
                </a:solidFill>
              </a:rPr>
              <a:t>STR </a:t>
            </a:r>
            <a:r>
              <a:rPr lang="en-US" sz="1400" dirty="0" smtClean="0">
                <a:solidFill>
                  <a:prstClr val="black">
                    <a:lumMod val="65000"/>
                    <a:lumOff val="35000"/>
                  </a:prstClr>
                </a:solidFill>
              </a:rPr>
              <a:t>started </a:t>
            </a:r>
            <a:r>
              <a:rPr lang="en-US" sz="1400" dirty="0">
                <a:solidFill>
                  <a:prstClr val="black">
                    <a:lumMod val="65000"/>
                    <a:lumOff val="35000"/>
                  </a:prstClr>
                </a:solidFill>
              </a:rPr>
              <a:t>to be published on October 2nd with a pre-€STR going back to 2016, an approximation of the €STR time series is necessary. Given the high correlation between EONIA and pre-€STR and the fact that </a:t>
            </a:r>
            <a:r>
              <a:rPr lang="en-US" sz="1400" dirty="0" smtClean="0">
                <a:solidFill>
                  <a:prstClr val="black">
                    <a:lumMod val="65000"/>
                    <a:lumOff val="35000"/>
                  </a:prstClr>
                </a:solidFill>
              </a:rPr>
              <a:t>since </a:t>
            </a:r>
            <a:r>
              <a:rPr lang="en-US" sz="1400" dirty="0">
                <a:solidFill>
                  <a:prstClr val="black">
                    <a:lumMod val="65000"/>
                    <a:lumOff val="35000"/>
                  </a:prstClr>
                </a:solidFill>
              </a:rPr>
              <a:t>October 2019, EONIA </a:t>
            </a:r>
            <a:r>
              <a:rPr lang="en-US" sz="1400" dirty="0" smtClean="0">
                <a:solidFill>
                  <a:prstClr val="black">
                    <a:lumMod val="65000"/>
                    <a:lumOff val="35000"/>
                  </a:prstClr>
                </a:solidFill>
              </a:rPr>
              <a:t>has been </a:t>
            </a:r>
            <a:r>
              <a:rPr lang="en-US" sz="1400" dirty="0">
                <a:solidFill>
                  <a:prstClr val="black">
                    <a:lumMod val="65000"/>
                    <a:lumOff val="35000"/>
                  </a:prstClr>
                </a:solidFill>
              </a:rPr>
              <a:t>firmly </a:t>
            </a:r>
            <a:r>
              <a:rPr lang="en-US" sz="1400" dirty="0" smtClean="0">
                <a:solidFill>
                  <a:prstClr val="black">
                    <a:lumMod val="65000"/>
                    <a:lumOff val="35000"/>
                  </a:prstClr>
                </a:solidFill>
              </a:rPr>
              <a:t>linked </a:t>
            </a:r>
            <a:r>
              <a:rPr lang="en-US" sz="1400" dirty="0">
                <a:solidFill>
                  <a:prstClr val="black">
                    <a:lumMod val="65000"/>
                    <a:lumOff val="35000"/>
                  </a:prstClr>
                </a:solidFill>
              </a:rPr>
              <a:t>to the €STR plus a fixed spread of 8.5 basis points, it seems reasonable to use a proxy based on past EONIA data</a:t>
            </a:r>
            <a:r>
              <a:rPr lang="en-US" sz="1400" dirty="0" smtClean="0">
                <a:solidFill>
                  <a:prstClr val="black">
                    <a:lumMod val="65000"/>
                    <a:lumOff val="35000"/>
                  </a:prstClr>
                </a:solidFill>
              </a:rPr>
              <a:t>.</a:t>
            </a:r>
            <a:endParaRPr lang="en-US" sz="1400" dirty="0">
              <a:solidFill>
                <a:prstClr val="black">
                  <a:lumMod val="65000"/>
                  <a:lumOff val="35000"/>
                </a:prstClr>
              </a:solidFill>
            </a:endParaRPr>
          </a:p>
        </p:txBody>
      </p:sp>
    </p:spTree>
    <p:extLst>
      <p:ext uri="{BB962C8B-B14F-4D97-AF65-F5344CB8AC3E}">
        <p14:creationId xmlns:p14="http://schemas.microsoft.com/office/powerpoint/2010/main" val="596181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xmlns="" id="{60892D18-4C2F-454C-A106-B12D703A0936}"/>
              </a:ext>
            </a:extLst>
          </p:cNvPr>
          <p:cNvSpPr>
            <a:spLocks noGrp="1"/>
          </p:cNvSpPr>
          <p:nvPr>
            <p:ph type="sldNum" sz="quarter" idx="12"/>
          </p:nvPr>
        </p:nvSpPr>
        <p:spPr/>
        <p:txBody>
          <a:bodyPr/>
          <a:lstStyle/>
          <a:p>
            <a:fld id="{BC0D97B6-E32F-4D7D-B839-7C3B51F2640F}" type="slidenum">
              <a:rPr lang="es-ES" smtClean="0"/>
              <a:t>16</a:t>
            </a:fld>
            <a:endParaRPr lang="es-ES"/>
          </a:p>
        </p:txBody>
      </p:sp>
      <p:sp>
        <p:nvSpPr>
          <p:cNvPr id="4" name="Marcador de texto 9">
            <a:extLst>
              <a:ext uri="{FF2B5EF4-FFF2-40B4-BE49-F238E27FC236}">
                <a16:creationId xmlns:a16="http://schemas.microsoft.com/office/drawing/2014/main" xmlns="" id="{41607E09-B86C-4DBC-A569-506605A59C07}"/>
              </a:ext>
            </a:extLst>
          </p:cNvPr>
          <p:cNvSpPr>
            <a:spLocks noGrp="1"/>
          </p:cNvSpPr>
          <p:nvPr/>
        </p:nvSpPr>
        <p:spPr>
          <a:xfrm>
            <a:off x="702273" y="400815"/>
            <a:ext cx="8851926" cy="580259"/>
          </a:xfrm>
          <a:prstGeom prst="rect">
            <a:avLst/>
          </a:prstGeom>
        </p:spPr>
        <p:txBody>
          <a:bodyPr/>
          <a:lstStyle>
            <a:lvl1pPr marL="0" indent="0" algn="l" defTabSz="914400" rtl="0" eaLnBrk="1" latinLnBrk="0" hangingPunct="1">
              <a:lnSpc>
                <a:spcPct val="90000"/>
              </a:lnSpc>
              <a:spcBef>
                <a:spcPts val="1000"/>
              </a:spcBef>
              <a:buFontTx/>
              <a:buNone/>
              <a:defRPr sz="3200" kern="1200" baseline="0">
                <a:solidFill>
                  <a:srgbClr val="FF0000"/>
                </a:solidFill>
                <a:latin typeface="+mn-lt"/>
                <a:ea typeface="+mn-ea"/>
                <a:cs typeface="+mn-cs"/>
              </a:defRPr>
            </a:lvl1pPr>
            <a:lvl2pPr marL="4572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2pPr>
            <a:lvl3pPr marL="9144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3pPr>
            <a:lvl4pPr marL="13716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4pPr>
            <a:lvl5pPr marL="18288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Font typeface="Arial" panose="020B0604020202020204" pitchFamily="34" charset="0"/>
              <a:buNone/>
            </a:pPr>
            <a:r>
              <a:rPr lang="en-US" sz="2400" b="1">
                <a:solidFill>
                  <a:srgbClr val="DEEDF1">
                    <a:lumMod val="50000"/>
                  </a:srgbClr>
                </a:solidFill>
                <a:cs typeface="Arial" panose="020B0604020202020204" pitchFamily="34" charset="0"/>
              </a:rPr>
              <a:t>Recommendations of </a:t>
            </a:r>
            <a:r>
              <a:rPr lang="en-US" sz="2400" b="1" smtClean="0">
                <a:solidFill>
                  <a:srgbClr val="DEEDF1">
                    <a:lumMod val="50000"/>
                  </a:srgbClr>
                </a:solidFill>
                <a:cs typeface="Arial" panose="020B0604020202020204" pitchFamily="34" charset="0"/>
              </a:rPr>
              <a:t>the Working </a:t>
            </a:r>
            <a:r>
              <a:rPr lang="en-US" sz="2400" b="1">
                <a:solidFill>
                  <a:srgbClr val="DEEDF1">
                    <a:lumMod val="50000"/>
                  </a:srgbClr>
                </a:solidFill>
                <a:cs typeface="Arial" panose="020B0604020202020204" pitchFamily="34" charset="0"/>
              </a:rPr>
              <a:t>Group </a:t>
            </a:r>
            <a:r>
              <a:rPr lang="en-US" sz="2400" b="1" smtClean="0">
                <a:solidFill>
                  <a:srgbClr val="DEEDF1">
                    <a:lumMod val="50000"/>
                  </a:srgbClr>
                </a:solidFill>
                <a:cs typeface="Arial" panose="020B0604020202020204" pitchFamily="34" charset="0"/>
              </a:rPr>
              <a:t>on Euro </a:t>
            </a:r>
            <a:r>
              <a:rPr lang="en-US" sz="2400" b="1">
                <a:solidFill>
                  <a:srgbClr val="DEEDF1">
                    <a:lumMod val="50000"/>
                  </a:srgbClr>
                </a:solidFill>
                <a:cs typeface="Arial" panose="020B0604020202020204" pitchFamily="34" charset="0"/>
              </a:rPr>
              <a:t>RFR on Eonia-€STR transition and €STR-based term structure </a:t>
            </a:r>
          </a:p>
        </p:txBody>
      </p:sp>
      <p:sp>
        <p:nvSpPr>
          <p:cNvPr id="6" name="Rectángulo redondeado 9">
            <a:extLst>
              <a:ext uri="{FF2B5EF4-FFF2-40B4-BE49-F238E27FC236}">
                <a16:creationId xmlns:a16="http://schemas.microsoft.com/office/drawing/2014/main" xmlns="" id="{03332B4F-ED29-411A-895C-FB187C583CAE}"/>
              </a:ext>
            </a:extLst>
          </p:cNvPr>
          <p:cNvSpPr/>
          <p:nvPr/>
        </p:nvSpPr>
        <p:spPr>
          <a:xfrm>
            <a:off x="803275" y="1301308"/>
            <a:ext cx="11203566" cy="5043930"/>
          </a:xfrm>
          <a:prstGeom prst="roundRect">
            <a:avLst>
              <a:gd name="adj" fmla="val 0"/>
            </a:avLst>
          </a:prstGeom>
          <a:solidFill>
            <a:schemeClr val="bg1">
              <a:lumMod val="9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prstClr val="black">
                  <a:lumMod val="65000"/>
                  <a:lumOff val="35000"/>
                </a:prstClr>
              </a:solidFill>
              <a:cs typeface="Arial" panose="020B0604020202020204" pitchFamily="34" charset="0"/>
            </a:endParaRPr>
          </a:p>
        </p:txBody>
      </p:sp>
      <p:sp>
        <p:nvSpPr>
          <p:cNvPr id="7" name="Rectángulo redondeado 22">
            <a:extLst>
              <a:ext uri="{FF2B5EF4-FFF2-40B4-BE49-F238E27FC236}">
                <a16:creationId xmlns:a16="http://schemas.microsoft.com/office/drawing/2014/main" xmlns="" id="{1C963777-9916-4AB6-AE29-AFEF740D9B0A}"/>
              </a:ext>
            </a:extLst>
          </p:cNvPr>
          <p:cNvSpPr/>
          <p:nvPr/>
        </p:nvSpPr>
        <p:spPr>
          <a:xfrm>
            <a:off x="1000329" y="1679862"/>
            <a:ext cx="5332735" cy="4326948"/>
          </a:xfrm>
          <a:prstGeom prst="roundRect">
            <a:avLst>
              <a:gd name="adj" fmla="val 0"/>
            </a:avLst>
          </a:prstGeom>
          <a:no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marL="171450" indent="-171450">
              <a:spcAft>
                <a:spcPts val="600"/>
              </a:spcAft>
              <a:buFont typeface="Wingdings" panose="05000000000000000000" pitchFamily="2" charset="2"/>
              <a:buChar char="§"/>
            </a:pPr>
            <a:r>
              <a:rPr lang="en-US" sz="1400" dirty="0">
                <a:solidFill>
                  <a:prstClr val="black">
                    <a:lumMod val="65000"/>
                    <a:lumOff val="35000"/>
                  </a:prstClr>
                </a:solidFill>
              </a:rPr>
              <a:t>Regarding risk reporting and limit systems, each institution must ensure that market risks arising from the new €STR based products and €STR risk factors are limited. To meet this requirement, additional limits, for example for €STR sensitivities, might be necessary.</a:t>
            </a:r>
          </a:p>
          <a:p>
            <a:pPr marL="171450" indent="-171450">
              <a:spcAft>
                <a:spcPts val="600"/>
              </a:spcAft>
              <a:buFont typeface="Wingdings" panose="05000000000000000000" pitchFamily="2" charset="2"/>
              <a:buChar char="§"/>
            </a:pPr>
            <a:r>
              <a:rPr lang="en-US" sz="1400" dirty="0">
                <a:solidFill>
                  <a:prstClr val="black">
                    <a:lumMod val="65000"/>
                    <a:lumOff val="35000"/>
                  </a:prstClr>
                </a:solidFill>
              </a:rPr>
              <a:t>The working group recommends that market participants carefully assess potential impacts on their IT system landscape and processes corresponding to risk management implications, including an analysis of the technical capabilities, to be able to switch from one valuation curve to another, when required</a:t>
            </a:r>
            <a:r>
              <a:rPr lang="en-US" sz="1400" dirty="0" smtClean="0">
                <a:solidFill>
                  <a:prstClr val="black">
                    <a:lumMod val="65000"/>
                    <a:lumOff val="35000"/>
                  </a:prstClr>
                </a:solidFill>
              </a:rPr>
              <a:t>.</a:t>
            </a:r>
          </a:p>
          <a:p>
            <a:pPr marL="171450" indent="-171450">
              <a:spcAft>
                <a:spcPts val="600"/>
              </a:spcAft>
              <a:buFont typeface="Wingdings" panose="05000000000000000000" pitchFamily="2" charset="2"/>
              <a:buChar char="§"/>
            </a:pPr>
            <a:r>
              <a:rPr lang="en-US" sz="1400" dirty="0">
                <a:solidFill>
                  <a:prstClr val="black">
                    <a:lumMod val="65000"/>
                    <a:lumOff val="35000"/>
                  </a:prstClr>
                </a:solidFill>
              </a:rPr>
              <a:t>For insurance companies under the Solvency II framework, implications for liability valuation and the reported capital position will arise if the market in </a:t>
            </a:r>
            <a:r>
              <a:rPr lang="en-US" sz="1400" dirty="0" smtClean="0">
                <a:solidFill>
                  <a:prstClr val="black">
                    <a:lumMod val="65000"/>
                    <a:lumOff val="35000"/>
                  </a:prstClr>
                </a:solidFill>
              </a:rPr>
              <a:t>the €</a:t>
            </a:r>
            <a:r>
              <a:rPr lang="en-US" sz="1400" dirty="0">
                <a:solidFill>
                  <a:prstClr val="black">
                    <a:lumMod val="65000"/>
                    <a:lumOff val="35000"/>
                  </a:prstClr>
                </a:solidFill>
              </a:rPr>
              <a:t>STR becomes sufficiently liquid, compared to EURIBOR, and the regulatory risk-free curve shifts to </a:t>
            </a:r>
            <a:r>
              <a:rPr lang="en-US" sz="1400" dirty="0" smtClean="0">
                <a:solidFill>
                  <a:prstClr val="black">
                    <a:lumMod val="65000"/>
                    <a:lumOff val="35000"/>
                  </a:prstClr>
                </a:solidFill>
              </a:rPr>
              <a:t>the €</a:t>
            </a:r>
            <a:r>
              <a:rPr lang="en-US" sz="1400" dirty="0">
                <a:solidFill>
                  <a:prstClr val="black">
                    <a:lumMod val="65000"/>
                    <a:lumOff val="35000"/>
                  </a:prstClr>
                </a:solidFill>
              </a:rPr>
              <a:t>STR. However, a decision from EIOPA and a change to the regulations is required to shift to </a:t>
            </a:r>
            <a:r>
              <a:rPr lang="en-US" sz="1400" dirty="0" smtClean="0">
                <a:solidFill>
                  <a:prstClr val="black">
                    <a:lumMod val="65000"/>
                    <a:lumOff val="35000"/>
                  </a:prstClr>
                </a:solidFill>
              </a:rPr>
              <a:t>the €</a:t>
            </a:r>
            <a:r>
              <a:rPr lang="en-US" sz="1400" dirty="0">
                <a:solidFill>
                  <a:prstClr val="black">
                    <a:lumMod val="65000"/>
                    <a:lumOff val="35000"/>
                  </a:prstClr>
                </a:solidFill>
              </a:rPr>
              <a:t>STR.</a:t>
            </a:r>
          </a:p>
          <a:p>
            <a:pPr>
              <a:spcAft>
                <a:spcPts val="600"/>
              </a:spcAft>
            </a:pPr>
            <a:endParaRPr lang="en-US" sz="1400" dirty="0" smtClean="0">
              <a:solidFill>
                <a:prstClr val="black">
                  <a:lumMod val="65000"/>
                  <a:lumOff val="35000"/>
                </a:prstClr>
              </a:solidFill>
            </a:endParaRPr>
          </a:p>
        </p:txBody>
      </p:sp>
      <p:sp>
        <p:nvSpPr>
          <p:cNvPr id="8" name="Rectángulo redondeado 15">
            <a:extLst>
              <a:ext uri="{FF2B5EF4-FFF2-40B4-BE49-F238E27FC236}">
                <a16:creationId xmlns:a16="http://schemas.microsoft.com/office/drawing/2014/main" xmlns="" id="{9512A74F-9370-4D36-B275-663F5CCAA5D6}"/>
              </a:ext>
            </a:extLst>
          </p:cNvPr>
          <p:cNvSpPr/>
          <p:nvPr/>
        </p:nvSpPr>
        <p:spPr>
          <a:xfrm>
            <a:off x="803275" y="1219236"/>
            <a:ext cx="11203566" cy="338102"/>
          </a:xfrm>
          <a:prstGeom prst="roundRect">
            <a:avLst>
              <a:gd name="adj" fmla="val 0"/>
            </a:avLst>
          </a:prstGeom>
          <a:solidFill>
            <a:schemeClr val="accent2">
              <a:lumMod val="9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prstClr val="black">
                  <a:lumMod val="65000"/>
                  <a:lumOff val="35000"/>
                </a:prstClr>
              </a:solidFill>
              <a:cs typeface="Arial" panose="020B0604020202020204" pitchFamily="34" charset="0"/>
            </a:endParaRPr>
          </a:p>
          <a:p>
            <a:pPr algn="ctr"/>
            <a:r>
              <a:rPr lang="en-US" sz="1300" b="1">
                <a:solidFill>
                  <a:prstClr val="black">
                    <a:lumMod val="65000"/>
                    <a:lumOff val="35000"/>
                  </a:prstClr>
                </a:solidFill>
                <a:cs typeface="Arial" panose="020B0604020202020204" pitchFamily="34" charset="0"/>
              </a:rPr>
              <a:t>Risk Management implications</a:t>
            </a:r>
          </a:p>
          <a:p>
            <a:pPr algn="ctr"/>
            <a:endParaRPr lang="en-US" sz="1200" b="1">
              <a:solidFill>
                <a:prstClr val="black">
                  <a:lumMod val="65000"/>
                  <a:lumOff val="35000"/>
                </a:prstClr>
              </a:solidFill>
              <a:cs typeface="Arial" panose="020B0604020202020204" pitchFamily="34" charset="0"/>
            </a:endParaRPr>
          </a:p>
        </p:txBody>
      </p:sp>
      <p:sp>
        <p:nvSpPr>
          <p:cNvPr id="2" name="Rectángulo 1">
            <a:extLst>
              <a:ext uri="{FF2B5EF4-FFF2-40B4-BE49-F238E27FC236}">
                <a16:creationId xmlns:a16="http://schemas.microsoft.com/office/drawing/2014/main" xmlns="" id="{69529268-853F-4F01-B4A9-B54CE7125512}"/>
              </a:ext>
            </a:extLst>
          </p:cNvPr>
          <p:cNvSpPr/>
          <p:nvPr/>
        </p:nvSpPr>
        <p:spPr>
          <a:xfrm>
            <a:off x="6658206" y="1677427"/>
            <a:ext cx="5042021" cy="2970044"/>
          </a:xfrm>
          <a:prstGeom prst="rect">
            <a:avLst/>
          </a:prstGeom>
        </p:spPr>
        <p:txBody>
          <a:bodyPr wrap="square">
            <a:spAutoFit/>
          </a:bodyPr>
          <a:lstStyle/>
          <a:p>
            <a:pPr marL="171450" indent="-171450">
              <a:spcAft>
                <a:spcPts val="600"/>
              </a:spcAft>
              <a:buFont typeface="Wingdings" panose="05000000000000000000" pitchFamily="2" charset="2"/>
              <a:buChar char="§"/>
            </a:pPr>
            <a:r>
              <a:rPr lang="en-US" sz="1400" dirty="0" smtClean="0">
                <a:solidFill>
                  <a:prstClr val="black">
                    <a:lumMod val="65000"/>
                    <a:lumOff val="35000"/>
                  </a:prstClr>
                </a:solidFill>
              </a:rPr>
              <a:t>Given </a:t>
            </a:r>
            <a:r>
              <a:rPr lang="en-US" sz="1400" dirty="0">
                <a:solidFill>
                  <a:prstClr val="black">
                    <a:lumMod val="65000"/>
                    <a:lumOff val="35000"/>
                  </a:prstClr>
                </a:solidFill>
              </a:rPr>
              <a:t>their exposure to various benchmark rates (e.g. fund holdings directly linked to benchmark rates), asset managers also need transition plans, including an impact assessment of affected areas (e.g. contracts, valuation, risk models) and a definition of mitigating actions. In addition, asset managers have exposure at portfolio level as risk and performance benchmarks can be linked to benchmark rates, with consequences for the calculation of performance fees</a:t>
            </a:r>
            <a:r>
              <a:rPr lang="en-US" sz="1400" dirty="0" smtClean="0">
                <a:solidFill>
                  <a:prstClr val="black">
                    <a:lumMod val="65000"/>
                    <a:lumOff val="35000"/>
                  </a:prstClr>
                </a:solidFill>
              </a:rPr>
              <a:t>.</a:t>
            </a:r>
          </a:p>
          <a:p>
            <a:pPr marL="171450" indent="-171450">
              <a:spcAft>
                <a:spcPts val="600"/>
              </a:spcAft>
              <a:buFont typeface="Wingdings" panose="05000000000000000000" pitchFamily="2" charset="2"/>
              <a:buChar char="§"/>
            </a:pPr>
            <a:r>
              <a:rPr lang="en-US" sz="1400" dirty="0" smtClean="0">
                <a:solidFill>
                  <a:prstClr val="black">
                    <a:lumMod val="65000"/>
                    <a:lumOff val="35000"/>
                  </a:prstClr>
                </a:solidFill>
              </a:rPr>
              <a:t>Issues </a:t>
            </a:r>
            <a:r>
              <a:rPr lang="en-US" sz="1400" dirty="0">
                <a:solidFill>
                  <a:prstClr val="black">
                    <a:lumMod val="65000"/>
                    <a:lumOff val="35000"/>
                  </a:prstClr>
                </a:solidFill>
              </a:rPr>
              <a:t>specific to asset management, such as outsourcing to third parties, investment guidelines and client communication, need to be taken into account for both the transition to </a:t>
            </a:r>
            <a:r>
              <a:rPr lang="en-US" sz="1400" dirty="0" smtClean="0">
                <a:solidFill>
                  <a:prstClr val="black">
                    <a:lumMod val="65000"/>
                    <a:lumOff val="35000"/>
                  </a:prstClr>
                </a:solidFill>
              </a:rPr>
              <a:t>the €</a:t>
            </a:r>
            <a:r>
              <a:rPr lang="en-US" sz="1400" dirty="0">
                <a:solidFill>
                  <a:prstClr val="black">
                    <a:lumMod val="65000"/>
                    <a:lumOff val="35000"/>
                  </a:prstClr>
                </a:solidFill>
              </a:rPr>
              <a:t>STR and the introduction of new fallbacks.</a:t>
            </a:r>
          </a:p>
        </p:txBody>
      </p:sp>
      <p:sp>
        <p:nvSpPr>
          <p:cNvPr id="12" name="Rectángulo: esquinas redondeadas 9">
            <a:hlinkClick r:id="rId2"/>
            <a:extLst>
              <a:ext uri="{FF2B5EF4-FFF2-40B4-BE49-F238E27FC236}">
                <a16:creationId xmlns:a16="http://schemas.microsoft.com/office/drawing/2014/main" xmlns="" id="{FA83E2B8-D281-4C0A-A88B-715E77D7888F}"/>
              </a:ext>
            </a:extLst>
          </p:cNvPr>
          <p:cNvSpPr/>
          <p:nvPr/>
        </p:nvSpPr>
        <p:spPr>
          <a:xfrm>
            <a:off x="8306902" y="5478642"/>
            <a:ext cx="1744628" cy="260988"/>
          </a:xfrm>
          <a:prstGeom prst="roundRect">
            <a:avLst/>
          </a:prstGeom>
          <a:solidFill>
            <a:schemeClr val="accent2">
              <a:lumMod val="5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bg1"/>
                </a:solidFill>
                <a:hlinkClick r:id="rId3"/>
              </a:rPr>
              <a:t>link</a:t>
            </a:r>
            <a:endParaRPr lang="es-ES" sz="1200" dirty="0">
              <a:solidFill>
                <a:schemeClr val="bg1"/>
              </a:solidFill>
            </a:endParaRPr>
          </a:p>
        </p:txBody>
      </p:sp>
    </p:spTree>
    <p:extLst>
      <p:ext uri="{BB962C8B-B14F-4D97-AF65-F5344CB8AC3E}">
        <p14:creationId xmlns:p14="http://schemas.microsoft.com/office/powerpoint/2010/main" val="483909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xmlns="" id="{60892D18-4C2F-454C-A106-B12D703A0936}"/>
              </a:ext>
            </a:extLst>
          </p:cNvPr>
          <p:cNvSpPr>
            <a:spLocks noGrp="1"/>
          </p:cNvSpPr>
          <p:nvPr>
            <p:ph type="sldNum" sz="quarter" idx="12"/>
          </p:nvPr>
        </p:nvSpPr>
        <p:spPr/>
        <p:txBody>
          <a:bodyPr/>
          <a:lstStyle/>
          <a:p>
            <a:fld id="{BC0D97B6-E32F-4D7D-B839-7C3B51F2640F}" type="slidenum">
              <a:rPr lang="es-ES" smtClean="0"/>
              <a:t>17</a:t>
            </a:fld>
            <a:endParaRPr lang="es-ES"/>
          </a:p>
        </p:txBody>
      </p:sp>
      <p:sp>
        <p:nvSpPr>
          <p:cNvPr id="4" name="Marcador de texto 9">
            <a:extLst>
              <a:ext uri="{FF2B5EF4-FFF2-40B4-BE49-F238E27FC236}">
                <a16:creationId xmlns:a16="http://schemas.microsoft.com/office/drawing/2014/main" xmlns="" id="{41607E09-B86C-4DBC-A569-506605A59C07}"/>
              </a:ext>
            </a:extLst>
          </p:cNvPr>
          <p:cNvSpPr>
            <a:spLocks noGrp="1"/>
          </p:cNvSpPr>
          <p:nvPr/>
        </p:nvSpPr>
        <p:spPr>
          <a:xfrm>
            <a:off x="702273" y="400815"/>
            <a:ext cx="8851926" cy="580259"/>
          </a:xfrm>
          <a:prstGeom prst="rect">
            <a:avLst/>
          </a:prstGeom>
        </p:spPr>
        <p:txBody>
          <a:bodyPr/>
          <a:lstStyle>
            <a:lvl1pPr marL="0" indent="0" algn="l" defTabSz="914400" rtl="0" eaLnBrk="1" latinLnBrk="0" hangingPunct="1">
              <a:lnSpc>
                <a:spcPct val="90000"/>
              </a:lnSpc>
              <a:spcBef>
                <a:spcPts val="1000"/>
              </a:spcBef>
              <a:buFontTx/>
              <a:buNone/>
              <a:defRPr sz="3200" kern="1200" baseline="0">
                <a:solidFill>
                  <a:srgbClr val="FF0000"/>
                </a:solidFill>
                <a:latin typeface="+mn-lt"/>
                <a:ea typeface="+mn-ea"/>
                <a:cs typeface="+mn-cs"/>
              </a:defRPr>
            </a:lvl1pPr>
            <a:lvl2pPr marL="4572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2pPr>
            <a:lvl3pPr marL="9144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3pPr>
            <a:lvl4pPr marL="13716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4pPr>
            <a:lvl5pPr marL="18288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Font typeface="Arial" panose="020B0604020202020204" pitchFamily="34" charset="0"/>
              <a:buNone/>
            </a:pPr>
            <a:r>
              <a:rPr lang="en-US" sz="2400" b="1">
                <a:solidFill>
                  <a:srgbClr val="DEEDF1">
                    <a:lumMod val="50000"/>
                  </a:srgbClr>
                </a:solidFill>
                <a:cs typeface="Arial" panose="020B0604020202020204" pitchFamily="34" charset="0"/>
              </a:rPr>
              <a:t>Recommendations of </a:t>
            </a:r>
            <a:r>
              <a:rPr lang="en-US" sz="2400" b="1" smtClean="0">
                <a:solidFill>
                  <a:srgbClr val="DEEDF1">
                    <a:lumMod val="50000"/>
                  </a:srgbClr>
                </a:solidFill>
                <a:cs typeface="Arial" panose="020B0604020202020204" pitchFamily="34" charset="0"/>
              </a:rPr>
              <a:t>the Working </a:t>
            </a:r>
            <a:r>
              <a:rPr lang="en-US" sz="2400" b="1">
                <a:solidFill>
                  <a:srgbClr val="DEEDF1">
                    <a:lumMod val="50000"/>
                  </a:srgbClr>
                </a:solidFill>
                <a:cs typeface="Arial" panose="020B0604020202020204" pitchFamily="34" charset="0"/>
              </a:rPr>
              <a:t>Group </a:t>
            </a:r>
            <a:r>
              <a:rPr lang="en-US" sz="2400" b="1" smtClean="0">
                <a:solidFill>
                  <a:srgbClr val="DEEDF1">
                    <a:lumMod val="50000"/>
                  </a:srgbClr>
                </a:solidFill>
                <a:cs typeface="Arial" panose="020B0604020202020204" pitchFamily="34" charset="0"/>
              </a:rPr>
              <a:t>on Euro </a:t>
            </a:r>
            <a:r>
              <a:rPr lang="en-US" sz="2400" b="1">
                <a:solidFill>
                  <a:srgbClr val="DEEDF1">
                    <a:lumMod val="50000"/>
                  </a:srgbClr>
                </a:solidFill>
                <a:cs typeface="Arial" panose="020B0604020202020204" pitchFamily="34" charset="0"/>
              </a:rPr>
              <a:t>RFR on Eonia-€STR transition and €STR-based term structure </a:t>
            </a:r>
          </a:p>
        </p:txBody>
      </p:sp>
      <p:sp>
        <p:nvSpPr>
          <p:cNvPr id="6" name="Rectángulo redondeado 9">
            <a:extLst>
              <a:ext uri="{FF2B5EF4-FFF2-40B4-BE49-F238E27FC236}">
                <a16:creationId xmlns:a16="http://schemas.microsoft.com/office/drawing/2014/main" xmlns="" id="{03332B4F-ED29-411A-895C-FB187C583CAE}"/>
              </a:ext>
            </a:extLst>
          </p:cNvPr>
          <p:cNvSpPr/>
          <p:nvPr/>
        </p:nvSpPr>
        <p:spPr>
          <a:xfrm>
            <a:off x="837472" y="1583319"/>
            <a:ext cx="10948128" cy="4749748"/>
          </a:xfrm>
          <a:prstGeom prst="roundRect">
            <a:avLst>
              <a:gd name="adj" fmla="val 0"/>
            </a:avLst>
          </a:prstGeom>
          <a:solidFill>
            <a:schemeClr val="bg1">
              <a:lumMod val="9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prstClr val="black">
                  <a:lumMod val="65000"/>
                  <a:lumOff val="35000"/>
                </a:prstClr>
              </a:solidFill>
              <a:cs typeface="Arial" panose="020B0604020202020204" pitchFamily="34" charset="0"/>
            </a:endParaRPr>
          </a:p>
        </p:txBody>
      </p:sp>
      <p:sp>
        <p:nvSpPr>
          <p:cNvPr id="7" name="Rectángulo redondeado 22">
            <a:extLst>
              <a:ext uri="{FF2B5EF4-FFF2-40B4-BE49-F238E27FC236}">
                <a16:creationId xmlns:a16="http://schemas.microsoft.com/office/drawing/2014/main" xmlns="" id="{1C963777-9916-4AB6-AE29-AFEF740D9B0A}"/>
              </a:ext>
            </a:extLst>
          </p:cNvPr>
          <p:cNvSpPr/>
          <p:nvPr/>
        </p:nvSpPr>
        <p:spPr>
          <a:xfrm>
            <a:off x="982784" y="2154658"/>
            <a:ext cx="10625016" cy="3682119"/>
          </a:xfrm>
          <a:prstGeom prst="roundRect">
            <a:avLst>
              <a:gd name="adj" fmla="val 0"/>
            </a:avLst>
          </a:prstGeom>
          <a:no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numCol="2" spcCol="360000" rtlCol="0" anchor="t" anchorCtr="0"/>
          <a:lstStyle/>
          <a:p>
            <a:pPr marL="171450" indent="-171450">
              <a:spcAft>
                <a:spcPts val="600"/>
              </a:spcAft>
              <a:buFont typeface="Wingdings" panose="05000000000000000000" pitchFamily="2" charset="2"/>
              <a:buChar char="§"/>
            </a:pPr>
            <a:r>
              <a:rPr lang="en-US" sz="1200">
                <a:solidFill>
                  <a:prstClr val="black">
                    <a:lumMod val="65000"/>
                    <a:lumOff val="35000"/>
                  </a:prstClr>
                </a:solidFill>
              </a:rPr>
              <a:t>From an accounting and financial reporting perspective, the implications of the transition from EONIA to </a:t>
            </a:r>
            <a:r>
              <a:rPr lang="en-US" sz="1200" smtClean="0">
                <a:solidFill>
                  <a:prstClr val="black">
                    <a:lumMod val="65000"/>
                    <a:lumOff val="35000"/>
                  </a:prstClr>
                </a:solidFill>
              </a:rPr>
              <a:t>the €</a:t>
            </a:r>
            <a:r>
              <a:rPr lang="en-US" sz="1200">
                <a:solidFill>
                  <a:prstClr val="black">
                    <a:lumMod val="65000"/>
                    <a:lumOff val="35000"/>
                  </a:prstClr>
                </a:solidFill>
              </a:rPr>
              <a:t>STR are </a:t>
            </a:r>
            <a:r>
              <a:rPr lang="en-US" sz="1200" smtClean="0">
                <a:solidFill>
                  <a:prstClr val="black">
                    <a:lumMod val="65000"/>
                    <a:lumOff val="35000"/>
                  </a:prstClr>
                </a:solidFill>
              </a:rPr>
              <a:t>wide-ranging, especially </a:t>
            </a:r>
            <a:r>
              <a:rPr lang="en-US" sz="1200">
                <a:solidFill>
                  <a:prstClr val="black">
                    <a:lumMod val="65000"/>
                    <a:lumOff val="35000"/>
                  </a:prstClr>
                </a:solidFill>
              </a:rPr>
              <a:t>for the valuation of financial assets and liabilities. </a:t>
            </a:r>
          </a:p>
          <a:p>
            <a:pPr marL="171450" indent="-171450">
              <a:spcAft>
                <a:spcPts val="600"/>
              </a:spcAft>
              <a:buFont typeface="Wingdings" panose="05000000000000000000" pitchFamily="2" charset="2"/>
              <a:buChar char="§"/>
            </a:pPr>
            <a:r>
              <a:rPr lang="en-US" sz="1200">
                <a:solidFill>
                  <a:prstClr val="black">
                    <a:lumMod val="65000"/>
                    <a:lumOff val="35000"/>
                  </a:prstClr>
                </a:solidFill>
              </a:rPr>
              <a:t>The transition from EONIA to </a:t>
            </a:r>
            <a:r>
              <a:rPr lang="en-US" sz="1200" smtClean="0">
                <a:solidFill>
                  <a:prstClr val="black">
                    <a:lumMod val="65000"/>
                    <a:lumOff val="35000"/>
                  </a:prstClr>
                </a:solidFill>
              </a:rPr>
              <a:t>the €</a:t>
            </a:r>
            <a:r>
              <a:rPr lang="en-US" sz="1200">
                <a:solidFill>
                  <a:prstClr val="black">
                    <a:lumMod val="65000"/>
                    <a:lumOff val="35000"/>
                  </a:prstClr>
                </a:solidFill>
              </a:rPr>
              <a:t>STR may therefore impact cash flows and net present </a:t>
            </a:r>
            <a:r>
              <a:rPr lang="en-US" sz="1200" smtClean="0">
                <a:solidFill>
                  <a:prstClr val="black">
                    <a:lumMod val="65000"/>
                    <a:lumOff val="35000"/>
                  </a:prstClr>
                </a:solidFill>
              </a:rPr>
              <a:t>values, </a:t>
            </a:r>
            <a:r>
              <a:rPr lang="en-US" sz="1200">
                <a:solidFill>
                  <a:prstClr val="black">
                    <a:lumMod val="65000"/>
                    <a:lumOff val="35000"/>
                  </a:prstClr>
                </a:solidFill>
              </a:rPr>
              <a:t>which could lead to undesired accounting volatility and not provide useful </a:t>
            </a:r>
            <a:r>
              <a:rPr lang="en-US" sz="1200" smtClean="0">
                <a:solidFill>
                  <a:prstClr val="black">
                    <a:lumMod val="65000"/>
                    <a:lumOff val="35000"/>
                  </a:prstClr>
                </a:solidFill>
              </a:rPr>
              <a:t>relevant </a:t>
            </a:r>
            <a:r>
              <a:rPr lang="en-US" sz="1200">
                <a:solidFill>
                  <a:prstClr val="black">
                    <a:lumMod val="65000"/>
                    <a:lumOff val="35000"/>
                  </a:prstClr>
                </a:solidFill>
              </a:rPr>
              <a:t>information on </a:t>
            </a:r>
            <a:r>
              <a:rPr lang="en-US" sz="1200" smtClean="0">
                <a:solidFill>
                  <a:prstClr val="black">
                    <a:lumMod val="65000"/>
                    <a:lumOff val="35000"/>
                  </a:prstClr>
                </a:solidFill>
              </a:rPr>
              <a:t>institutions’ performance.</a:t>
            </a:r>
            <a:endParaRPr lang="en-US" sz="1200">
              <a:solidFill>
                <a:prstClr val="black">
                  <a:lumMod val="65000"/>
                  <a:lumOff val="35000"/>
                </a:prstClr>
              </a:solidFill>
            </a:endParaRPr>
          </a:p>
          <a:p>
            <a:pPr marL="171450" indent="-171450">
              <a:spcAft>
                <a:spcPts val="600"/>
              </a:spcAft>
              <a:buFont typeface="Wingdings" panose="05000000000000000000" pitchFamily="2" charset="2"/>
              <a:buChar char="§"/>
            </a:pPr>
            <a:r>
              <a:rPr lang="en-US" sz="1200">
                <a:solidFill>
                  <a:prstClr val="black">
                    <a:lumMod val="65000"/>
                    <a:lumOff val="35000"/>
                  </a:prstClr>
                </a:solidFill>
              </a:rPr>
              <a:t>In addition to hedge accounting implications (IFRS 9/IAS 39), potential non-hedge related implications, which should be considered as part of the transition, comprise: further IFRS 9 considerations (e.g. modification and/or derecognition of financial instruments), fair value measurement (IFRS 13) and discount rates used in other IFRS </a:t>
            </a:r>
            <a:r>
              <a:rPr lang="en-US" sz="1200" smtClean="0">
                <a:solidFill>
                  <a:prstClr val="black">
                    <a:lumMod val="65000"/>
                    <a:lumOff val="35000"/>
                  </a:prstClr>
                </a:solidFill>
              </a:rPr>
              <a:t>(</a:t>
            </a:r>
            <a:r>
              <a:rPr lang="en-US" sz="1200">
                <a:solidFill>
                  <a:prstClr val="black">
                    <a:lumMod val="65000"/>
                    <a:lumOff val="35000"/>
                  </a:prstClr>
                </a:solidFill>
              </a:rPr>
              <a:t>e.g. IAS 19, IAS 36, IAS 37).</a:t>
            </a:r>
          </a:p>
          <a:p>
            <a:pPr marL="171450" indent="-171450">
              <a:spcAft>
                <a:spcPts val="600"/>
              </a:spcAft>
              <a:buFont typeface="Wingdings" panose="05000000000000000000" pitchFamily="2" charset="2"/>
              <a:buChar char="§"/>
            </a:pPr>
            <a:r>
              <a:rPr lang="en-US" sz="1200">
                <a:solidFill>
                  <a:prstClr val="black">
                    <a:lumMod val="65000"/>
                    <a:lumOff val="35000"/>
                  </a:prstClr>
                </a:solidFill>
              </a:rPr>
              <a:t>Critical areas of accounting that could be affected by the transition from EONIA to </a:t>
            </a:r>
            <a:r>
              <a:rPr lang="en-US" sz="1200" smtClean="0">
                <a:solidFill>
                  <a:prstClr val="black">
                    <a:lumMod val="65000"/>
                    <a:lumOff val="35000"/>
                  </a:prstClr>
                </a:solidFill>
              </a:rPr>
              <a:t>the €</a:t>
            </a:r>
            <a:r>
              <a:rPr lang="en-US" sz="1200">
                <a:solidFill>
                  <a:prstClr val="black">
                    <a:lumMod val="65000"/>
                    <a:lumOff val="35000"/>
                  </a:prstClr>
                </a:solidFill>
              </a:rPr>
              <a:t>STR and the introduction of new fallback clauses comprise especially:</a:t>
            </a:r>
          </a:p>
          <a:p>
            <a:pPr marL="628650" lvl="1" indent="-171450">
              <a:spcAft>
                <a:spcPts val="600"/>
              </a:spcAft>
              <a:buFont typeface="Wingdings" panose="05000000000000000000" pitchFamily="2" charset="2"/>
              <a:buChar char="§"/>
            </a:pPr>
            <a:r>
              <a:rPr lang="en-US" sz="1200">
                <a:solidFill>
                  <a:prstClr val="black">
                    <a:lumMod val="65000"/>
                    <a:lumOff val="35000"/>
                  </a:prstClr>
                </a:solidFill>
              </a:rPr>
              <a:t>Modification of contracts </a:t>
            </a:r>
          </a:p>
          <a:p>
            <a:pPr marL="628650" lvl="1" indent="-171450">
              <a:spcAft>
                <a:spcPts val="600"/>
              </a:spcAft>
              <a:buFont typeface="Wingdings" panose="05000000000000000000" pitchFamily="2" charset="2"/>
              <a:buChar char="§"/>
            </a:pPr>
            <a:r>
              <a:rPr lang="en-US" sz="1200">
                <a:solidFill>
                  <a:prstClr val="black">
                    <a:lumMod val="65000"/>
                    <a:lumOff val="35000"/>
                  </a:prstClr>
                </a:solidFill>
              </a:rPr>
              <a:t>Derecognition of hedged item or hedging instrument </a:t>
            </a:r>
          </a:p>
          <a:p>
            <a:pPr marL="628650" lvl="1" indent="-171450">
              <a:spcAft>
                <a:spcPts val="600"/>
              </a:spcAft>
              <a:buFont typeface="Wingdings" panose="05000000000000000000" pitchFamily="2" charset="2"/>
              <a:buChar char="§"/>
            </a:pPr>
            <a:r>
              <a:rPr lang="en-US" sz="1200">
                <a:solidFill>
                  <a:prstClr val="black">
                    <a:lumMod val="65000"/>
                    <a:lumOff val="35000"/>
                  </a:prstClr>
                </a:solidFill>
              </a:rPr>
              <a:t>Replacement of hedging instrument </a:t>
            </a:r>
          </a:p>
          <a:p>
            <a:pPr marL="628650" lvl="1" indent="-171450">
              <a:spcAft>
                <a:spcPts val="600"/>
              </a:spcAft>
              <a:buFont typeface="Wingdings" panose="05000000000000000000" pitchFamily="2" charset="2"/>
              <a:buChar char="§"/>
            </a:pPr>
            <a:r>
              <a:rPr lang="en-US" sz="1200">
                <a:solidFill>
                  <a:prstClr val="black">
                    <a:lumMod val="65000"/>
                    <a:lumOff val="35000"/>
                  </a:prstClr>
                </a:solidFill>
              </a:rPr>
              <a:t>Documentation of hedging relationships </a:t>
            </a:r>
          </a:p>
          <a:p>
            <a:pPr marL="628650" lvl="1" indent="-171450">
              <a:spcAft>
                <a:spcPts val="600"/>
              </a:spcAft>
              <a:buFont typeface="Wingdings" panose="05000000000000000000" pitchFamily="2" charset="2"/>
              <a:buChar char="§"/>
            </a:pPr>
            <a:r>
              <a:rPr lang="en-US" sz="1200">
                <a:solidFill>
                  <a:prstClr val="black">
                    <a:lumMod val="65000"/>
                    <a:lumOff val="35000"/>
                  </a:prstClr>
                </a:solidFill>
              </a:rPr>
              <a:t>Ineffectiveness of hedging relationships</a:t>
            </a:r>
          </a:p>
          <a:p>
            <a:pPr>
              <a:spcAft>
                <a:spcPts val="600"/>
              </a:spcAft>
            </a:pPr>
            <a:endParaRPr lang="en-US" sz="1200">
              <a:solidFill>
                <a:prstClr val="black">
                  <a:lumMod val="65000"/>
                  <a:lumOff val="35000"/>
                </a:prstClr>
              </a:solidFill>
            </a:endParaRPr>
          </a:p>
          <a:p>
            <a:pPr>
              <a:spcAft>
                <a:spcPts val="600"/>
              </a:spcAft>
            </a:pPr>
            <a:r>
              <a:rPr lang="en-US" sz="1200">
                <a:solidFill>
                  <a:prstClr val="black">
                    <a:lumMod val="65000"/>
                    <a:lumOff val="35000"/>
                  </a:prstClr>
                </a:solidFill>
              </a:rPr>
              <a:t>The working group </a:t>
            </a:r>
            <a:r>
              <a:rPr lang="en-US" sz="1200" smtClean="0">
                <a:solidFill>
                  <a:prstClr val="black">
                    <a:lumMod val="65000"/>
                    <a:lumOff val="35000"/>
                  </a:prstClr>
                </a:solidFill>
              </a:rPr>
              <a:t>addressed </a:t>
            </a:r>
            <a:r>
              <a:rPr lang="en-US" sz="1200">
                <a:solidFill>
                  <a:prstClr val="black">
                    <a:lumMod val="65000"/>
                    <a:lumOff val="35000"/>
                  </a:prstClr>
                </a:solidFill>
              </a:rPr>
              <a:t>these critical accounting issues in a </a:t>
            </a:r>
            <a:r>
              <a:rPr lang="en-US" sz="1200">
                <a:solidFill>
                  <a:prstClr val="black">
                    <a:lumMod val="65000"/>
                    <a:lumOff val="35000"/>
                  </a:prstClr>
                </a:solidFill>
                <a:hlinkClick r:id="rId2"/>
              </a:rPr>
              <a:t>letter to the </a:t>
            </a:r>
            <a:r>
              <a:rPr lang="en-US" sz="1200" smtClean="0">
                <a:solidFill>
                  <a:prstClr val="black">
                    <a:lumMod val="65000"/>
                    <a:lumOff val="35000"/>
                  </a:prstClr>
                </a:solidFill>
                <a:hlinkClick r:id="rId2"/>
              </a:rPr>
              <a:t>IASB </a:t>
            </a:r>
            <a:r>
              <a:rPr lang="en-US" sz="1200" smtClean="0">
                <a:solidFill>
                  <a:prstClr val="black">
                    <a:lumMod val="65000"/>
                    <a:lumOff val="35000"/>
                  </a:prstClr>
                </a:solidFill>
              </a:rPr>
              <a:t> stressing </a:t>
            </a:r>
            <a:r>
              <a:rPr lang="en-US" sz="1200">
                <a:solidFill>
                  <a:prstClr val="black">
                    <a:lumMod val="65000"/>
                    <a:lumOff val="35000"/>
                  </a:prstClr>
                </a:solidFill>
              </a:rPr>
              <a:t>the urgency of the matter. </a:t>
            </a:r>
            <a:r>
              <a:rPr lang="en-US" sz="1200" smtClean="0">
                <a:solidFill>
                  <a:prstClr val="black">
                    <a:lumMod val="65000"/>
                    <a:lumOff val="35000"/>
                  </a:prstClr>
                </a:solidFill>
              </a:rPr>
              <a:t>The WG recommends that </a:t>
            </a:r>
            <a:r>
              <a:rPr lang="en-US" sz="1200">
                <a:solidFill>
                  <a:prstClr val="black">
                    <a:lumMod val="65000"/>
                    <a:lumOff val="35000"/>
                  </a:prstClr>
                </a:solidFill>
              </a:rPr>
              <a:t>the IASB </a:t>
            </a:r>
            <a:r>
              <a:rPr lang="en-US" sz="1200" smtClean="0">
                <a:solidFill>
                  <a:prstClr val="black">
                    <a:lumMod val="65000"/>
                    <a:lumOff val="35000"/>
                  </a:prstClr>
                </a:solidFill>
              </a:rPr>
              <a:t>address </a:t>
            </a:r>
            <a:r>
              <a:rPr lang="en-US" sz="1200">
                <a:solidFill>
                  <a:prstClr val="black">
                    <a:lumMod val="65000"/>
                    <a:lumOff val="35000"/>
                  </a:prstClr>
                </a:solidFill>
              </a:rPr>
              <a:t>the issue of </a:t>
            </a:r>
            <a:r>
              <a:rPr lang="en-US" sz="1200" smtClean="0">
                <a:solidFill>
                  <a:prstClr val="black">
                    <a:lumMod val="65000"/>
                    <a:lumOff val="35000"/>
                  </a:prstClr>
                </a:solidFill>
              </a:rPr>
              <a:t>contract amendments </a:t>
            </a:r>
            <a:r>
              <a:rPr lang="en-US" sz="1200">
                <a:solidFill>
                  <a:prstClr val="black">
                    <a:lumMod val="65000"/>
                    <a:lumOff val="35000"/>
                  </a:prstClr>
                </a:solidFill>
              </a:rPr>
              <a:t>and the potential risk of derecognition due to the IBOR </a:t>
            </a:r>
            <a:r>
              <a:rPr lang="en-US" sz="1200" smtClean="0">
                <a:solidFill>
                  <a:prstClr val="black">
                    <a:lumMod val="65000"/>
                    <a:lumOff val="35000"/>
                  </a:prstClr>
                </a:solidFill>
              </a:rPr>
              <a:t>reform, </a:t>
            </a:r>
            <a:r>
              <a:rPr lang="en-US" sz="1200">
                <a:solidFill>
                  <a:prstClr val="black">
                    <a:lumMod val="65000"/>
                    <a:lumOff val="35000"/>
                  </a:prstClr>
                </a:solidFill>
              </a:rPr>
              <a:t>and provide financial statement preparers with specific guidance </a:t>
            </a:r>
            <a:r>
              <a:rPr lang="en-US" sz="1200" smtClean="0">
                <a:solidFill>
                  <a:prstClr val="black">
                    <a:lumMod val="65000"/>
                    <a:lumOff val="35000"/>
                  </a:prstClr>
                </a:solidFill>
              </a:rPr>
              <a:t>on how </a:t>
            </a:r>
            <a:r>
              <a:rPr lang="en-US" sz="1200">
                <a:solidFill>
                  <a:prstClr val="black">
                    <a:lumMod val="65000"/>
                    <a:lumOff val="35000"/>
                  </a:prstClr>
                </a:solidFill>
              </a:rPr>
              <a:t>to treat </a:t>
            </a:r>
            <a:r>
              <a:rPr lang="en-US" sz="1200" smtClean="0">
                <a:solidFill>
                  <a:prstClr val="black">
                    <a:lumMod val="65000"/>
                    <a:lumOff val="35000"/>
                  </a:prstClr>
                </a:solidFill>
              </a:rPr>
              <a:t>contract amendments driven </a:t>
            </a:r>
            <a:r>
              <a:rPr lang="en-US" sz="1200">
                <a:solidFill>
                  <a:prstClr val="black">
                    <a:lumMod val="65000"/>
                    <a:lumOff val="35000"/>
                  </a:prstClr>
                </a:solidFill>
              </a:rPr>
              <a:t>by the mandatory reforms. Furthermore, for hedge </a:t>
            </a:r>
            <a:r>
              <a:rPr lang="en-US" sz="1200" smtClean="0">
                <a:solidFill>
                  <a:prstClr val="black">
                    <a:lumMod val="65000"/>
                    <a:lumOff val="35000"/>
                  </a:prstClr>
                </a:solidFill>
              </a:rPr>
              <a:t>accounting, </a:t>
            </a:r>
            <a:r>
              <a:rPr lang="en-US" sz="1200">
                <a:solidFill>
                  <a:prstClr val="black">
                    <a:lumMod val="65000"/>
                    <a:lumOff val="35000"/>
                  </a:prstClr>
                </a:solidFill>
              </a:rPr>
              <a:t>the working group requests </a:t>
            </a:r>
            <a:r>
              <a:rPr lang="en-US" sz="1200" smtClean="0">
                <a:solidFill>
                  <a:prstClr val="black">
                    <a:lumMod val="65000"/>
                    <a:lumOff val="35000"/>
                  </a:prstClr>
                </a:solidFill>
              </a:rPr>
              <a:t>that the </a:t>
            </a:r>
            <a:r>
              <a:rPr lang="en-US" sz="1200">
                <a:solidFill>
                  <a:prstClr val="black">
                    <a:lumMod val="65000"/>
                    <a:lumOff val="35000"/>
                  </a:prstClr>
                </a:solidFill>
              </a:rPr>
              <a:t>IASB </a:t>
            </a:r>
            <a:r>
              <a:rPr lang="en-US" sz="1200" smtClean="0">
                <a:solidFill>
                  <a:prstClr val="black">
                    <a:lumMod val="65000"/>
                    <a:lumOff val="35000"/>
                  </a:prstClr>
                </a:solidFill>
              </a:rPr>
              <a:t>provide </a:t>
            </a:r>
            <a:r>
              <a:rPr lang="en-US" sz="1200">
                <a:solidFill>
                  <a:prstClr val="black">
                    <a:lumMod val="65000"/>
                    <a:lumOff val="35000"/>
                  </a:prstClr>
                </a:solidFill>
              </a:rPr>
              <a:t>further clarifications and </a:t>
            </a:r>
            <a:r>
              <a:rPr lang="en-US" sz="1200" smtClean="0">
                <a:solidFill>
                  <a:prstClr val="black">
                    <a:lumMod val="65000"/>
                    <a:lumOff val="35000"/>
                  </a:prstClr>
                </a:solidFill>
              </a:rPr>
              <a:t>assurance that </a:t>
            </a:r>
            <a:r>
              <a:rPr lang="en-US" sz="1200">
                <a:solidFill>
                  <a:prstClr val="black">
                    <a:lumMod val="65000"/>
                    <a:lumOff val="35000"/>
                  </a:prstClr>
                </a:solidFill>
              </a:rPr>
              <a:t>the transition from EONIA to </a:t>
            </a:r>
            <a:r>
              <a:rPr lang="en-US" sz="1200" smtClean="0">
                <a:solidFill>
                  <a:prstClr val="black">
                    <a:lumMod val="65000"/>
                    <a:lumOff val="35000"/>
                  </a:prstClr>
                </a:solidFill>
              </a:rPr>
              <a:t>the €</a:t>
            </a:r>
            <a:r>
              <a:rPr lang="en-US" sz="1200">
                <a:solidFill>
                  <a:prstClr val="black">
                    <a:lumMod val="65000"/>
                    <a:lumOff val="35000"/>
                  </a:prstClr>
                </a:solidFill>
              </a:rPr>
              <a:t>STR should not trigger discontinuation of a hedge relationship that is not </a:t>
            </a:r>
            <a:r>
              <a:rPr lang="en-US" sz="1200" smtClean="0">
                <a:solidFill>
                  <a:prstClr val="black">
                    <a:lumMod val="65000"/>
                    <a:lumOff val="35000"/>
                  </a:prstClr>
                </a:solidFill>
              </a:rPr>
              <a:t>otherwise amended</a:t>
            </a:r>
            <a:r>
              <a:rPr lang="en-US" sz="1200">
                <a:solidFill>
                  <a:prstClr val="black">
                    <a:lumMod val="65000"/>
                    <a:lumOff val="35000"/>
                  </a:prstClr>
                </a:solidFill>
              </a:rPr>
              <a:t>. </a:t>
            </a:r>
            <a:endParaRPr lang="en-US" sz="1200" smtClean="0">
              <a:solidFill>
                <a:prstClr val="black">
                  <a:lumMod val="65000"/>
                  <a:lumOff val="35000"/>
                </a:prstClr>
              </a:solidFill>
            </a:endParaRPr>
          </a:p>
          <a:p>
            <a:pPr>
              <a:spcAft>
                <a:spcPts val="600"/>
              </a:spcAft>
            </a:pPr>
            <a:r>
              <a:rPr lang="en-US" sz="1200" smtClean="0">
                <a:solidFill>
                  <a:prstClr val="black">
                    <a:lumMod val="65000"/>
                    <a:lumOff val="35000"/>
                  </a:prstClr>
                </a:solidFill>
              </a:rPr>
              <a:t>This </a:t>
            </a:r>
            <a:r>
              <a:rPr lang="en-US" sz="1200">
                <a:solidFill>
                  <a:prstClr val="black">
                    <a:lumMod val="65000"/>
                    <a:lumOff val="35000"/>
                  </a:prstClr>
                </a:solidFill>
              </a:rPr>
              <a:t>would be appropriate when changes of hedging relationships (e.g. modification of hedging instrument, hedged item and/or hedge documentation) only take place in response to the market-wide developments driven by the EU Benchmarks Regulation. </a:t>
            </a:r>
          </a:p>
          <a:p>
            <a:pPr marL="171450" indent="-171450">
              <a:spcAft>
                <a:spcPts val="600"/>
              </a:spcAft>
              <a:buFont typeface="Wingdings" panose="05000000000000000000" pitchFamily="2" charset="2"/>
              <a:buChar char="§"/>
            </a:pPr>
            <a:endParaRPr lang="en-US" sz="1100">
              <a:solidFill>
                <a:prstClr val="black">
                  <a:lumMod val="65000"/>
                  <a:lumOff val="35000"/>
                </a:prstClr>
              </a:solidFill>
            </a:endParaRPr>
          </a:p>
        </p:txBody>
      </p:sp>
      <p:sp>
        <p:nvSpPr>
          <p:cNvPr id="8" name="Rectángulo redondeado 15">
            <a:extLst>
              <a:ext uri="{FF2B5EF4-FFF2-40B4-BE49-F238E27FC236}">
                <a16:creationId xmlns:a16="http://schemas.microsoft.com/office/drawing/2014/main" xmlns="" id="{9512A74F-9370-4D36-B275-663F5CCAA5D6}"/>
              </a:ext>
            </a:extLst>
          </p:cNvPr>
          <p:cNvSpPr/>
          <p:nvPr/>
        </p:nvSpPr>
        <p:spPr>
          <a:xfrm>
            <a:off x="837473" y="1501247"/>
            <a:ext cx="10948127" cy="468481"/>
          </a:xfrm>
          <a:prstGeom prst="roundRect">
            <a:avLst>
              <a:gd name="adj" fmla="val 0"/>
            </a:avLst>
          </a:prstGeom>
          <a:solidFill>
            <a:schemeClr val="accent2">
              <a:lumMod val="9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prstClr val="black">
                  <a:lumMod val="65000"/>
                  <a:lumOff val="35000"/>
                </a:prstClr>
              </a:solidFill>
              <a:cs typeface="Arial" panose="020B0604020202020204" pitchFamily="34" charset="0"/>
            </a:endParaRPr>
          </a:p>
          <a:p>
            <a:pPr algn="ctr"/>
            <a:r>
              <a:rPr lang="en-US" sz="1200" b="1">
                <a:solidFill>
                  <a:prstClr val="black">
                    <a:lumMod val="65000"/>
                    <a:lumOff val="35000"/>
                  </a:prstClr>
                </a:solidFill>
                <a:cs typeface="Arial" panose="020B0604020202020204" pitchFamily="34" charset="0"/>
              </a:rPr>
              <a:t>Accounting implications</a:t>
            </a:r>
          </a:p>
          <a:p>
            <a:pPr algn="ctr"/>
            <a:endParaRPr lang="en-US" sz="1200" b="1">
              <a:solidFill>
                <a:prstClr val="black">
                  <a:lumMod val="65000"/>
                  <a:lumOff val="35000"/>
                </a:prstClr>
              </a:solidFill>
              <a:cs typeface="Arial" panose="020B0604020202020204" pitchFamily="34" charset="0"/>
            </a:endParaRPr>
          </a:p>
        </p:txBody>
      </p:sp>
      <p:grpSp>
        <p:nvGrpSpPr>
          <p:cNvPr id="9" name="Grupo 8">
            <a:extLst>
              <a:ext uri="{FF2B5EF4-FFF2-40B4-BE49-F238E27FC236}">
                <a16:creationId xmlns:a16="http://schemas.microsoft.com/office/drawing/2014/main" xmlns="" id="{44EE64AE-1CA9-48C2-BDD0-9BFC5574B690}"/>
              </a:ext>
            </a:extLst>
          </p:cNvPr>
          <p:cNvGrpSpPr/>
          <p:nvPr/>
        </p:nvGrpSpPr>
        <p:grpSpPr>
          <a:xfrm>
            <a:off x="8745359" y="5925922"/>
            <a:ext cx="1248460" cy="295586"/>
            <a:chOff x="974221" y="5913743"/>
            <a:chExt cx="1207501" cy="261610"/>
          </a:xfrm>
        </p:grpSpPr>
        <p:sp>
          <p:nvSpPr>
            <p:cNvPr id="10" name="Rectángulo: esquinas redondeadas 9">
              <a:hlinkClick r:id="rId2"/>
              <a:extLst>
                <a:ext uri="{FF2B5EF4-FFF2-40B4-BE49-F238E27FC236}">
                  <a16:creationId xmlns:a16="http://schemas.microsoft.com/office/drawing/2014/main" xmlns="" id="{FA83E2B8-D281-4C0A-A88B-715E77D7888F}"/>
                </a:ext>
              </a:extLst>
            </p:cNvPr>
            <p:cNvSpPr/>
            <p:nvPr/>
          </p:nvSpPr>
          <p:spPr>
            <a:xfrm>
              <a:off x="974221" y="5913743"/>
              <a:ext cx="1207501" cy="260988"/>
            </a:xfrm>
            <a:prstGeom prst="roundRect">
              <a:avLst/>
            </a:prstGeom>
            <a:solidFill>
              <a:schemeClr val="accent2">
                <a:lumMod val="5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smtClean="0">
                  <a:solidFill>
                    <a:prstClr val="white"/>
                  </a:solidFill>
                  <a:hlinkClick r:id="rId3"/>
                </a:rPr>
                <a:t>link</a:t>
              </a:r>
              <a:endParaRPr lang="es-ES" sz="1400">
                <a:solidFill>
                  <a:prstClr val="white"/>
                </a:solidFill>
              </a:endParaRPr>
            </a:p>
          </p:txBody>
        </p:sp>
        <p:sp>
          <p:nvSpPr>
            <p:cNvPr id="11" name="Rectángulo 10">
              <a:extLst>
                <a:ext uri="{FF2B5EF4-FFF2-40B4-BE49-F238E27FC236}">
                  <a16:creationId xmlns:a16="http://schemas.microsoft.com/office/drawing/2014/main" xmlns="" id="{9B4F6A68-69D2-499D-B329-12B9B041539D}"/>
                </a:ext>
              </a:extLst>
            </p:cNvPr>
            <p:cNvSpPr/>
            <p:nvPr/>
          </p:nvSpPr>
          <p:spPr>
            <a:xfrm>
              <a:off x="1500231" y="5913743"/>
              <a:ext cx="155415" cy="261610"/>
            </a:xfrm>
            <a:prstGeom prst="rect">
              <a:avLst/>
            </a:prstGeom>
          </p:spPr>
          <p:txBody>
            <a:bodyPr wrap="none">
              <a:spAutoFit/>
            </a:bodyPr>
            <a:lstStyle/>
            <a:p>
              <a:pPr algn="ctr"/>
              <a:r>
                <a:rPr lang="en-US" sz="1050" b="1" smtClean="0">
                  <a:solidFill>
                    <a:prstClr val="white"/>
                  </a:solidFill>
                </a:rPr>
                <a:t> </a:t>
              </a:r>
              <a:endParaRPr lang="en-US" sz="1050" b="1">
                <a:solidFill>
                  <a:prstClr val="white"/>
                </a:solidFill>
              </a:endParaRPr>
            </a:p>
          </p:txBody>
        </p:sp>
      </p:grpSp>
    </p:spTree>
    <p:extLst>
      <p:ext uri="{BB962C8B-B14F-4D97-AF65-F5344CB8AC3E}">
        <p14:creationId xmlns:p14="http://schemas.microsoft.com/office/powerpoint/2010/main" val="3298191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xmlns="" id="{60892D18-4C2F-454C-A106-B12D703A0936}"/>
              </a:ext>
            </a:extLst>
          </p:cNvPr>
          <p:cNvSpPr>
            <a:spLocks noGrp="1"/>
          </p:cNvSpPr>
          <p:nvPr>
            <p:ph type="sldNum" sz="quarter" idx="12"/>
          </p:nvPr>
        </p:nvSpPr>
        <p:spPr/>
        <p:txBody>
          <a:bodyPr/>
          <a:lstStyle/>
          <a:p>
            <a:fld id="{BC0D97B6-E32F-4D7D-B839-7C3B51F2640F}" type="slidenum">
              <a:rPr lang="es-ES" smtClean="0"/>
              <a:t>18</a:t>
            </a:fld>
            <a:endParaRPr lang="es-ES"/>
          </a:p>
        </p:txBody>
      </p:sp>
      <p:sp>
        <p:nvSpPr>
          <p:cNvPr id="4" name="Marcador de texto 9">
            <a:extLst>
              <a:ext uri="{FF2B5EF4-FFF2-40B4-BE49-F238E27FC236}">
                <a16:creationId xmlns:a16="http://schemas.microsoft.com/office/drawing/2014/main" xmlns="" id="{41607E09-B86C-4DBC-A569-506605A59C07}"/>
              </a:ext>
            </a:extLst>
          </p:cNvPr>
          <p:cNvSpPr>
            <a:spLocks noGrp="1"/>
          </p:cNvSpPr>
          <p:nvPr/>
        </p:nvSpPr>
        <p:spPr>
          <a:xfrm>
            <a:off x="702273" y="400815"/>
            <a:ext cx="8851926" cy="580259"/>
          </a:xfrm>
          <a:prstGeom prst="rect">
            <a:avLst/>
          </a:prstGeom>
        </p:spPr>
        <p:txBody>
          <a:bodyPr/>
          <a:lstStyle>
            <a:lvl1pPr marL="0" indent="0" algn="l" defTabSz="914400" rtl="0" eaLnBrk="1" latinLnBrk="0" hangingPunct="1">
              <a:lnSpc>
                <a:spcPct val="90000"/>
              </a:lnSpc>
              <a:spcBef>
                <a:spcPts val="1000"/>
              </a:spcBef>
              <a:buFontTx/>
              <a:buNone/>
              <a:defRPr sz="3200" kern="1200" baseline="0">
                <a:solidFill>
                  <a:srgbClr val="FF0000"/>
                </a:solidFill>
                <a:latin typeface="+mn-lt"/>
                <a:ea typeface="+mn-ea"/>
                <a:cs typeface="+mn-cs"/>
              </a:defRPr>
            </a:lvl1pPr>
            <a:lvl2pPr marL="4572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2pPr>
            <a:lvl3pPr marL="9144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3pPr>
            <a:lvl4pPr marL="13716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4pPr>
            <a:lvl5pPr marL="18288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Font typeface="Arial" panose="020B0604020202020204" pitchFamily="34" charset="0"/>
              <a:buNone/>
            </a:pPr>
            <a:r>
              <a:rPr lang="en-US" sz="2400" b="1">
                <a:solidFill>
                  <a:srgbClr val="DEEDF1">
                    <a:lumMod val="50000"/>
                  </a:srgbClr>
                </a:solidFill>
                <a:cs typeface="Arial" panose="020B0604020202020204" pitchFamily="34" charset="0"/>
              </a:rPr>
              <a:t>Recommendations of </a:t>
            </a:r>
            <a:r>
              <a:rPr lang="en-US" sz="2400" b="1" smtClean="0">
                <a:solidFill>
                  <a:srgbClr val="DEEDF1">
                    <a:lumMod val="50000"/>
                  </a:srgbClr>
                </a:solidFill>
                <a:cs typeface="Arial" panose="020B0604020202020204" pitchFamily="34" charset="0"/>
              </a:rPr>
              <a:t>the Working </a:t>
            </a:r>
            <a:r>
              <a:rPr lang="en-US" sz="2400" b="1">
                <a:solidFill>
                  <a:srgbClr val="DEEDF1">
                    <a:lumMod val="50000"/>
                  </a:srgbClr>
                </a:solidFill>
                <a:cs typeface="Arial" panose="020B0604020202020204" pitchFamily="34" charset="0"/>
              </a:rPr>
              <a:t>Group </a:t>
            </a:r>
            <a:r>
              <a:rPr lang="en-US" sz="2400" b="1" smtClean="0">
                <a:solidFill>
                  <a:srgbClr val="DEEDF1">
                    <a:lumMod val="50000"/>
                  </a:srgbClr>
                </a:solidFill>
                <a:cs typeface="Arial" panose="020B0604020202020204" pitchFamily="34" charset="0"/>
              </a:rPr>
              <a:t>on Euro </a:t>
            </a:r>
            <a:r>
              <a:rPr lang="en-US" sz="2400" b="1">
                <a:solidFill>
                  <a:srgbClr val="DEEDF1">
                    <a:lumMod val="50000"/>
                  </a:srgbClr>
                </a:solidFill>
                <a:cs typeface="Arial" panose="020B0604020202020204" pitchFamily="34" charset="0"/>
              </a:rPr>
              <a:t>RFR on Eonia-€STR transition and €STR-based term structure </a:t>
            </a:r>
          </a:p>
        </p:txBody>
      </p:sp>
      <p:sp>
        <p:nvSpPr>
          <p:cNvPr id="6" name="Rectángulo redondeado 9">
            <a:extLst>
              <a:ext uri="{FF2B5EF4-FFF2-40B4-BE49-F238E27FC236}">
                <a16:creationId xmlns:a16="http://schemas.microsoft.com/office/drawing/2014/main" xmlns="" id="{03332B4F-ED29-411A-895C-FB187C583CAE}"/>
              </a:ext>
            </a:extLst>
          </p:cNvPr>
          <p:cNvSpPr/>
          <p:nvPr/>
        </p:nvSpPr>
        <p:spPr>
          <a:xfrm>
            <a:off x="803275" y="1351450"/>
            <a:ext cx="4435297" cy="5007468"/>
          </a:xfrm>
          <a:prstGeom prst="roundRect">
            <a:avLst>
              <a:gd name="adj" fmla="val 0"/>
            </a:avLst>
          </a:prstGeom>
          <a:solidFill>
            <a:schemeClr val="bg1">
              <a:lumMod val="9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prstClr val="black">
                  <a:lumMod val="65000"/>
                  <a:lumOff val="35000"/>
                </a:prstClr>
              </a:solidFill>
              <a:cs typeface="Arial" panose="020B0604020202020204" pitchFamily="34" charset="0"/>
            </a:endParaRPr>
          </a:p>
        </p:txBody>
      </p:sp>
      <p:sp>
        <p:nvSpPr>
          <p:cNvPr id="7" name="Rectángulo redondeado 22">
            <a:extLst>
              <a:ext uri="{FF2B5EF4-FFF2-40B4-BE49-F238E27FC236}">
                <a16:creationId xmlns:a16="http://schemas.microsoft.com/office/drawing/2014/main" xmlns="" id="{1C963777-9916-4AB6-AE29-AFEF740D9B0A}"/>
              </a:ext>
            </a:extLst>
          </p:cNvPr>
          <p:cNvSpPr/>
          <p:nvPr/>
        </p:nvSpPr>
        <p:spPr>
          <a:xfrm>
            <a:off x="999859" y="2240176"/>
            <a:ext cx="3999431" cy="3230017"/>
          </a:xfrm>
          <a:prstGeom prst="roundRect">
            <a:avLst>
              <a:gd name="adj" fmla="val 0"/>
            </a:avLst>
          </a:prstGeom>
          <a:no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prstClr val="black">
                    <a:lumMod val="65000"/>
                    <a:lumOff val="35000"/>
                  </a:prstClr>
                </a:solidFill>
              </a:rPr>
              <a:t>The working group is also looking at identifying fallbacks for EURIBOR based on the €STR. Both </a:t>
            </a:r>
            <a:r>
              <a:rPr lang="en-US" sz="1200" dirty="0" smtClean="0">
                <a:solidFill>
                  <a:prstClr val="black">
                    <a:lumMod val="65000"/>
                    <a:lumOff val="35000"/>
                  </a:prstClr>
                </a:solidFill>
              </a:rPr>
              <a:t>backward- </a:t>
            </a:r>
            <a:r>
              <a:rPr lang="en-US" sz="1200" dirty="0">
                <a:solidFill>
                  <a:prstClr val="black">
                    <a:lumMod val="65000"/>
                    <a:lumOff val="35000"/>
                  </a:prstClr>
                </a:solidFill>
              </a:rPr>
              <a:t>and forward-looking options are being considered. </a:t>
            </a:r>
          </a:p>
          <a:p>
            <a:endParaRPr lang="en-US" sz="1200" dirty="0">
              <a:solidFill>
                <a:prstClr val="black">
                  <a:lumMod val="65000"/>
                  <a:lumOff val="35000"/>
                </a:prstClr>
              </a:solidFill>
            </a:endParaRPr>
          </a:p>
          <a:p>
            <a:r>
              <a:rPr lang="en-US" sz="1200" dirty="0">
                <a:solidFill>
                  <a:prstClr val="black">
                    <a:lumMod val="65000"/>
                    <a:lumOff val="35000"/>
                  </a:prstClr>
                </a:solidFill>
              </a:rPr>
              <a:t>As part of its work on forward-looking options, in March 2019 the working group recommended a methodology based on (tradeable) OIS quotes for calculating a €STR-based forward-looking term structure and is now inviting benchmark administrators to express their interest in producing such a term structure.</a:t>
            </a:r>
          </a:p>
          <a:p>
            <a:endParaRPr lang="en-US" sz="1200" dirty="0">
              <a:solidFill>
                <a:prstClr val="black">
                  <a:lumMod val="65000"/>
                  <a:lumOff val="35000"/>
                </a:prstClr>
              </a:solidFill>
            </a:endParaRPr>
          </a:p>
          <a:p>
            <a:r>
              <a:rPr lang="en-US" sz="1200" dirty="0">
                <a:solidFill>
                  <a:prstClr val="black">
                    <a:lumMod val="65000"/>
                    <a:lumOff val="35000"/>
                  </a:prstClr>
                </a:solidFill>
              </a:rPr>
              <a:t>The working group is also analyzing </a:t>
            </a:r>
            <a:r>
              <a:rPr lang="en-US" sz="1200" dirty="0" smtClean="0">
                <a:solidFill>
                  <a:prstClr val="black">
                    <a:lumMod val="65000"/>
                    <a:lumOff val="35000"/>
                  </a:prstClr>
                </a:solidFill>
              </a:rPr>
              <a:t>backward-looking </a:t>
            </a:r>
            <a:r>
              <a:rPr lang="en-US" sz="1200" dirty="0">
                <a:solidFill>
                  <a:prstClr val="black">
                    <a:lumMod val="65000"/>
                    <a:lumOff val="35000"/>
                  </a:prstClr>
                </a:solidFill>
              </a:rPr>
              <a:t>methodologies, as well as credit </a:t>
            </a:r>
            <a:r>
              <a:rPr lang="en-US" sz="1200" dirty="0" smtClean="0">
                <a:solidFill>
                  <a:prstClr val="black">
                    <a:lumMod val="65000"/>
                    <a:lumOff val="35000"/>
                  </a:prstClr>
                </a:solidFill>
              </a:rPr>
              <a:t>spreads </a:t>
            </a:r>
            <a:r>
              <a:rPr lang="en-US" sz="1200" dirty="0">
                <a:solidFill>
                  <a:prstClr val="black">
                    <a:lumMod val="65000"/>
                    <a:lumOff val="35000"/>
                  </a:prstClr>
                </a:solidFill>
              </a:rPr>
              <a:t>to be embedded in the fallback.</a:t>
            </a:r>
          </a:p>
        </p:txBody>
      </p:sp>
      <p:sp>
        <p:nvSpPr>
          <p:cNvPr id="8" name="Rectángulo redondeado 15">
            <a:extLst>
              <a:ext uri="{FF2B5EF4-FFF2-40B4-BE49-F238E27FC236}">
                <a16:creationId xmlns:a16="http://schemas.microsoft.com/office/drawing/2014/main" xmlns="" id="{9512A74F-9370-4D36-B275-663F5CCAA5D6}"/>
              </a:ext>
            </a:extLst>
          </p:cNvPr>
          <p:cNvSpPr/>
          <p:nvPr/>
        </p:nvSpPr>
        <p:spPr>
          <a:xfrm>
            <a:off x="803275" y="1301309"/>
            <a:ext cx="4435297" cy="614804"/>
          </a:xfrm>
          <a:prstGeom prst="roundRect">
            <a:avLst>
              <a:gd name="adj" fmla="val 0"/>
            </a:avLst>
          </a:prstGeom>
          <a:solidFill>
            <a:schemeClr val="accent2">
              <a:lumMod val="9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prstClr val="black">
                    <a:lumMod val="65000"/>
                    <a:lumOff val="35000"/>
                  </a:prstClr>
                </a:solidFill>
                <a:cs typeface="Arial" panose="020B0604020202020204" pitchFamily="34" charset="0"/>
              </a:rPr>
              <a:t>€STR-based term structure </a:t>
            </a:r>
            <a:br>
              <a:rPr lang="en-US" sz="1200" b="1">
                <a:solidFill>
                  <a:prstClr val="black">
                    <a:lumMod val="65000"/>
                    <a:lumOff val="35000"/>
                  </a:prstClr>
                </a:solidFill>
                <a:cs typeface="Arial" panose="020B0604020202020204" pitchFamily="34" charset="0"/>
              </a:rPr>
            </a:br>
            <a:r>
              <a:rPr lang="en-US" sz="1200" b="1">
                <a:solidFill>
                  <a:prstClr val="black">
                    <a:lumMod val="65000"/>
                    <a:lumOff val="35000"/>
                  </a:prstClr>
                </a:solidFill>
                <a:cs typeface="Arial" panose="020B0604020202020204" pitchFamily="34" charset="0"/>
              </a:rPr>
              <a:t>as fallback to Euribor</a:t>
            </a:r>
          </a:p>
        </p:txBody>
      </p:sp>
      <p:grpSp>
        <p:nvGrpSpPr>
          <p:cNvPr id="9" name="Grupo 8">
            <a:extLst>
              <a:ext uri="{FF2B5EF4-FFF2-40B4-BE49-F238E27FC236}">
                <a16:creationId xmlns:a16="http://schemas.microsoft.com/office/drawing/2014/main" xmlns="" id="{44EE64AE-1CA9-48C2-BDD0-9BFC5574B690}"/>
              </a:ext>
            </a:extLst>
          </p:cNvPr>
          <p:cNvGrpSpPr/>
          <p:nvPr/>
        </p:nvGrpSpPr>
        <p:grpSpPr>
          <a:xfrm>
            <a:off x="2417173" y="5912519"/>
            <a:ext cx="1207501" cy="276999"/>
            <a:chOff x="974221" y="5913743"/>
            <a:chExt cx="1207501" cy="276999"/>
          </a:xfrm>
        </p:grpSpPr>
        <p:sp>
          <p:nvSpPr>
            <p:cNvPr id="10" name="Rectángulo: esquinas redondeadas 9">
              <a:extLst>
                <a:ext uri="{FF2B5EF4-FFF2-40B4-BE49-F238E27FC236}">
                  <a16:creationId xmlns:a16="http://schemas.microsoft.com/office/drawing/2014/main" xmlns="" id="{FA83E2B8-D281-4C0A-A88B-715E77D7888F}"/>
                </a:ext>
              </a:extLst>
            </p:cNvPr>
            <p:cNvSpPr/>
            <p:nvPr/>
          </p:nvSpPr>
          <p:spPr>
            <a:xfrm>
              <a:off x="974221" y="5913743"/>
              <a:ext cx="1207501" cy="260988"/>
            </a:xfrm>
            <a:prstGeom prst="roundRect">
              <a:avLst/>
            </a:prstGeom>
            <a:solidFill>
              <a:schemeClr val="accent2">
                <a:lumMod val="5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1" name="Rectángulo 10">
              <a:extLst>
                <a:ext uri="{FF2B5EF4-FFF2-40B4-BE49-F238E27FC236}">
                  <a16:creationId xmlns:a16="http://schemas.microsoft.com/office/drawing/2014/main" xmlns="" id="{9B4F6A68-69D2-499D-B329-12B9B041539D}"/>
                </a:ext>
              </a:extLst>
            </p:cNvPr>
            <p:cNvSpPr/>
            <p:nvPr/>
          </p:nvSpPr>
          <p:spPr>
            <a:xfrm>
              <a:off x="1352579" y="5913743"/>
              <a:ext cx="450764" cy="276999"/>
            </a:xfrm>
            <a:prstGeom prst="rect">
              <a:avLst/>
            </a:prstGeom>
          </p:spPr>
          <p:txBody>
            <a:bodyPr wrap="none">
              <a:spAutoFit/>
            </a:bodyPr>
            <a:lstStyle/>
            <a:p>
              <a:pPr algn="ctr"/>
              <a:r>
                <a:rPr lang="en-US" sz="1200" b="1" dirty="0" smtClean="0">
                  <a:solidFill>
                    <a:prstClr val="white"/>
                  </a:solidFill>
                  <a:hlinkClick r:id="rId2"/>
                </a:rPr>
                <a:t>link</a:t>
              </a:r>
              <a:endParaRPr lang="en-US" sz="1200" b="1" dirty="0">
                <a:solidFill>
                  <a:prstClr val="white"/>
                </a:solidFill>
              </a:endParaRPr>
            </a:p>
          </p:txBody>
        </p:sp>
      </p:grpSp>
      <p:cxnSp>
        <p:nvCxnSpPr>
          <p:cNvPr id="13" name="Conector recto 12">
            <a:extLst>
              <a:ext uri="{FF2B5EF4-FFF2-40B4-BE49-F238E27FC236}">
                <a16:creationId xmlns:a16="http://schemas.microsoft.com/office/drawing/2014/main" xmlns="" id="{B270CDEB-5AF6-4256-83F6-F9F5D10C7ED8}"/>
              </a:ext>
            </a:extLst>
          </p:cNvPr>
          <p:cNvCxnSpPr/>
          <p:nvPr/>
        </p:nvCxnSpPr>
        <p:spPr>
          <a:xfrm>
            <a:off x="5794049" y="4613211"/>
            <a:ext cx="6397951" cy="0"/>
          </a:xfrm>
          <a:prstGeom prst="line">
            <a:avLst/>
          </a:prstGeom>
          <a:ln w="28575" cap="flat" algn="ctr">
            <a:solidFill>
              <a:srgbClr val="458FA3"/>
            </a:solidFill>
            <a:prstDash val="solid"/>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883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71" name="Diapositiva de think-cell" r:id="rId6" imgW="0" imgH="0" progId="TCLayout.ActiveDocument.1">
                  <p:embed/>
                </p:oleObj>
              </mc:Choice>
              <mc:Fallback>
                <p:oleObj name="Diapositiva de think-cell" r:id="rId6" imgW="0" imgH="0" progId="TCLayout.ActiveDocument.1">
                  <p:embed/>
                  <p:pic>
                    <p:nvPicPr>
                      <p:cNvPr id="0" name="Picture 1" descr="rI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ángulo 4" hidden="1"/>
          <p:cNvSpPr/>
          <p:nvPr>
            <p:custDataLst>
              <p:tags r:id="rId3"/>
            </p:custDataLst>
          </p:nvPr>
        </p:nvSpPr>
        <p:spPr>
          <a:xfrm>
            <a:off x="0" y="0"/>
            <a:ext cx="158750" cy="158750"/>
          </a:xfrm>
          <a:prstGeom prst="rect">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2800">
              <a:solidFill>
                <a:prstClr val="white"/>
              </a:solidFill>
              <a:sym typeface="Arial" panose="020B0604020202020204" pitchFamily="34" charset="0"/>
            </a:endParaRPr>
          </a:p>
        </p:txBody>
      </p:sp>
      <p:sp>
        <p:nvSpPr>
          <p:cNvPr id="4" name="TextBox 3"/>
          <p:cNvSpPr txBox="1"/>
          <p:nvPr/>
        </p:nvSpPr>
        <p:spPr>
          <a:xfrm>
            <a:off x="651375" y="1103328"/>
            <a:ext cx="10575949" cy="5232202"/>
          </a:xfrm>
          <a:prstGeom prst="rect">
            <a:avLst/>
          </a:prstGeom>
          <a:noFill/>
          <a:ln>
            <a:solidFill>
              <a:schemeClr val="bg1"/>
            </a:solidFill>
          </a:ln>
        </p:spPr>
        <p:txBody>
          <a:bodyPr wrap="square" rtlCol="0">
            <a:spAutoFit/>
          </a:bodyPr>
          <a:lstStyle/>
          <a:p>
            <a:pPr algn="just">
              <a:spcBef>
                <a:spcPts val="600"/>
              </a:spcBef>
            </a:pPr>
            <a:r>
              <a:rPr lang="en-US" b="1">
                <a:solidFill>
                  <a:srgbClr val="458FA3"/>
                </a:solidFill>
              </a:rPr>
              <a:t>EURIBOR is a BMR-compliant index and is not scheduled to be discontinued. </a:t>
            </a:r>
            <a:endParaRPr lang="en-US" sz="1600" smtClean="0">
              <a:solidFill>
                <a:prstClr val="black">
                  <a:lumMod val="65000"/>
                  <a:lumOff val="35000"/>
                </a:prstClr>
              </a:solidFill>
            </a:endParaRPr>
          </a:p>
          <a:p>
            <a:pPr marL="628650" lvl="1" indent="-171450" algn="just">
              <a:spcBef>
                <a:spcPts val="600"/>
              </a:spcBef>
              <a:buFont typeface="Wingdings" panose="05000000000000000000" pitchFamily="2" charset="2"/>
              <a:buChar char="§"/>
            </a:pPr>
            <a:r>
              <a:rPr lang="en-US" sz="1500" smtClean="0">
                <a:solidFill>
                  <a:prstClr val="black">
                    <a:lumMod val="65000"/>
                    <a:lumOff val="35000"/>
                  </a:prstClr>
                </a:solidFill>
              </a:rPr>
              <a:t>The </a:t>
            </a:r>
            <a:r>
              <a:rPr lang="en-US" sz="1500">
                <a:solidFill>
                  <a:prstClr val="black">
                    <a:lumMod val="65000"/>
                    <a:lumOff val="35000"/>
                  </a:prstClr>
                </a:solidFill>
              </a:rPr>
              <a:t>FSMA </a:t>
            </a:r>
            <a:r>
              <a:rPr lang="en-US" sz="1500" smtClean="0">
                <a:solidFill>
                  <a:prstClr val="black">
                    <a:lumMod val="65000"/>
                    <a:lumOff val="35000"/>
                  </a:prstClr>
                </a:solidFill>
              </a:rPr>
              <a:t>announced </a:t>
            </a:r>
            <a:r>
              <a:rPr lang="en-US" sz="1500">
                <a:solidFill>
                  <a:prstClr val="black">
                    <a:lumMod val="65000"/>
                    <a:lumOff val="35000"/>
                  </a:prstClr>
                </a:solidFill>
              </a:rPr>
              <a:t>on 2 July 2019 that it has granted authorization to EMMI for EURIBOR. This follows the implementation by EMMI of a new ‘’hybrid methodology’’ to better anchor the Euribor methodology </a:t>
            </a:r>
            <a:r>
              <a:rPr lang="en-US" sz="1500" smtClean="0">
                <a:solidFill>
                  <a:prstClr val="black">
                    <a:lumMod val="65000"/>
                    <a:lumOff val="35000"/>
                  </a:prstClr>
                </a:solidFill>
              </a:rPr>
              <a:t>in </a:t>
            </a:r>
            <a:r>
              <a:rPr lang="en-US" sz="1500">
                <a:solidFill>
                  <a:prstClr val="black">
                    <a:lumMod val="65000"/>
                    <a:lumOff val="35000"/>
                  </a:prstClr>
                </a:solidFill>
              </a:rPr>
              <a:t>real </a:t>
            </a:r>
            <a:r>
              <a:rPr lang="en-US" sz="1500" smtClean="0">
                <a:solidFill>
                  <a:prstClr val="black">
                    <a:lumMod val="65000"/>
                    <a:lumOff val="35000"/>
                  </a:prstClr>
                </a:solidFill>
              </a:rPr>
              <a:t>transactions.</a:t>
            </a:r>
          </a:p>
          <a:p>
            <a:pPr marL="628650" lvl="1" indent="-171450" algn="just">
              <a:spcBef>
                <a:spcPts val="600"/>
              </a:spcBef>
              <a:buFont typeface="Wingdings" panose="05000000000000000000" pitchFamily="2" charset="2"/>
              <a:buChar char="§"/>
            </a:pPr>
            <a:r>
              <a:rPr lang="en-US" sz="1500">
                <a:solidFill>
                  <a:prstClr val="black">
                    <a:lumMod val="65000"/>
                    <a:lumOff val="35000"/>
                  </a:prstClr>
                </a:solidFill>
              </a:rPr>
              <a:t>This authorisation confirms that EMMI and the EURIBOR hybrid methodology meet the requirements contained in the BMR and that EURIBOR can </a:t>
            </a:r>
            <a:r>
              <a:rPr lang="en-US" sz="1500" smtClean="0">
                <a:solidFill>
                  <a:prstClr val="black">
                    <a:lumMod val="65000"/>
                    <a:lumOff val="35000"/>
                  </a:prstClr>
                </a:solidFill>
              </a:rPr>
              <a:t>continue </a:t>
            </a:r>
            <a:r>
              <a:rPr lang="en-US" sz="1500">
                <a:solidFill>
                  <a:prstClr val="black">
                    <a:lumMod val="65000"/>
                    <a:lumOff val="35000"/>
                  </a:prstClr>
                </a:solidFill>
              </a:rPr>
              <a:t>to be used in new and legacy contracts, which allows market participants to continue using EURIBOR for the foreseeable </a:t>
            </a:r>
            <a:r>
              <a:rPr lang="en-US" sz="1500" smtClean="0">
                <a:solidFill>
                  <a:prstClr val="black">
                    <a:lumMod val="65000"/>
                    <a:lumOff val="35000"/>
                  </a:prstClr>
                </a:solidFill>
              </a:rPr>
              <a:t>future.</a:t>
            </a:r>
          </a:p>
          <a:p>
            <a:pPr marL="628650" lvl="1" indent="-171450" algn="just">
              <a:spcBef>
                <a:spcPts val="600"/>
              </a:spcBef>
              <a:buFont typeface="Wingdings" panose="05000000000000000000" pitchFamily="2" charset="2"/>
              <a:buChar char="§"/>
            </a:pPr>
            <a:r>
              <a:rPr lang="en-US" sz="1500">
                <a:solidFill>
                  <a:prstClr val="black">
                    <a:lumMod val="65000"/>
                    <a:lumOff val="35000"/>
                  </a:prstClr>
                </a:solidFill>
              </a:rPr>
              <a:t>On 28th November 2019 – The European Money Markets Institute (EMMI), administrator of the EURIBOR® benchmark, confirmed that it had successfully completed the phase-in of all Panel Banks to the EURIBOR® hybrid methodology.</a:t>
            </a:r>
          </a:p>
          <a:p>
            <a:pPr lvl="1" algn="just">
              <a:spcBef>
                <a:spcPts val="600"/>
              </a:spcBef>
            </a:pPr>
            <a:endParaRPr lang="en-US" sz="1600">
              <a:solidFill>
                <a:prstClr val="black">
                  <a:lumMod val="65000"/>
                  <a:lumOff val="35000"/>
                </a:prstClr>
              </a:solidFill>
            </a:endParaRPr>
          </a:p>
          <a:p>
            <a:pPr algn="just">
              <a:spcBef>
                <a:spcPts val="600"/>
              </a:spcBef>
            </a:pPr>
            <a:r>
              <a:rPr lang="en-US" b="1" smtClean="0">
                <a:solidFill>
                  <a:srgbClr val="458FA3"/>
                </a:solidFill>
              </a:rPr>
              <a:t>The </a:t>
            </a:r>
            <a:r>
              <a:rPr lang="en-US" b="1">
                <a:solidFill>
                  <a:srgbClr val="458FA3"/>
                </a:solidFill>
              </a:rPr>
              <a:t>situation for EURIBOR is different from EONIA</a:t>
            </a:r>
            <a:r>
              <a:rPr lang="en-US" sz="1600">
                <a:solidFill>
                  <a:prstClr val="black">
                    <a:lumMod val="65000"/>
                    <a:lumOff val="35000"/>
                  </a:prstClr>
                </a:solidFill>
              </a:rPr>
              <a:t>, </a:t>
            </a:r>
            <a:endParaRPr lang="en-US" sz="1600" smtClean="0">
              <a:solidFill>
                <a:prstClr val="black">
                  <a:lumMod val="65000"/>
                  <a:lumOff val="35000"/>
                </a:prstClr>
              </a:solidFill>
            </a:endParaRPr>
          </a:p>
          <a:p>
            <a:pPr marL="628650" lvl="1" indent="-171450" algn="just">
              <a:spcBef>
                <a:spcPts val="600"/>
              </a:spcBef>
              <a:buFont typeface="Wingdings" panose="05000000000000000000" pitchFamily="2" charset="2"/>
              <a:buChar char="§"/>
            </a:pPr>
            <a:r>
              <a:rPr lang="en-US" sz="1600" smtClean="0">
                <a:solidFill>
                  <a:prstClr val="black">
                    <a:lumMod val="65000"/>
                    <a:lumOff val="35000"/>
                  </a:prstClr>
                </a:solidFill>
              </a:rPr>
              <a:t>As </a:t>
            </a:r>
            <a:r>
              <a:rPr lang="en-US" sz="1600">
                <a:solidFill>
                  <a:prstClr val="black">
                    <a:lumMod val="65000"/>
                    <a:lumOff val="35000"/>
                  </a:prstClr>
                </a:solidFill>
              </a:rPr>
              <a:t>a consequence, contracts and financial instruments referencing EURIBOR do not need to transition to a new rate, but need to incorporate new or improved fallback provisions. This would reduce potential uncertainties in the event of the </a:t>
            </a:r>
            <a:r>
              <a:rPr lang="en-US" sz="1600" smtClean="0">
                <a:solidFill>
                  <a:prstClr val="black">
                    <a:lumMod val="65000"/>
                    <a:lumOff val="35000"/>
                  </a:prstClr>
                </a:solidFill>
              </a:rPr>
              <a:t>potential EURIBOR cessation. </a:t>
            </a:r>
          </a:p>
          <a:p>
            <a:pPr marL="628650" lvl="1" indent="-171450" algn="just">
              <a:spcBef>
                <a:spcPts val="600"/>
              </a:spcBef>
              <a:buFont typeface="Wingdings" panose="05000000000000000000" pitchFamily="2" charset="2"/>
              <a:buChar char="§"/>
            </a:pPr>
            <a:r>
              <a:rPr lang="en-US" sz="1600" smtClean="0">
                <a:solidFill>
                  <a:prstClr val="black">
                    <a:lumMod val="65000"/>
                    <a:lumOff val="35000"/>
                  </a:prstClr>
                </a:solidFill>
              </a:rPr>
              <a:t>For </a:t>
            </a:r>
            <a:r>
              <a:rPr lang="en-US" sz="1600">
                <a:solidFill>
                  <a:prstClr val="black">
                    <a:lumMod val="65000"/>
                    <a:lumOff val="35000"/>
                  </a:prstClr>
                </a:solidFill>
              </a:rPr>
              <a:t>supervised entities and financial instruments and contracts that fall within the scope of the BMR, introducing robust fallbacks would also contribute to meeting the requirements laid down in the BMR. Market participants may also assess whether €STR could be used as an alternative benchmark for new financial instruments and contracts for certain asset classes. </a:t>
            </a:r>
          </a:p>
        </p:txBody>
      </p:sp>
      <p:sp>
        <p:nvSpPr>
          <p:cNvPr id="8" name="CuadroTexto 1"/>
          <p:cNvSpPr txBox="1"/>
          <p:nvPr/>
        </p:nvSpPr>
        <p:spPr>
          <a:xfrm>
            <a:off x="518410" y="331382"/>
            <a:ext cx="10619759" cy="461665"/>
          </a:xfrm>
          <a:prstGeom prst="rect">
            <a:avLst/>
          </a:prstGeom>
          <a:noFill/>
        </p:spPr>
        <p:txBody>
          <a:bodyPr wrap="square" rtlCol="0">
            <a:spAutoFit/>
          </a:bodyPr>
          <a:lstStyle/>
          <a:p>
            <a:r>
              <a:rPr lang="en-US" sz="2400" b="1">
                <a:solidFill>
                  <a:schemeClr val="accent2">
                    <a:lumMod val="50000"/>
                  </a:schemeClr>
                </a:solidFill>
                <a:latin typeface="Arial" panose="020B0604020202020204" pitchFamily="34" charset="0"/>
                <a:cs typeface="Arial" panose="020B0604020202020204" pitchFamily="34" charset="0"/>
              </a:rPr>
              <a:t>Introducing fallbacks for </a:t>
            </a:r>
            <a:r>
              <a:rPr lang="en-US" sz="2400" b="1" smtClean="0">
                <a:solidFill>
                  <a:schemeClr val="accent2">
                    <a:lumMod val="50000"/>
                  </a:schemeClr>
                </a:solidFill>
                <a:latin typeface="Arial" panose="020B0604020202020204" pitchFamily="34" charset="0"/>
                <a:cs typeface="Arial" panose="020B0604020202020204" pitchFamily="34" charset="0"/>
              </a:rPr>
              <a:t>Euribor - </a:t>
            </a:r>
            <a:r>
              <a:rPr lang="en-US" sz="2400" b="1">
                <a:solidFill>
                  <a:schemeClr val="accent2">
                    <a:lumMod val="50000"/>
                  </a:schemeClr>
                </a:solidFill>
                <a:latin typeface="Arial" panose="020B0604020202020204" pitchFamily="34" charset="0"/>
                <a:cs typeface="Arial" panose="020B0604020202020204" pitchFamily="34" charset="0"/>
              </a:rPr>
              <a:t>Euro benchmarks </a:t>
            </a:r>
            <a:r>
              <a:rPr lang="en-US" sz="2400" b="1" smtClean="0">
                <a:solidFill>
                  <a:schemeClr val="accent2">
                    <a:lumMod val="50000"/>
                  </a:schemeClr>
                </a:solidFill>
                <a:latin typeface="Arial" panose="020B0604020202020204" pitchFamily="34" charset="0"/>
                <a:cs typeface="Arial" panose="020B0604020202020204" pitchFamily="34" charset="0"/>
              </a:rPr>
              <a:t>reform</a:t>
            </a:r>
            <a:endParaRPr lang="en-US" sz="2400" b="1">
              <a:solidFill>
                <a:schemeClr val="accent2">
                  <a:lumMod val="50000"/>
                </a:schemeClr>
              </a:solidFill>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12"/>
          </p:nvPr>
        </p:nvSpPr>
        <p:spPr/>
        <p:txBody>
          <a:bodyPr/>
          <a:lstStyle/>
          <a:p>
            <a:fld id="{BC0D97B6-E32F-4D7D-B839-7C3B51F2640F}" type="slidenum">
              <a:rPr lang="es-ES" smtClean="0"/>
              <a:t>19</a:t>
            </a:fld>
            <a:endParaRPr lang="es-ES"/>
          </a:p>
        </p:txBody>
      </p:sp>
    </p:spTree>
    <p:extLst>
      <p:ext uri="{BB962C8B-B14F-4D97-AF65-F5344CB8AC3E}">
        <p14:creationId xmlns:p14="http://schemas.microsoft.com/office/powerpoint/2010/main" val="617330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ítulo 1"/>
          <p:cNvSpPr txBox="1"/>
          <p:nvPr/>
        </p:nvSpPr>
        <p:spPr>
          <a:xfrm>
            <a:off x="686553" y="508851"/>
            <a:ext cx="5405735" cy="425648"/>
          </a:xfrm>
          <a:prstGeom prst="rect">
            <a:avLst/>
          </a:prstGeom>
          <a:noFill/>
          <a:ln>
            <a:miter lim="800000"/>
          </a:ln>
        </p:spPr>
        <p:txBody>
          <a:bodyPr vert="horz" wrap="square" lIns="74295" tIns="37148" rIns="74295" bIns="37148" numCol="1" anchor="t" anchorCtr="0" compatLnSpc="1">
            <a:prstTxWarp prst="textNoShape">
              <a:avLst/>
            </a:prstTxWarp>
          </a:bodyPr>
          <a:lstStyle>
            <a:lvl1pPr algn="l" defTabSz="914400" rtl="0" eaLnBrk="1" latinLnBrk="0" hangingPunct="1">
              <a:lnSpc>
                <a:spcPct val="90000"/>
              </a:lnSpc>
              <a:spcBef>
                <a:spcPct val="0"/>
              </a:spcBef>
              <a:buNone/>
              <a:defRPr lang="en-US" sz="3200" kern="1200">
                <a:solidFill>
                  <a:srgbClr val="FF0000"/>
                </a:solidFill>
                <a:latin typeface="Arial" panose="020B0604020202020204" pitchFamily="34" charset="0"/>
                <a:ea typeface="+mj-ea"/>
                <a:cs typeface="Arial" panose="020B0604020202020204" pitchFamily="34" charset="0"/>
              </a:defRPr>
            </a:lvl1pPr>
          </a:lstStyle>
          <a:p>
            <a:r>
              <a:rPr sz="3600" smtClean="0">
                <a:solidFill>
                  <a:schemeClr val="accent2">
                    <a:lumMod val="50000"/>
                  </a:schemeClr>
                </a:solidFill>
                <a:latin typeface="Arial" pitchFamily="-123" charset="0"/>
              </a:rPr>
              <a:t>Table of contents</a:t>
            </a:r>
            <a:endParaRPr sz="3600">
              <a:solidFill>
                <a:schemeClr val="accent2">
                  <a:lumMod val="50000"/>
                </a:schemeClr>
              </a:solidFill>
              <a:latin typeface="Arial" pitchFamily="-123" charset="0"/>
            </a:endParaRPr>
          </a:p>
        </p:txBody>
      </p:sp>
      <p:sp>
        <p:nvSpPr>
          <p:cNvPr id="8" name="TextBox 3"/>
          <p:cNvSpPr txBox="1"/>
          <p:nvPr/>
        </p:nvSpPr>
        <p:spPr>
          <a:xfrm>
            <a:off x="827401" y="1510195"/>
            <a:ext cx="10529773" cy="4569335"/>
          </a:xfrm>
          <a:prstGeom prst="roundRect">
            <a:avLst>
              <a:gd name="adj" fmla="val 3600"/>
            </a:avLst>
          </a:prstGeom>
          <a:noFill/>
        </p:spPr>
        <p:txBody>
          <a:bodyPr wrap="square" tIns="87750" bIns="87750" rtlCol="0">
            <a:noAutofit/>
          </a:bodyPr>
          <a:lstStyle/>
          <a:p>
            <a:pPr marL="355600" lvl="8" indent="-355600" eaLnBrk="0" fontAlgn="base" hangingPunct="0">
              <a:spcBef>
                <a:spcPts val="600"/>
              </a:spcBef>
              <a:spcAft>
                <a:spcPts val="1200"/>
              </a:spcAft>
              <a:buFont typeface="+mj-lt"/>
              <a:buAutoNum type="arabicPeriod"/>
            </a:pPr>
            <a:r>
              <a:rPr lang="en-US" sz="2000" b="1" dirty="0">
                <a:solidFill>
                  <a:schemeClr val="accent2">
                    <a:lumMod val="50000"/>
                  </a:schemeClr>
                </a:solidFill>
                <a:latin typeface="Arial" panose="020B0604020202020204" pitchFamily="34" charset="0"/>
                <a:cs typeface="Arial" panose="020B0604020202020204" pitchFamily="34" charset="0"/>
              </a:rPr>
              <a:t>Purpose and use of this pack</a:t>
            </a:r>
          </a:p>
          <a:p>
            <a:pPr marL="355600" lvl="8" indent="-355600" eaLnBrk="0" fontAlgn="base" hangingPunct="0">
              <a:spcBef>
                <a:spcPts val="600"/>
              </a:spcBef>
              <a:spcAft>
                <a:spcPts val="1200"/>
              </a:spcAft>
              <a:buFont typeface="+mj-lt"/>
              <a:buAutoNum type="arabicPeriod"/>
            </a:pPr>
            <a:r>
              <a:rPr lang="en-US" sz="2000" b="1" dirty="0">
                <a:solidFill>
                  <a:schemeClr val="accent2">
                    <a:lumMod val="50000"/>
                  </a:schemeClr>
                </a:solidFill>
                <a:latin typeface="Arial" panose="020B0604020202020204" pitchFamily="34" charset="0"/>
                <a:cs typeface="Arial" panose="020B0604020202020204" pitchFamily="34" charset="0"/>
              </a:rPr>
              <a:t>What is happening with regard to IBORs and </a:t>
            </a:r>
            <a:r>
              <a:rPr lang="en-US" sz="2000" b="1" dirty="0" smtClean="0">
                <a:solidFill>
                  <a:schemeClr val="accent2">
                    <a:lumMod val="50000"/>
                  </a:schemeClr>
                </a:solidFill>
                <a:latin typeface="Arial" panose="020B0604020202020204" pitchFamily="34" charset="0"/>
                <a:cs typeface="Arial" panose="020B0604020202020204" pitchFamily="34" charset="0"/>
              </a:rPr>
              <a:t>risk-free rates</a:t>
            </a:r>
            <a:endParaRPr lang="en-US" sz="2000" b="1" dirty="0">
              <a:solidFill>
                <a:schemeClr val="accent2">
                  <a:lumMod val="50000"/>
                </a:schemeClr>
              </a:solidFill>
              <a:latin typeface="Arial" panose="020B0604020202020204" pitchFamily="34" charset="0"/>
              <a:cs typeface="Arial" panose="020B0604020202020204" pitchFamily="34" charset="0"/>
            </a:endParaRPr>
          </a:p>
          <a:p>
            <a:pPr marL="355600" lvl="8" indent="-355600" eaLnBrk="0" fontAlgn="base" hangingPunct="0">
              <a:spcBef>
                <a:spcPts val="600"/>
              </a:spcBef>
              <a:spcAft>
                <a:spcPts val="1200"/>
              </a:spcAft>
              <a:buFont typeface="+mj-lt"/>
              <a:buAutoNum type="arabicPeriod"/>
            </a:pPr>
            <a:r>
              <a:rPr lang="en-US" sz="2000" b="1" dirty="0">
                <a:solidFill>
                  <a:schemeClr val="accent2">
                    <a:lumMod val="50000"/>
                  </a:schemeClr>
                </a:solidFill>
                <a:latin typeface="Arial" panose="020B0604020202020204" pitchFamily="34" charset="0"/>
                <a:cs typeface="Arial" panose="020B0604020202020204" pitchFamily="34" charset="0"/>
              </a:rPr>
              <a:t>The role of the </a:t>
            </a:r>
            <a:r>
              <a:rPr lang="en-US" sz="2000" b="1" dirty="0" smtClean="0">
                <a:solidFill>
                  <a:schemeClr val="accent2">
                    <a:lumMod val="50000"/>
                  </a:schemeClr>
                </a:solidFill>
                <a:latin typeface="Arial" panose="020B0604020202020204" pitchFamily="34" charset="0"/>
                <a:cs typeface="Arial" panose="020B0604020202020204" pitchFamily="34" charset="0"/>
              </a:rPr>
              <a:t>Working Group on euro RFR</a:t>
            </a:r>
            <a:endParaRPr lang="en-US" sz="2000" b="1" dirty="0">
              <a:solidFill>
                <a:schemeClr val="accent2">
                  <a:lumMod val="50000"/>
                </a:schemeClr>
              </a:solidFill>
              <a:latin typeface="Arial" panose="020B0604020202020204" pitchFamily="34" charset="0"/>
              <a:cs typeface="Arial" panose="020B0604020202020204" pitchFamily="34" charset="0"/>
            </a:endParaRPr>
          </a:p>
          <a:p>
            <a:pPr marL="355600" lvl="8" indent="-355600" eaLnBrk="0" fontAlgn="base" hangingPunct="0">
              <a:spcBef>
                <a:spcPts val="600"/>
              </a:spcBef>
              <a:spcAft>
                <a:spcPts val="1200"/>
              </a:spcAft>
              <a:buFont typeface="+mj-lt"/>
              <a:buAutoNum type="arabicPeriod"/>
            </a:pPr>
            <a:r>
              <a:rPr lang="en-US" sz="2000" b="1" dirty="0">
                <a:solidFill>
                  <a:schemeClr val="accent2">
                    <a:lumMod val="50000"/>
                  </a:schemeClr>
                </a:solidFill>
                <a:latin typeface="Arial" panose="020B0604020202020204" pitchFamily="34" charset="0"/>
                <a:cs typeface="Arial" panose="020B0604020202020204" pitchFamily="34" charset="0"/>
              </a:rPr>
              <a:t>Transition from EONIA to </a:t>
            </a:r>
            <a:r>
              <a:rPr lang="en-US" sz="2000" b="1" dirty="0" smtClean="0">
                <a:solidFill>
                  <a:schemeClr val="accent2">
                    <a:lumMod val="50000"/>
                  </a:schemeClr>
                </a:solidFill>
                <a:latin typeface="Arial" panose="020B0604020202020204" pitchFamily="34" charset="0"/>
                <a:cs typeface="Arial" panose="020B0604020202020204" pitchFamily="34" charset="0"/>
              </a:rPr>
              <a:t>the €STR</a:t>
            </a:r>
            <a:endParaRPr lang="en-US" sz="2000" b="1" strike="sngStrike" dirty="0">
              <a:solidFill>
                <a:schemeClr val="accent2">
                  <a:lumMod val="50000"/>
                </a:schemeClr>
              </a:solidFill>
              <a:latin typeface="Arial" panose="020B0604020202020204" pitchFamily="34" charset="0"/>
              <a:cs typeface="Arial" panose="020B0604020202020204" pitchFamily="34" charset="0"/>
            </a:endParaRPr>
          </a:p>
          <a:p>
            <a:pPr marL="355600" lvl="8" indent="-355600" eaLnBrk="0" fontAlgn="base" hangingPunct="0">
              <a:spcBef>
                <a:spcPts val="600"/>
              </a:spcBef>
              <a:spcAft>
                <a:spcPts val="1200"/>
              </a:spcAft>
              <a:buFont typeface="+mj-lt"/>
              <a:buAutoNum type="arabicPeriod"/>
            </a:pPr>
            <a:r>
              <a:rPr lang="en-US" sz="2000" b="1" dirty="0">
                <a:solidFill>
                  <a:schemeClr val="accent2">
                    <a:lumMod val="50000"/>
                  </a:schemeClr>
                </a:solidFill>
                <a:latin typeface="Arial" panose="020B0604020202020204" pitchFamily="34" charset="0"/>
                <a:cs typeface="Arial" panose="020B0604020202020204" pitchFamily="34" charset="0"/>
              </a:rPr>
              <a:t>Introducing fallbacks for </a:t>
            </a:r>
            <a:r>
              <a:rPr lang="en-US" sz="2000" b="1" dirty="0" err="1">
                <a:solidFill>
                  <a:schemeClr val="accent2">
                    <a:lumMod val="50000"/>
                  </a:schemeClr>
                </a:solidFill>
                <a:latin typeface="Arial" panose="020B0604020202020204" pitchFamily="34" charset="0"/>
                <a:cs typeface="Arial" panose="020B0604020202020204" pitchFamily="34" charset="0"/>
              </a:rPr>
              <a:t>Euribor</a:t>
            </a:r>
            <a:endParaRPr lang="en-US" sz="2000" b="1" dirty="0">
              <a:solidFill>
                <a:schemeClr val="accent2">
                  <a:lumMod val="50000"/>
                </a:schemeClr>
              </a:solidFill>
              <a:latin typeface="Arial" panose="020B0604020202020204" pitchFamily="34" charset="0"/>
              <a:cs typeface="Arial" panose="020B0604020202020204" pitchFamily="34" charset="0"/>
            </a:endParaRPr>
          </a:p>
          <a:p>
            <a:pPr marL="355600" lvl="8" indent="-355600" eaLnBrk="0" fontAlgn="base" hangingPunct="0">
              <a:spcBef>
                <a:spcPts val="600"/>
              </a:spcBef>
              <a:spcAft>
                <a:spcPts val="1200"/>
              </a:spcAft>
              <a:buFont typeface="+mj-lt"/>
              <a:buAutoNum type="arabicPeriod"/>
            </a:pPr>
            <a:r>
              <a:rPr lang="en-US" sz="2000" b="1" dirty="0">
                <a:solidFill>
                  <a:schemeClr val="accent2">
                    <a:lumMod val="50000"/>
                  </a:schemeClr>
                </a:solidFill>
                <a:latin typeface="Arial" panose="020B0604020202020204" pitchFamily="34" charset="0"/>
                <a:cs typeface="Arial" panose="020B0604020202020204" pitchFamily="34" charset="0"/>
              </a:rPr>
              <a:t>What </a:t>
            </a:r>
            <a:r>
              <a:rPr lang="en-US" sz="2000" b="1" dirty="0" smtClean="0">
                <a:solidFill>
                  <a:schemeClr val="accent2">
                    <a:lumMod val="50000"/>
                  </a:schemeClr>
                </a:solidFill>
                <a:latin typeface="Arial" panose="020B0604020202020204" pitchFamily="34" charset="0"/>
                <a:cs typeface="Arial" panose="020B0604020202020204" pitchFamily="34" charset="0"/>
              </a:rPr>
              <a:t>market </a:t>
            </a:r>
            <a:r>
              <a:rPr lang="en-US" sz="2000" b="1" dirty="0">
                <a:solidFill>
                  <a:schemeClr val="accent2">
                    <a:lumMod val="50000"/>
                  </a:schemeClr>
                </a:solidFill>
                <a:latin typeface="Arial" panose="020B0604020202020204" pitchFamily="34" charset="0"/>
                <a:cs typeface="Arial" panose="020B0604020202020204" pitchFamily="34" charset="0"/>
              </a:rPr>
              <a:t>participants need to </a:t>
            </a:r>
            <a:r>
              <a:rPr lang="en-US" sz="2000" b="1" dirty="0" smtClean="0">
                <a:solidFill>
                  <a:schemeClr val="accent2">
                    <a:lumMod val="50000"/>
                  </a:schemeClr>
                </a:solidFill>
                <a:latin typeface="Arial" panose="020B0604020202020204" pitchFamily="34" charset="0"/>
                <a:cs typeface="Arial" panose="020B0604020202020204" pitchFamily="34" charset="0"/>
              </a:rPr>
              <a:t>do</a:t>
            </a:r>
            <a:endParaRPr lang="en-US" sz="2000" b="1" dirty="0">
              <a:solidFill>
                <a:schemeClr val="accent2">
                  <a:lumMod val="50000"/>
                </a:schemeClr>
              </a:solidFill>
              <a:latin typeface="Arial" panose="020B0604020202020204" pitchFamily="34" charset="0"/>
              <a:cs typeface="Arial" panose="020B0604020202020204" pitchFamily="34" charset="0"/>
            </a:endParaRPr>
          </a:p>
          <a:p>
            <a:pPr marL="355600" lvl="8" indent="-355600" eaLnBrk="0" fontAlgn="base" hangingPunct="0">
              <a:spcBef>
                <a:spcPts val="600"/>
              </a:spcBef>
              <a:spcAft>
                <a:spcPts val="1200"/>
              </a:spcAft>
              <a:buFont typeface="+mj-lt"/>
              <a:buAutoNum type="arabicPeriod"/>
            </a:pPr>
            <a:r>
              <a:rPr lang="en-US" sz="2000" b="1" dirty="0">
                <a:solidFill>
                  <a:schemeClr val="accent2">
                    <a:lumMod val="50000"/>
                  </a:schemeClr>
                </a:solidFill>
                <a:latin typeface="Arial" panose="020B0604020202020204" pitchFamily="34" charset="0"/>
                <a:cs typeface="Arial" panose="020B0604020202020204" pitchFamily="34" charset="0"/>
              </a:rPr>
              <a:t>Timeline</a:t>
            </a:r>
          </a:p>
        </p:txBody>
      </p:sp>
      <p:sp>
        <p:nvSpPr>
          <p:cNvPr id="2" name="Slide Number Placeholder 1"/>
          <p:cNvSpPr>
            <a:spLocks noGrp="1"/>
          </p:cNvSpPr>
          <p:nvPr>
            <p:ph type="sldNum" sz="quarter" idx="12"/>
          </p:nvPr>
        </p:nvSpPr>
        <p:spPr/>
        <p:txBody>
          <a:bodyPr/>
          <a:lstStyle/>
          <a:p>
            <a:fld id="{BC0D97B6-E32F-4D7D-B839-7C3B51F2640F}" type="slidenum">
              <a:rPr lang="es-ES" smtClean="0"/>
              <a:t>2</a:t>
            </a:fld>
            <a:endParaRPr lang="es-ES"/>
          </a:p>
        </p:txBody>
      </p:sp>
    </p:spTree>
    <p:extLst>
      <p:ext uri="{BB962C8B-B14F-4D97-AF65-F5344CB8AC3E}">
        <p14:creationId xmlns:p14="http://schemas.microsoft.com/office/powerpoint/2010/main" val="815529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95" name="Diapositiva de think-cell" r:id="rId6" imgW="0" imgH="0" progId="TCLayout.ActiveDocument.1">
                  <p:embed/>
                </p:oleObj>
              </mc:Choice>
              <mc:Fallback>
                <p:oleObj name="Diapositiva de think-cell" r:id="rId6" imgW="0" imgH="0" progId="TCLayout.ActiveDocument.1">
                  <p:embed/>
                  <p:pic>
                    <p:nvPicPr>
                      <p:cNvPr id="0" name="Picture 1" descr="rI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ángulo 4" hidden="1"/>
          <p:cNvSpPr/>
          <p:nvPr>
            <p:custDataLst>
              <p:tags r:id="rId3"/>
            </p:custDataLst>
          </p:nvPr>
        </p:nvSpPr>
        <p:spPr>
          <a:xfrm>
            <a:off x="0" y="0"/>
            <a:ext cx="158750" cy="158750"/>
          </a:xfrm>
          <a:prstGeom prst="rect">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2800">
              <a:solidFill>
                <a:prstClr val="white"/>
              </a:solidFill>
              <a:sym typeface="Arial" panose="020B0604020202020204" pitchFamily="34" charset="0"/>
            </a:endParaRPr>
          </a:p>
        </p:txBody>
      </p:sp>
      <p:sp>
        <p:nvSpPr>
          <p:cNvPr id="10" name="Slide Number Placeholder 9"/>
          <p:cNvSpPr>
            <a:spLocks noGrp="1"/>
          </p:cNvSpPr>
          <p:nvPr>
            <p:ph type="sldNum" sz="quarter" idx="12"/>
          </p:nvPr>
        </p:nvSpPr>
        <p:spPr/>
        <p:txBody>
          <a:bodyPr/>
          <a:lstStyle/>
          <a:p>
            <a:fld id="{BC0D97B6-E32F-4D7D-B839-7C3B51F2640F}" type="slidenum">
              <a:rPr lang="es-ES" smtClean="0"/>
              <a:t>20</a:t>
            </a:fld>
            <a:endParaRPr lang="es-ES"/>
          </a:p>
        </p:txBody>
      </p:sp>
      <p:sp>
        <p:nvSpPr>
          <p:cNvPr id="11" name="Rectángulo 10"/>
          <p:cNvSpPr/>
          <p:nvPr/>
        </p:nvSpPr>
        <p:spPr>
          <a:xfrm>
            <a:off x="195242" y="253222"/>
            <a:ext cx="9921717" cy="1200329"/>
          </a:xfrm>
          <a:prstGeom prst="rect">
            <a:avLst/>
          </a:prstGeom>
        </p:spPr>
        <p:txBody>
          <a:bodyPr wrap="square">
            <a:spAutoFit/>
          </a:bodyPr>
          <a:lstStyle/>
          <a:p>
            <a:r>
              <a:rPr lang="en-US" sz="2400" b="1">
                <a:solidFill>
                  <a:srgbClr val="458FA3"/>
                </a:solidFill>
              </a:rPr>
              <a:t>Euribor context with regard to the introduction of fallback </a:t>
            </a:r>
            <a:r>
              <a:rPr lang="en-US" sz="2400" b="1" smtClean="0">
                <a:solidFill>
                  <a:srgbClr val="458FA3"/>
                </a:solidFill>
              </a:rPr>
              <a:t>clauses </a:t>
            </a:r>
          </a:p>
          <a:p>
            <a:r>
              <a:rPr lang="en-GB" sz="2400" b="1" smtClean="0">
                <a:solidFill>
                  <a:srgbClr val="458FA3"/>
                </a:solidFill>
              </a:rPr>
              <a:t>Why </a:t>
            </a:r>
            <a:r>
              <a:rPr lang="en-GB" sz="2400" b="1">
                <a:solidFill>
                  <a:srgbClr val="458FA3"/>
                </a:solidFill>
              </a:rPr>
              <a:t>are fallbacks necessary? </a:t>
            </a:r>
          </a:p>
          <a:p>
            <a:endParaRPr lang="en-US" sz="2400" b="1">
              <a:solidFill>
                <a:srgbClr val="458FA3"/>
              </a:solidFill>
            </a:endParaRPr>
          </a:p>
        </p:txBody>
      </p:sp>
      <p:sp>
        <p:nvSpPr>
          <p:cNvPr id="12" name="Rectángulo redondeado 15">
            <a:extLst>
              <a:ext uri="{FF2B5EF4-FFF2-40B4-BE49-F238E27FC236}">
                <a16:creationId xmlns:a16="http://schemas.microsoft.com/office/drawing/2014/main" xmlns="" id="{8520BD57-4FFF-47F5-9D79-97B509213394}"/>
              </a:ext>
            </a:extLst>
          </p:cNvPr>
          <p:cNvSpPr/>
          <p:nvPr/>
        </p:nvSpPr>
        <p:spPr>
          <a:xfrm>
            <a:off x="1" y="4204966"/>
            <a:ext cx="12191999" cy="1271211"/>
          </a:xfrm>
          <a:prstGeom prst="roundRect">
            <a:avLst>
              <a:gd name="adj" fmla="val 0"/>
            </a:avLst>
          </a:prstGeom>
          <a:solidFill>
            <a:srgbClr val="BDDBE3">
              <a:alpha val="34902"/>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redondeado 15">
            <a:extLst>
              <a:ext uri="{FF2B5EF4-FFF2-40B4-BE49-F238E27FC236}">
                <a16:creationId xmlns:a16="http://schemas.microsoft.com/office/drawing/2014/main" xmlns="" id="{CE81D785-BF26-421D-8277-698CA72BD434}"/>
              </a:ext>
            </a:extLst>
          </p:cNvPr>
          <p:cNvSpPr/>
          <p:nvPr/>
        </p:nvSpPr>
        <p:spPr>
          <a:xfrm>
            <a:off x="546216" y="1823380"/>
            <a:ext cx="3180832" cy="1924106"/>
          </a:xfrm>
          <a:prstGeom prst="roundRect">
            <a:avLst>
              <a:gd name="adj" fmla="val 0"/>
            </a:avLst>
          </a:prstGeom>
          <a:solidFill>
            <a:schemeClr val="bg2">
              <a:alpha val="34902"/>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6"/>
          <p:cNvSpPr txBox="1">
            <a:spLocks noChangeArrowheads="1"/>
          </p:cNvSpPr>
          <p:nvPr/>
        </p:nvSpPr>
        <p:spPr>
          <a:xfrm>
            <a:off x="1472296" y="2260969"/>
            <a:ext cx="2104277" cy="1443094"/>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ts val="2000"/>
              </a:lnSpc>
              <a:spcBef>
                <a:spcPts val="600"/>
              </a:spcBef>
              <a:buClr>
                <a:srgbClr val="458FA3"/>
              </a:buClr>
              <a:buSzPct val="120000"/>
            </a:pPr>
            <a:r>
              <a:rPr lang="en-US" altLang="es-ES" sz="1600" b="1">
                <a:solidFill>
                  <a:prstClr val="black">
                    <a:lumMod val="65000"/>
                    <a:lumOff val="35000"/>
                  </a:prstClr>
                </a:solidFill>
                <a:latin typeface="+mn-lt"/>
              </a:rPr>
              <a:t>EURIBOR fallback provisions are not new</a:t>
            </a:r>
          </a:p>
          <a:p>
            <a:pPr>
              <a:spcBef>
                <a:spcPts val="600"/>
              </a:spcBef>
              <a:buClr>
                <a:srgbClr val="1AB2BB"/>
              </a:buClr>
              <a:buSzPct val="120000"/>
            </a:pPr>
            <a:endParaRPr lang="en-US" altLang="es-ES" sz="1600">
              <a:latin typeface="+mn-lt"/>
            </a:endParaRPr>
          </a:p>
        </p:txBody>
      </p:sp>
      <p:sp>
        <p:nvSpPr>
          <p:cNvPr id="15" name="Text Box 6">
            <a:extLst>
              <a:ext uri="{FF2B5EF4-FFF2-40B4-BE49-F238E27FC236}">
                <a16:creationId xmlns:a16="http://schemas.microsoft.com/office/drawing/2014/main" xmlns="" id="{53B8C668-21E0-4AC7-B16E-DD76FB9B8BC8}"/>
              </a:ext>
            </a:extLst>
          </p:cNvPr>
          <p:cNvSpPr txBox="1">
            <a:spLocks noChangeArrowheads="1"/>
          </p:cNvSpPr>
          <p:nvPr/>
        </p:nvSpPr>
        <p:spPr>
          <a:xfrm>
            <a:off x="1472296" y="4427873"/>
            <a:ext cx="9830693" cy="365125"/>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ts val="2000"/>
              </a:lnSpc>
              <a:spcBef>
                <a:spcPts val="600"/>
              </a:spcBef>
              <a:buClr>
                <a:srgbClr val="458FA3"/>
              </a:buClr>
              <a:buSzPct val="120000"/>
            </a:pPr>
            <a:r>
              <a:rPr lang="en-US" altLang="es-ES" sz="1600" b="1" dirty="0">
                <a:solidFill>
                  <a:prstClr val="black">
                    <a:lumMod val="65000"/>
                    <a:lumOff val="35000"/>
                  </a:prstClr>
                </a:solidFill>
                <a:latin typeface="+mn-lt"/>
              </a:rPr>
              <a:t>The use of current (historical) legacy fallback language may not produce a commercially fair result, as it may affect the pricing and performance of the product in the event of permanent cessation of EURIBOR. </a:t>
            </a:r>
            <a:endParaRPr lang="en-US" altLang="es-ES" sz="1600" b="1" dirty="0">
              <a:latin typeface="+mn-lt"/>
            </a:endParaRPr>
          </a:p>
        </p:txBody>
      </p:sp>
      <p:sp>
        <p:nvSpPr>
          <p:cNvPr id="16" name="Rectángulo redondeado 15">
            <a:extLst>
              <a:ext uri="{FF2B5EF4-FFF2-40B4-BE49-F238E27FC236}">
                <a16:creationId xmlns:a16="http://schemas.microsoft.com/office/drawing/2014/main" xmlns="" id="{6671914D-BD10-4885-AF55-C3492D6CEA8C}"/>
              </a:ext>
            </a:extLst>
          </p:cNvPr>
          <p:cNvSpPr/>
          <p:nvPr/>
        </p:nvSpPr>
        <p:spPr>
          <a:xfrm>
            <a:off x="4256042" y="1823380"/>
            <a:ext cx="3295682" cy="1924106"/>
          </a:xfrm>
          <a:prstGeom prst="roundRect">
            <a:avLst>
              <a:gd name="adj" fmla="val 0"/>
            </a:avLst>
          </a:prstGeom>
          <a:solidFill>
            <a:schemeClr val="bg2">
              <a:alpha val="34902"/>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6">
            <a:extLst>
              <a:ext uri="{FF2B5EF4-FFF2-40B4-BE49-F238E27FC236}">
                <a16:creationId xmlns:a16="http://schemas.microsoft.com/office/drawing/2014/main" xmlns="" id="{FC8A2A42-05C6-447C-9672-E359536ABF53}"/>
              </a:ext>
            </a:extLst>
          </p:cNvPr>
          <p:cNvSpPr txBox="1">
            <a:spLocks noChangeArrowheads="1"/>
          </p:cNvSpPr>
          <p:nvPr/>
        </p:nvSpPr>
        <p:spPr>
          <a:xfrm>
            <a:off x="5021921" y="2173496"/>
            <a:ext cx="2529803" cy="1443094"/>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ts val="2000"/>
              </a:lnSpc>
              <a:spcBef>
                <a:spcPts val="600"/>
              </a:spcBef>
              <a:buClr>
                <a:srgbClr val="458FA3"/>
              </a:buClr>
              <a:buSzPct val="120000"/>
            </a:pPr>
            <a:r>
              <a:rPr lang="en-US" altLang="es-ES" sz="1600" b="1">
                <a:solidFill>
                  <a:prstClr val="black">
                    <a:lumMod val="65000"/>
                    <a:lumOff val="35000"/>
                  </a:prstClr>
                </a:solidFill>
                <a:latin typeface="+mn-lt"/>
              </a:rPr>
              <a:t>However </a:t>
            </a:r>
            <a:r>
              <a:rPr lang="en-US" altLang="es-ES" sz="1600" b="1" smtClean="0">
                <a:solidFill>
                  <a:prstClr val="black">
                    <a:lumMod val="65000"/>
                    <a:lumOff val="35000"/>
                  </a:prstClr>
                </a:solidFill>
                <a:latin typeface="+mn-lt"/>
              </a:rPr>
              <a:t>past practice</a:t>
            </a:r>
            <a:r>
              <a:rPr lang="en-US" altLang="es-ES" sz="1600" b="1">
                <a:solidFill>
                  <a:prstClr val="black">
                    <a:lumMod val="65000"/>
                    <a:lumOff val="35000"/>
                  </a:prstClr>
                </a:solidFill>
                <a:latin typeface="+mn-lt"/>
              </a:rPr>
              <a:t> </a:t>
            </a:r>
            <a:r>
              <a:rPr lang="en-US" altLang="es-ES" sz="1600" b="1" smtClean="0">
                <a:solidFill>
                  <a:prstClr val="black">
                    <a:lumMod val="65000"/>
                    <a:lumOff val="35000"/>
                  </a:prstClr>
                </a:solidFill>
                <a:latin typeface="+mn-lt"/>
              </a:rPr>
              <a:t>generally </a:t>
            </a:r>
            <a:r>
              <a:rPr lang="en-US" altLang="es-ES" sz="1600" b="1">
                <a:solidFill>
                  <a:prstClr val="black">
                    <a:lumMod val="65000"/>
                    <a:lumOff val="35000"/>
                  </a:prstClr>
                </a:solidFill>
                <a:latin typeface="+mn-lt"/>
              </a:rPr>
              <a:t>only contemplated the temporary unavailability of EURIBOR</a:t>
            </a:r>
          </a:p>
          <a:p>
            <a:pPr>
              <a:spcBef>
                <a:spcPts val="600"/>
              </a:spcBef>
              <a:buClr>
                <a:srgbClr val="1AB2BB"/>
              </a:buClr>
              <a:buSzPct val="120000"/>
            </a:pPr>
            <a:endParaRPr lang="en-US" altLang="es-ES" sz="1600">
              <a:latin typeface="+mn-lt"/>
            </a:endParaRPr>
          </a:p>
        </p:txBody>
      </p:sp>
      <p:sp>
        <p:nvSpPr>
          <p:cNvPr id="18" name="Text Box 6">
            <a:extLst>
              <a:ext uri="{FF2B5EF4-FFF2-40B4-BE49-F238E27FC236}">
                <a16:creationId xmlns:a16="http://schemas.microsoft.com/office/drawing/2014/main" xmlns="" id="{2F04132A-B41F-40CC-9AA3-2DDB19F02C14}"/>
              </a:ext>
            </a:extLst>
          </p:cNvPr>
          <p:cNvSpPr txBox="1">
            <a:spLocks noChangeArrowheads="1"/>
          </p:cNvSpPr>
          <p:nvPr/>
        </p:nvSpPr>
        <p:spPr>
          <a:xfrm>
            <a:off x="913181" y="1182122"/>
            <a:ext cx="11136065" cy="126529"/>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285750" indent="-285750">
              <a:lnSpc>
                <a:spcPts val="2000"/>
              </a:lnSpc>
              <a:spcBef>
                <a:spcPts val="600"/>
              </a:spcBef>
              <a:buClr>
                <a:srgbClr val="458FA3"/>
              </a:buClr>
              <a:buSzPct val="120000"/>
              <a:buFont typeface="Arial" panose="020B0604020202020204" pitchFamily="34" charset="0"/>
              <a:buChar char="•"/>
            </a:pPr>
            <a:endParaRPr lang="en-US" altLang="es-ES" sz="1600">
              <a:latin typeface="+mn-lt"/>
            </a:endParaRPr>
          </a:p>
        </p:txBody>
      </p:sp>
      <p:sp>
        <p:nvSpPr>
          <p:cNvPr id="19" name="Flecha: a la derecha 1">
            <a:extLst>
              <a:ext uri="{FF2B5EF4-FFF2-40B4-BE49-F238E27FC236}">
                <a16:creationId xmlns:a16="http://schemas.microsoft.com/office/drawing/2014/main" xmlns="" id="{EFFEA68B-B882-484B-BB2E-EBC6F184EBF5}"/>
              </a:ext>
            </a:extLst>
          </p:cNvPr>
          <p:cNvSpPr/>
          <p:nvPr/>
        </p:nvSpPr>
        <p:spPr>
          <a:xfrm>
            <a:off x="3813351" y="2594700"/>
            <a:ext cx="377268" cy="340366"/>
          </a:xfrm>
          <a:prstGeom prst="rightArrow">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Flecha: a la derecha 21">
            <a:extLst>
              <a:ext uri="{FF2B5EF4-FFF2-40B4-BE49-F238E27FC236}">
                <a16:creationId xmlns:a16="http://schemas.microsoft.com/office/drawing/2014/main" xmlns="" id="{ECB6AA74-5F38-4EF0-9380-9C016647BB97}"/>
              </a:ext>
            </a:extLst>
          </p:cNvPr>
          <p:cNvSpPr/>
          <p:nvPr/>
        </p:nvSpPr>
        <p:spPr>
          <a:xfrm>
            <a:off x="7717996" y="2596531"/>
            <a:ext cx="377268" cy="340366"/>
          </a:xfrm>
          <a:prstGeom prst="rightArrow">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redondeado 15">
            <a:extLst>
              <a:ext uri="{FF2B5EF4-FFF2-40B4-BE49-F238E27FC236}">
                <a16:creationId xmlns:a16="http://schemas.microsoft.com/office/drawing/2014/main" xmlns="" id="{AA3F6C13-3DA0-49C2-9965-2CFF9335BC00}"/>
              </a:ext>
            </a:extLst>
          </p:cNvPr>
          <p:cNvSpPr/>
          <p:nvPr/>
        </p:nvSpPr>
        <p:spPr>
          <a:xfrm>
            <a:off x="8249308" y="1805362"/>
            <a:ext cx="3295682" cy="1924106"/>
          </a:xfrm>
          <a:prstGeom prst="roundRect">
            <a:avLst>
              <a:gd name="adj" fmla="val 0"/>
            </a:avLst>
          </a:prstGeom>
          <a:solidFill>
            <a:schemeClr val="bg2">
              <a:alpha val="34902"/>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6">
            <a:extLst>
              <a:ext uri="{FF2B5EF4-FFF2-40B4-BE49-F238E27FC236}">
                <a16:creationId xmlns:a16="http://schemas.microsoft.com/office/drawing/2014/main" xmlns="" id="{58EFF768-ADCD-4862-8C28-FEE2815ECED9}"/>
              </a:ext>
            </a:extLst>
          </p:cNvPr>
          <p:cNvSpPr txBox="1">
            <a:spLocks noChangeArrowheads="1"/>
          </p:cNvSpPr>
          <p:nvPr/>
        </p:nvSpPr>
        <p:spPr>
          <a:xfrm>
            <a:off x="9015188" y="2184694"/>
            <a:ext cx="2458858" cy="1443094"/>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ts val="2000"/>
              </a:lnSpc>
              <a:spcBef>
                <a:spcPts val="600"/>
              </a:spcBef>
              <a:buClr>
                <a:srgbClr val="458FA3"/>
              </a:buClr>
              <a:buSzPct val="120000"/>
            </a:pPr>
            <a:r>
              <a:rPr lang="en-US" altLang="es-ES" sz="1600" b="1">
                <a:solidFill>
                  <a:prstClr val="black">
                    <a:lumMod val="65000"/>
                    <a:lumOff val="35000"/>
                  </a:prstClr>
                </a:solidFill>
                <a:latin typeface="+mn-lt"/>
              </a:rPr>
              <a:t>Permanent Cessation Scenarios and replacement of EURIBOR were not contemplated</a:t>
            </a:r>
          </a:p>
          <a:p>
            <a:pPr>
              <a:spcBef>
                <a:spcPts val="600"/>
              </a:spcBef>
              <a:buClr>
                <a:srgbClr val="1AB2BB"/>
              </a:buClr>
              <a:buSzPct val="120000"/>
            </a:pPr>
            <a:endParaRPr lang="en-US" altLang="es-ES" sz="1600">
              <a:latin typeface="+mn-lt"/>
            </a:endParaRPr>
          </a:p>
        </p:txBody>
      </p:sp>
      <p:sp>
        <p:nvSpPr>
          <p:cNvPr id="23" name="Text Box 6">
            <a:extLst>
              <a:ext uri="{FF2B5EF4-FFF2-40B4-BE49-F238E27FC236}">
                <a16:creationId xmlns:a16="http://schemas.microsoft.com/office/drawing/2014/main" xmlns="" id="{587507BF-299E-4B7C-AD54-5A1690C69E01}"/>
              </a:ext>
            </a:extLst>
          </p:cNvPr>
          <p:cNvSpPr txBox="1">
            <a:spLocks noChangeArrowheads="1"/>
          </p:cNvSpPr>
          <p:nvPr/>
        </p:nvSpPr>
        <p:spPr>
          <a:xfrm>
            <a:off x="913181" y="1182122"/>
            <a:ext cx="11136065" cy="545092"/>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285750" indent="-285750">
              <a:lnSpc>
                <a:spcPts val="2000"/>
              </a:lnSpc>
              <a:spcBef>
                <a:spcPts val="600"/>
              </a:spcBef>
              <a:buClr>
                <a:srgbClr val="458FA3"/>
              </a:buClr>
              <a:buSzPct val="120000"/>
              <a:buFont typeface="Arial" panose="020B0604020202020204" pitchFamily="34" charset="0"/>
              <a:buChar char="•"/>
            </a:pPr>
            <a:r>
              <a:rPr lang="en-US" altLang="es-ES" sz="1600">
                <a:solidFill>
                  <a:prstClr val="black">
                    <a:lumMod val="65000"/>
                    <a:lumOff val="35000"/>
                  </a:prstClr>
                </a:solidFill>
                <a:latin typeface="+mn-lt"/>
              </a:rPr>
              <a:t>Before </a:t>
            </a:r>
            <a:r>
              <a:rPr lang="en-US" altLang="es-ES" sz="1600" smtClean="0">
                <a:solidFill>
                  <a:prstClr val="black">
                    <a:lumMod val="65000"/>
                    <a:lumOff val="35000"/>
                  </a:prstClr>
                </a:solidFill>
                <a:latin typeface="+mn-lt"/>
              </a:rPr>
              <a:t>BMR</a:t>
            </a:r>
            <a:r>
              <a:rPr lang="en-US" altLang="es-ES" sz="1600">
                <a:solidFill>
                  <a:prstClr val="black">
                    <a:lumMod val="65000"/>
                    <a:lumOff val="35000"/>
                  </a:prstClr>
                </a:solidFill>
                <a:latin typeface="+mn-lt"/>
              </a:rPr>
              <a:t>, the market practice did not </a:t>
            </a:r>
            <a:r>
              <a:rPr lang="en-US" altLang="es-ES" sz="1600" smtClean="0">
                <a:solidFill>
                  <a:prstClr val="black">
                    <a:lumMod val="65000"/>
                    <a:lumOff val="35000"/>
                  </a:prstClr>
                </a:solidFill>
                <a:latin typeface="+mn-lt"/>
              </a:rPr>
              <a:t>generally contemplate the </a:t>
            </a:r>
            <a:r>
              <a:rPr lang="en-US" altLang="es-ES" sz="1600">
                <a:solidFill>
                  <a:prstClr val="black">
                    <a:lumMod val="65000"/>
                    <a:lumOff val="35000"/>
                  </a:prstClr>
                </a:solidFill>
                <a:latin typeface="+mn-lt"/>
              </a:rPr>
              <a:t>permanent cessation of a </a:t>
            </a:r>
            <a:r>
              <a:rPr lang="en-US" altLang="es-ES" sz="1600" smtClean="0">
                <a:solidFill>
                  <a:prstClr val="black">
                    <a:lumMod val="65000"/>
                    <a:lumOff val="35000"/>
                  </a:prstClr>
                </a:solidFill>
                <a:latin typeface="+mn-lt"/>
              </a:rPr>
              <a:t>benchmark</a:t>
            </a:r>
            <a:endParaRPr lang="en-US" altLang="es-ES" sz="1600">
              <a:latin typeface="+mn-lt"/>
            </a:endParaRPr>
          </a:p>
        </p:txBody>
      </p:sp>
      <p:sp>
        <p:nvSpPr>
          <p:cNvPr id="24" name="Freeform 19">
            <a:extLst>
              <a:ext uri="{FF2B5EF4-FFF2-40B4-BE49-F238E27FC236}">
                <a16:creationId xmlns:a16="http://schemas.microsoft.com/office/drawing/2014/main" xmlns="" id="{C4D12ABB-C4DA-46BD-98C2-E5105BAFC5F1}"/>
              </a:ext>
            </a:extLst>
          </p:cNvPr>
          <p:cNvSpPr>
            <a:spLocks noChangeAspect="1" noEditPoints="1"/>
          </p:cNvSpPr>
          <p:nvPr/>
        </p:nvSpPr>
        <p:spPr>
          <a:xfrm>
            <a:off x="4342452" y="2625168"/>
            <a:ext cx="482600" cy="269875"/>
          </a:xfrm>
          <a:custGeom>
            <a:avLst/>
            <a:gdLst>
              <a:gd name="T0" fmla="*/ 56 w 304"/>
              <a:gd name="T1" fmla="*/ 94 h 170"/>
              <a:gd name="T2" fmla="*/ 56 w 304"/>
              <a:gd name="T3" fmla="*/ 76 h 170"/>
              <a:gd name="T4" fmla="*/ 304 w 304"/>
              <a:gd name="T5" fmla="*/ 76 h 170"/>
              <a:gd name="T6" fmla="*/ 304 w 304"/>
              <a:gd name="T7" fmla="*/ 94 h 170"/>
              <a:gd name="T8" fmla="*/ 56 w 304"/>
              <a:gd name="T9" fmla="*/ 94 h 170"/>
              <a:gd name="T10" fmla="*/ 56 w 304"/>
              <a:gd name="T11" fmla="*/ 18 h 170"/>
              <a:gd name="T12" fmla="*/ 56 w 304"/>
              <a:gd name="T13" fmla="*/ 0 h 170"/>
              <a:gd name="T14" fmla="*/ 304 w 304"/>
              <a:gd name="T15" fmla="*/ 0 h 170"/>
              <a:gd name="T16" fmla="*/ 304 w 304"/>
              <a:gd name="T17" fmla="*/ 18 h 170"/>
              <a:gd name="T18" fmla="*/ 56 w 304"/>
              <a:gd name="T19" fmla="*/ 18 h 170"/>
              <a:gd name="T20" fmla="*/ 56 w 304"/>
              <a:gd name="T21" fmla="*/ 170 h 170"/>
              <a:gd name="T22" fmla="*/ 56 w 304"/>
              <a:gd name="T23" fmla="*/ 151 h 170"/>
              <a:gd name="T24" fmla="*/ 304 w 304"/>
              <a:gd name="T25" fmla="*/ 151 h 170"/>
              <a:gd name="T26" fmla="*/ 304 w 304"/>
              <a:gd name="T27" fmla="*/ 170 h 170"/>
              <a:gd name="T28" fmla="*/ 56 w 304"/>
              <a:gd name="T29" fmla="*/ 170 h 170"/>
              <a:gd name="T30" fmla="*/ 0 w 304"/>
              <a:gd name="T31" fmla="*/ 94 h 170"/>
              <a:gd name="T32" fmla="*/ 0 w 304"/>
              <a:gd name="T33" fmla="*/ 76 h 170"/>
              <a:gd name="T34" fmla="*/ 38 w 304"/>
              <a:gd name="T35" fmla="*/ 76 h 170"/>
              <a:gd name="T36" fmla="*/ 38 w 304"/>
              <a:gd name="T37" fmla="*/ 94 h 170"/>
              <a:gd name="T38" fmla="*/ 0 w 304"/>
              <a:gd name="T39" fmla="*/ 94 h 170"/>
              <a:gd name="T40" fmla="*/ 0 w 304"/>
              <a:gd name="T41" fmla="*/ 18 h 170"/>
              <a:gd name="T42" fmla="*/ 0 w 304"/>
              <a:gd name="T43" fmla="*/ 0 h 170"/>
              <a:gd name="T44" fmla="*/ 38 w 304"/>
              <a:gd name="T45" fmla="*/ 0 h 170"/>
              <a:gd name="T46" fmla="*/ 38 w 304"/>
              <a:gd name="T47" fmla="*/ 18 h 170"/>
              <a:gd name="T48" fmla="*/ 0 w 304"/>
              <a:gd name="T49" fmla="*/ 18 h 170"/>
              <a:gd name="T50" fmla="*/ 0 w 304"/>
              <a:gd name="T51" fmla="*/ 170 h 170"/>
              <a:gd name="T52" fmla="*/ 0 w 304"/>
              <a:gd name="T53" fmla="*/ 151 h 170"/>
              <a:gd name="T54" fmla="*/ 38 w 304"/>
              <a:gd name="T55" fmla="*/ 151 h 170"/>
              <a:gd name="T56" fmla="*/ 38 w 304"/>
              <a:gd name="T57" fmla="*/ 170 h 170"/>
              <a:gd name="T58" fmla="*/ 0 w 304"/>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4" h="170">
                <a:moveTo>
                  <a:pt x="56" y="94"/>
                </a:moveTo>
                <a:lnTo>
                  <a:pt x="56" y="76"/>
                </a:lnTo>
                <a:lnTo>
                  <a:pt x="304" y="76"/>
                </a:lnTo>
                <a:lnTo>
                  <a:pt x="304" y="94"/>
                </a:lnTo>
                <a:lnTo>
                  <a:pt x="56" y="94"/>
                </a:lnTo>
                <a:close/>
                <a:moveTo>
                  <a:pt x="56" y="18"/>
                </a:moveTo>
                <a:lnTo>
                  <a:pt x="56" y="0"/>
                </a:lnTo>
                <a:lnTo>
                  <a:pt x="304" y="0"/>
                </a:lnTo>
                <a:lnTo>
                  <a:pt x="304" y="18"/>
                </a:lnTo>
                <a:lnTo>
                  <a:pt x="56" y="18"/>
                </a:lnTo>
                <a:close/>
                <a:moveTo>
                  <a:pt x="56" y="170"/>
                </a:moveTo>
                <a:lnTo>
                  <a:pt x="56" y="151"/>
                </a:lnTo>
                <a:lnTo>
                  <a:pt x="304" y="151"/>
                </a:lnTo>
                <a:lnTo>
                  <a:pt x="304" y="170"/>
                </a:lnTo>
                <a:lnTo>
                  <a:pt x="56" y="170"/>
                </a:lnTo>
                <a:close/>
                <a:moveTo>
                  <a:pt x="0" y="94"/>
                </a:moveTo>
                <a:lnTo>
                  <a:pt x="0" y="76"/>
                </a:lnTo>
                <a:lnTo>
                  <a:pt x="38" y="76"/>
                </a:lnTo>
                <a:lnTo>
                  <a:pt x="38" y="94"/>
                </a:lnTo>
                <a:lnTo>
                  <a:pt x="0" y="94"/>
                </a:lnTo>
                <a:close/>
                <a:moveTo>
                  <a:pt x="0" y="18"/>
                </a:moveTo>
                <a:lnTo>
                  <a:pt x="0" y="0"/>
                </a:lnTo>
                <a:lnTo>
                  <a:pt x="38" y="0"/>
                </a:lnTo>
                <a:lnTo>
                  <a:pt x="38" y="18"/>
                </a:lnTo>
                <a:lnTo>
                  <a:pt x="0" y="18"/>
                </a:lnTo>
                <a:close/>
                <a:moveTo>
                  <a:pt x="0" y="170"/>
                </a:moveTo>
                <a:lnTo>
                  <a:pt x="0" y="151"/>
                </a:lnTo>
                <a:lnTo>
                  <a:pt x="38" y="151"/>
                </a:lnTo>
                <a:lnTo>
                  <a:pt x="38" y="170"/>
                </a:lnTo>
                <a:lnTo>
                  <a:pt x="0" y="17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60">
            <a:extLst>
              <a:ext uri="{FF2B5EF4-FFF2-40B4-BE49-F238E27FC236}">
                <a16:creationId xmlns:a16="http://schemas.microsoft.com/office/drawing/2014/main" xmlns="" id="{75863504-9368-4DF7-B9E7-F5C6872BFDD2}"/>
              </a:ext>
            </a:extLst>
          </p:cNvPr>
          <p:cNvSpPr>
            <a:spLocks noChangeAspect="1" noEditPoints="1"/>
          </p:cNvSpPr>
          <p:nvPr/>
        </p:nvSpPr>
        <p:spPr>
          <a:xfrm>
            <a:off x="746466" y="2527002"/>
            <a:ext cx="479425" cy="479425"/>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rgbClr val="000000"/>
          </a:solidFill>
          <a:ln>
            <a:noFill/>
          </a:ln>
        </p:spPr>
        <p:txBody>
          <a:bodyPr vert="horz" wrap="square" lIns="78191" tIns="39096" rIns="78191" bIns="39096" numCol="1" anchor="t" anchorCtr="0" compatLnSpc="1">
            <a:prstTxWarp prst="textNoShape">
              <a:avLst/>
            </a:prstTxWarp>
          </a:bodyPr>
          <a:lstStyle/>
          <a:p>
            <a:endParaRPr lang="en-US" sz="800"/>
          </a:p>
        </p:txBody>
      </p:sp>
      <p:sp>
        <p:nvSpPr>
          <p:cNvPr id="26" name="Freeform 34">
            <a:extLst>
              <a:ext uri="{FF2B5EF4-FFF2-40B4-BE49-F238E27FC236}">
                <a16:creationId xmlns:a16="http://schemas.microsoft.com/office/drawing/2014/main" xmlns="" id="{3BF965F0-D262-4A03-A155-7BC2C2EADEB9}"/>
              </a:ext>
            </a:extLst>
          </p:cNvPr>
          <p:cNvSpPr>
            <a:spLocks noChangeAspect="1" noEditPoints="1"/>
          </p:cNvSpPr>
          <p:nvPr/>
        </p:nvSpPr>
        <p:spPr>
          <a:xfrm>
            <a:off x="8309846" y="2498237"/>
            <a:ext cx="481013" cy="460375"/>
          </a:xfrm>
          <a:custGeom>
            <a:avLst/>
            <a:gdLst>
              <a:gd name="T0" fmla="*/ 200 w 200"/>
              <a:gd name="T1" fmla="*/ 128 h 191"/>
              <a:gd name="T2" fmla="*/ 178 w 200"/>
              <a:gd name="T3" fmla="*/ 118 h 191"/>
              <a:gd name="T4" fmla="*/ 158 w 200"/>
              <a:gd name="T5" fmla="*/ 55 h 191"/>
              <a:gd name="T6" fmla="*/ 135 w 200"/>
              <a:gd name="T7" fmla="*/ 37 h 191"/>
              <a:gd name="T8" fmla="*/ 66 w 200"/>
              <a:gd name="T9" fmla="*/ 37 h 191"/>
              <a:gd name="T10" fmla="*/ 42 w 200"/>
              <a:gd name="T11" fmla="*/ 55 h 191"/>
              <a:gd name="T12" fmla="*/ 23 w 200"/>
              <a:gd name="T13" fmla="*/ 118 h 191"/>
              <a:gd name="T14" fmla="*/ 0 w 200"/>
              <a:gd name="T15" fmla="*/ 128 h 191"/>
              <a:gd name="T16" fmla="*/ 0 w 200"/>
              <a:gd name="T17" fmla="*/ 162 h 191"/>
              <a:gd name="T18" fmla="*/ 200 w 200"/>
              <a:gd name="T19" fmla="*/ 162 h 191"/>
              <a:gd name="T20" fmla="*/ 200 w 200"/>
              <a:gd name="T21" fmla="*/ 128 h 191"/>
              <a:gd name="T22" fmla="*/ 188 w 200"/>
              <a:gd name="T23" fmla="*/ 150 h 191"/>
              <a:gd name="T24" fmla="*/ 13 w 200"/>
              <a:gd name="T25" fmla="*/ 150 h 191"/>
              <a:gd name="T26" fmla="*/ 13 w 200"/>
              <a:gd name="T27" fmla="*/ 136 h 191"/>
              <a:gd name="T28" fmla="*/ 28 w 200"/>
              <a:gd name="T29" fmla="*/ 129 h 191"/>
              <a:gd name="T30" fmla="*/ 33 w 200"/>
              <a:gd name="T31" fmla="*/ 127 h 191"/>
              <a:gd name="T32" fmla="*/ 35 w 200"/>
              <a:gd name="T33" fmla="*/ 121 h 191"/>
              <a:gd name="T34" fmla="*/ 54 w 200"/>
              <a:gd name="T35" fmla="*/ 58 h 191"/>
              <a:gd name="T36" fmla="*/ 66 w 200"/>
              <a:gd name="T37" fmla="*/ 50 h 191"/>
              <a:gd name="T38" fmla="*/ 135 w 200"/>
              <a:gd name="T39" fmla="*/ 50 h 191"/>
              <a:gd name="T40" fmla="*/ 146 w 200"/>
              <a:gd name="T41" fmla="*/ 58 h 191"/>
              <a:gd name="T42" fmla="*/ 166 w 200"/>
              <a:gd name="T43" fmla="*/ 121 h 191"/>
              <a:gd name="T44" fmla="*/ 168 w 200"/>
              <a:gd name="T45" fmla="*/ 127 h 191"/>
              <a:gd name="T46" fmla="*/ 173 w 200"/>
              <a:gd name="T47" fmla="*/ 129 h 191"/>
              <a:gd name="T48" fmla="*/ 188 w 200"/>
              <a:gd name="T49" fmla="*/ 136 h 191"/>
              <a:gd name="T50" fmla="*/ 188 w 200"/>
              <a:gd name="T51" fmla="*/ 150 h 191"/>
              <a:gd name="T52" fmla="*/ 128 w 200"/>
              <a:gd name="T53" fmla="*/ 181 h 191"/>
              <a:gd name="T54" fmla="*/ 73 w 200"/>
              <a:gd name="T55" fmla="*/ 181 h 191"/>
              <a:gd name="T56" fmla="*/ 100 w 200"/>
              <a:gd name="T57" fmla="*/ 191 h 191"/>
              <a:gd name="T58" fmla="*/ 128 w 200"/>
              <a:gd name="T59" fmla="*/ 181 h 191"/>
              <a:gd name="T60" fmla="*/ 65 w 200"/>
              <a:gd name="T61" fmla="*/ 25 h 191"/>
              <a:gd name="T62" fmla="*/ 79 w 200"/>
              <a:gd name="T63" fmla="*/ 25 h 191"/>
              <a:gd name="T64" fmla="*/ 100 w 200"/>
              <a:gd name="T65" fmla="*/ 12 h 191"/>
              <a:gd name="T66" fmla="*/ 122 w 200"/>
              <a:gd name="T67" fmla="*/ 25 h 191"/>
              <a:gd name="T68" fmla="*/ 136 w 200"/>
              <a:gd name="T69" fmla="*/ 25 h 191"/>
              <a:gd name="T70" fmla="*/ 100 w 200"/>
              <a:gd name="T71" fmla="*/ 0 h 191"/>
              <a:gd name="T72" fmla="*/ 65 w 200"/>
              <a:gd name="T73" fmla="*/ 2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 h="191">
                <a:moveTo>
                  <a:pt x="200" y="128"/>
                </a:moveTo>
                <a:cubicBezTo>
                  <a:pt x="178" y="118"/>
                  <a:pt x="178" y="118"/>
                  <a:pt x="178" y="118"/>
                </a:cubicBezTo>
                <a:cubicBezTo>
                  <a:pt x="158" y="55"/>
                  <a:pt x="158" y="55"/>
                  <a:pt x="158" y="55"/>
                </a:cubicBezTo>
                <a:cubicBezTo>
                  <a:pt x="155" y="44"/>
                  <a:pt x="145" y="37"/>
                  <a:pt x="135" y="37"/>
                </a:cubicBezTo>
                <a:cubicBezTo>
                  <a:pt x="66" y="37"/>
                  <a:pt x="66" y="37"/>
                  <a:pt x="66" y="37"/>
                </a:cubicBezTo>
                <a:cubicBezTo>
                  <a:pt x="55" y="37"/>
                  <a:pt x="46" y="44"/>
                  <a:pt x="42" y="55"/>
                </a:cubicBezTo>
                <a:cubicBezTo>
                  <a:pt x="23" y="118"/>
                  <a:pt x="23" y="118"/>
                  <a:pt x="23" y="118"/>
                </a:cubicBezTo>
                <a:cubicBezTo>
                  <a:pt x="0" y="128"/>
                  <a:pt x="0" y="128"/>
                  <a:pt x="0" y="128"/>
                </a:cubicBezTo>
                <a:cubicBezTo>
                  <a:pt x="0" y="162"/>
                  <a:pt x="0" y="162"/>
                  <a:pt x="0" y="162"/>
                </a:cubicBezTo>
                <a:cubicBezTo>
                  <a:pt x="200" y="162"/>
                  <a:pt x="200" y="162"/>
                  <a:pt x="200" y="162"/>
                </a:cubicBezTo>
                <a:lnTo>
                  <a:pt x="200" y="128"/>
                </a:lnTo>
                <a:close/>
                <a:moveTo>
                  <a:pt x="188" y="150"/>
                </a:moveTo>
                <a:cubicBezTo>
                  <a:pt x="13" y="150"/>
                  <a:pt x="13" y="150"/>
                  <a:pt x="13" y="150"/>
                </a:cubicBezTo>
                <a:cubicBezTo>
                  <a:pt x="13" y="136"/>
                  <a:pt x="13" y="136"/>
                  <a:pt x="13" y="136"/>
                </a:cubicBezTo>
                <a:cubicBezTo>
                  <a:pt x="28" y="129"/>
                  <a:pt x="28" y="129"/>
                  <a:pt x="28" y="129"/>
                </a:cubicBezTo>
                <a:cubicBezTo>
                  <a:pt x="33" y="127"/>
                  <a:pt x="33" y="127"/>
                  <a:pt x="33" y="127"/>
                </a:cubicBezTo>
                <a:cubicBezTo>
                  <a:pt x="35" y="121"/>
                  <a:pt x="35" y="121"/>
                  <a:pt x="35" y="121"/>
                </a:cubicBezTo>
                <a:cubicBezTo>
                  <a:pt x="54" y="58"/>
                  <a:pt x="54" y="58"/>
                  <a:pt x="54" y="58"/>
                </a:cubicBezTo>
                <a:cubicBezTo>
                  <a:pt x="56" y="53"/>
                  <a:pt x="61" y="50"/>
                  <a:pt x="66" y="50"/>
                </a:cubicBezTo>
                <a:cubicBezTo>
                  <a:pt x="135" y="50"/>
                  <a:pt x="135" y="50"/>
                  <a:pt x="135" y="50"/>
                </a:cubicBezTo>
                <a:cubicBezTo>
                  <a:pt x="140" y="50"/>
                  <a:pt x="145" y="53"/>
                  <a:pt x="146" y="58"/>
                </a:cubicBezTo>
                <a:cubicBezTo>
                  <a:pt x="166" y="121"/>
                  <a:pt x="166" y="121"/>
                  <a:pt x="166" y="121"/>
                </a:cubicBezTo>
                <a:cubicBezTo>
                  <a:pt x="168" y="127"/>
                  <a:pt x="168" y="127"/>
                  <a:pt x="168" y="127"/>
                </a:cubicBezTo>
                <a:cubicBezTo>
                  <a:pt x="173" y="129"/>
                  <a:pt x="173" y="129"/>
                  <a:pt x="173" y="129"/>
                </a:cubicBezTo>
                <a:cubicBezTo>
                  <a:pt x="188" y="136"/>
                  <a:pt x="188" y="136"/>
                  <a:pt x="188" y="136"/>
                </a:cubicBezTo>
                <a:lnTo>
                  <a:pt x="188" y="150"/>
                </a:lnTo>
                <a:close/>
                <a:moveTo>
                  <a:pt x="128" y="181"/>
                </a:moveTo>
                <a:cubicBezTo>
                  <a:pt x="73" y="181"/>
                  <a:pt x="73" y="181"/>
                  <a:pt x="73" y="181"/>
                </a:cubicBezTo>
                <a:cubicBezTo>
                  <a:pt x="80" y="187"/>
                  <a:pt x="90" y="191"/>
                  <a:pt x="100" y="191"/>
                </a:cubicBezTo>
                <a:cubicBezTo>
                  <a:pt x="111" y="191"/>
                  <a:pt x="121" y="187"/>
                  <a:pt x="128" y="181"/>
                </a:cubicBezTo>
                <a:close/>
                <a:moveTo>
                  <a:pt x="65" y="25"/>
                </a:moveTo>
                <a:cubicBezTo>
                  <a:pt x="79" y="25"/>
                  <a:pt x="79" y="25"/>
                  <a:pt x="79" y="25"/>
                </a:cubicBezTo>
                <a:cubicBezTo>
                  <a:pt x="83" y="17"/>
                  <a:pt x="91" y="12"/>
                  <a:pt x="100" y="12"/>
                </a:cubicBezTo>
                <a:cubicBezTo>
                  <a:pt x="110" y="12"/>
                  <a:pt x="118" y="17"/>
                  <a:pt x="122" y="25"/>
                </a:cubicBezTo>
                <a:cubicBezTo>
                  <a:pt x="136" y="25"/>
                  <a:pt x="136" y="25"/>
                  <a:pt x="136" y="25"/>
                </a:cubicBezTo>
                <a:cubicBezTo>
                  <a:pt x="130" y="10"/>
                  <a:pt x="117" y="0"/>
                  <a:pt x="100" y="0"/>
                </a:cubicBezTo>
                <a:cubicBezTo>
                  <a:pt x="84" y="0"/>
                  <a:pt x="70" y="10"/>
                  <a:pt x="65" y="25"/>
                </a:cubicBezTo>
                <a:close/>
              </a:path>
            </a:pathLst>
          </a:custGeom>
          <a:solidFill>
            <a:srgbClr val="000000"/>
          </a:solidFill>
          <a:ln>
            <a:noFill/>
          </a:ln>
        </p:spPr>
        <p:txBody>
          <a:bodyPr vert="horz" wrap="square" lIns="78191" tIns="39096" rIns="78191" bIns="39096" numCol="1" anchor="t" anchorCtr="0" compatLnSpc="1">
            <a:prstTxWarp prst="textNoShape">
              <a:avLst/>
            </a:prstTxWarp>
          </a:bodyPr>
          <a:lstStyle/>
          <a:p>
            <a:endParaRPr lang="en-US" sz="800"/>
          </a:p>
        </p:txBody>
      </p:sp>
      <p:sp>
        <p:nvSpPr>
          <p:cNvPr id="27" name="Freeform 48">
            <a:extLst>
              <a:ext uri="{FF2B5EF4-FFF2-40B4-BE49-F238E27FC236}">
                <a16:creationId xmlns:a16="http://schemas.microsoft.com/office/drawing/2014/main" xmlns="" id="{09E76D4F-1D2B-4BE0-9A5F-BD05131675CD}"/>
              </a:ext>
            </a:extLst>
          </p:cNvPr>
          <p:cNvSpPr>
            <a:spLocks noChangeAspect="1" noEditPoints="1"/>
          </p:cNvSpPr>
          <p:nvPr/>
        </p:nvSpPr>
        <p:spPr>
          <a:xfrm>
            <a:off x="768590" y="4571488"/>
            <a:ext cx="576522" cy="491597"/>
          </a:xfrm>
          <a:custGeom>
            <a:avLst/>
            <a:gdLst>
              <a:gd name="T0" fmla="*/ 117 w 234"/>
              <a:gd name="T1" fmla="*/ 0 h 200"/>
              <a:gd name="T2" fmla="*/ 105 w 234"/>
              <a:gd name="T3" fmla="*/ 7 h 200"/>
              <a:gd name="T4" fmla="*/ 5 w 234"/>
              <a:gd name="T5" fmla="*/ 180 h 200"/>
              <a:gd name="T6" fmla="*/ 17 w 234"/>
              <a:gd name="T7" fmla="*/ 200 h 200"/>
              <a:gd name="T8" fmla="*/ 217 w 234"/>
              <a:gd name="T9" fmla="*/ 200 h 200"/>
              <a:gd name="T10" fmla="*/ 229 w 234"/>
              <a:gd name="T11" fmla="*/ 180 h 200"/>
              <a:gd name="T12" fmla="*/ 129 w 234"/>
              <a:gd name="T13" fmla="*/ 7 h 200"/>
              <a:gd name="T14" fmla="*/ 117 w 234"/>
              <a:gd name="T15" fmla="*/ 0 h 200"/>
              <a:gd name="T16" fmla="*/ 18 w 234"/>
              <a:gd name="T17" fmla="*/ 186 h 200"/>
              <a:gd name="T18" fmla="*/ 117 w 234"/>
              <a:gd name="T19" fmla="*/ 15 h 200"/>
              <a:gd name="T20" fmla="*/ 216 w 234"/>
              <a:gd name="T21" fmla="*/ 186 h 200"/>
              <a:gd name="T22" fmla="*/ 18 w 234"/>
              <a:gd name="T23" fmla="*/ 186 h 200"/>
              <a:gd name="T24" fmla="*/ 110 w 234"/>
              <a:gd name="T25" fmla="*/ 82 h 200"/>
              <a:gd name="T26" fmla="*/ 110 w 234"/>
              <a:gd name="T27" fmla="*/ 119 h 200"/>
              <a:gd name="T28" fmla="*/ 117 w 234"/>
              <a:gd name="T29" fmla="*/ 126 h 200"/>
              <a:gd name="T30" fmla="*/ 124 w 234"/>
              <a:gd name="T31" fmla="*/ 119 h 200"/>
              <a:gd name="T32" fmla="*/ 124 w 234"/>
              <a:gd name="T33" fmla="*/ 82 h 200"/>
              <a:gd name="T34" fmla="*/ 117 w 234"/>
              <a:gd name="T35" fmla="*/ 75 h 200"/>
              <a:gd name="T36" fmla="*/ 110 w 234"/>
              <a:gd name="T37" fmla="*/ 82 h 200"/>
              <a:gd name="T38" fmla="*/ 106 w 234"/>
              <a:gd name="T39" fmla="*/ 156 h 200"/>
              <a:gd name="T40" fmla="*/ 117 w 234"/>
              <a:gd name="T41" fmla="*/ 167 h 200"/>
              <a:gd name="T42" fmla="*/ 128 w 234"/>
              <a:gd name="T43" fmla="*/ 156 h 200"/>
              <a:gd name="T44" fmla="*/ 117 w 234"/>
              <a:gd name="T45" fmla="*/ 146 h 200"/>
              <a:gd name="T46" fmla="*/ 106 w 234"/>
              <a:gd name="T47" fmla="*/ 15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4" h="200">
                <a:moveTo>
                  <a:pt x="117" y="0"/>
                </a:moveTo>
                <a:cubicBezTo>
                  <a:pt x="112" y="0"/>
                  <a:pt x="108" y="3"/>
                  <a:pt x="105" y="7"/>
                </a:cubicBezTo>
                <a:cubicBezTo>
                  <a:pt x="5" y="180"/>
                  <a:pt x="5" y="180"/>
                  <a:pt x="5" y="180"/>
                </a:cubicBezTo>
                <a:cubicBezTo>
                  <a:pt x="0" y="189"/>
                  <a:pt x="7" y="200"/>
                  <a:pt x="17" y="200"/>
                </a:cubicBezTo>
                <a:cubicBezTo>
                  <a:pt x="217" y="200"/>
                  <a:pt x="217" y="200"/>
                  <a:pt x="217" y="200"/>
                </a:cubicBezTo>
                <a:cubicBezTo>
                  <a:pt x="227" y="200"/>
                  <a:pt x="234" y="189"/>
                  <a:pt x="229" y="180"/>
                </a:cubicBezTo>
                <a:cubicBezTo>
                  <a:pt x="129" y="7"/>
                  <a:pt x="129" y="7"/>
                  <a:pt x="129" y="7"/>
                </a:cubicBezTo>
                <a:cubicBezTo>
                  <a:pt x="126" y="3"/>
                  <a:pt x="122" y="0"/>
                  <a:pt x="117" y="0"/>
                </a:cubicBezTo>
                <a:close/>
                <a:moveTo>
                  <a:pt x="18" y="186"/>
                </a:moveTo>
                <a:cubicBezTo>
                  <a:pt x="117" y="15"/>
                  <a:pt x="117" y="15"/>
                  <a:pt x="117" y="15"/>
                </a:cubicBezTo>
                <a:cubicBezTo>
                  <a:pt x="216" y="186"/>
                  <a:pt x="216" y="186"/>
                  <a:pt x="216" y="186"/>
                </a:cubicBezTo>
                <a:lnTo>
                  <a:pt x="18" y="186"/>
                </a:lnTo>
                <a:close/>
                <a:moveTo>
                  <a:pt x="110" y="82"/>
                </a:moveTo>
                <a:cubicBezTo>
                  <a:pt x="110" y="119"/>
                  <a:pt x="110" y="119"/>
                  <a:pt x="110" y="119"/>
                </a:cubicBezTo>
                <a:cubicBezTo>
                  <a:pt x="110" y="123"/>
                  <a:pt x="113" y="126"/>
                  <a:pt x="117" y="126"/>
                </a:cubicBezTo>
                <a:cubicBezTo>
                  <a:pt x="121" y="126"/>
                  <a:pt x="124" y="123"/>
                  <a:pt x="124" y="119"/>
                </a:cubicBezTo>
                <a:cubicBezTo>
                  <a:pt x="124" y="82"/>
                  <a:pt x="124" y="82"/>
                  <a:pt x="124" y="82"/>
                </a:cubicBezTo>
                <a:cubicBezTo>
                  <a:pt x="124" y="78"/>
                  <a:pt x="121" y="75"/>
                  <a:pt x="117" y="75"/>
                </a:cubicBezTo>
                <a:cubicBezTo>
                  <a:pt x="113" y="75"/>
                  <a:pt x="110" y="78"/>
                  <a:pt x="110" y="82"/>
                </a:cubicBezTo>
                <a:close/>
                <a:moveTo>
                  <a:pt x="106" y="156"/>
                </a:moveTo>
                <a:cubicBezTo>
                  <a:pt x="106" y="162"/>
                  <a:pt x="111" y="167"/>
                  <a:pt x="117" y="167"/>
                </a:cubicBezTo>
                <a:cubicBezTo>
                  <a:pt x="123" y="167"/>
                  <a:pt x="128" y="162"/>
                  <a:pt x="128" y="156"/>
                </a:cubicBezTo>
                <a:cubicBezTo>
                  <a:pt x="128" y="151"/>
                  <a:pt x="123" y="146"/>
                  <a:pt x="117" y="146"/>
                </a:cubicBezTo>
                <a:cubicBezTo>
                  <a:pt x="111" y="146"/>
                  <a:pt x="106" y="151"/>
                  <a:pt x="106" y="156"/>
                </a:cubicBezTo>
                <a:close/>
              </a:path>
            </a:pathLst>
          </a:custGeom>
          <a:solidFill>
            <a:srgbClr val="000000"/>
          </a:solidFill>
          <a:ln>
            <a:noFill/>
          </a:ln>
        </p:spPr>
        <p:txBody>
          <a:bodyPr vert="horz" wrap="square" lIns="78191" tIns="39096" rIns="78191" bIns="39096" numCol="1" anchor="t" anchorCtr="0" compatLnSpc="1">
            <a:prstTxWarp prst="textNoShape">
              <a:avLst/>
            </a:prstTxWarp>
          </a:bodyPr>
          <a:lstStyle/>
          <a:p>
            <a:endParaRPr lang="en-US" sz="800"/>
          </a:p>
        </p:txBody>
      </p:sp>
    </p:spTree>
    <p:extLst>
      <p:ext uri="{BB962C8B-B14F-4D97-AF65-F5344CB8AC3E}">
        <p14:creationId xmlns:p14="http://schemas.microsoft.com/office/powerpoint/2010/main" val="895125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19" name="Diapositiva de think-cell" r:id="rId6" imgW="0" imgH="0" progId="TCLayout.ActiveDocument.1">
                  <p:embed/>
                </p:oleObj>
              </mc:Choice>
              <mc:Fallback>
                <p:oleObj name="Diapositiva de think-cell" r:id="rId6" imgW="0" imgH="0" progId="TCLayout.ActiveDocument.1">
                  <p:embed/>
                  <p:pic>
                    <p:nvPicPr>
                      <p:cNvPr id="0" name="Picture 1" descr="rI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ángulo 4" hidden="1"/>
          <p:cNvSpPr/>
          <p:nvPr>
            <p:custDataLst>
              <p:tags r:id="rId3"/>
            </p:custDataLst>
          </p:nvPr>
        </p:nvSpPr>
        <p:spPr>
          <a:xfrm>
            <a:off x="0" y="0"/>
            <a:ext cx="158750" cy="158750"/>
          </a:xfrm>
          <a:prstGeom prst="rect">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2800">
              <a:solidFill>
                <a:prstClr val="white"/>
              </a:solidFill>
              <a:sym typeface="Arial" panose="020B0604020202020204" pitchFamily="34" charset="0"/>
            </a:endParaRPr>
          </a:p>
        </p:txBody>
      </p:sp>
      <p:sp>
        <p:nvSpPr>
          <p:cNvPr id="9" name="Rectángulo 8">
            <a:extLst>
              <a:ext uri="{FF2B5EF4-FFF2-40B4-BE49-F238E27FC236}">
                <a16:creationId xmlns:a16="http://schemas.microsoft.com/office/drawing/2014/main" xmlns="" id="{FBE77607-EB1A-4A58-96F1-34DF9E35447A}"/>
              </a:ext>
            </a:extLst>
          </p:cNvPr>
          <p:cNvSpPr/>
          <p:nvPr/>
        </p:nvSpPr>
        <p:spPr>
          <a:xfrm>
            <a:off x="496471" y="981142"/>
            <a:ext cx="10992088" cy="5305358"/>
          </a:xfrm>
          <a:prstGeom prst="rect">
            <a:avLst/>
          </a:prstGeom>
          <a:solidFill>
            <a:schemeClr val="bg1">
              <a:lumMod val="9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2438" lvl="1" indent="-276225" algn="ctr">
              <a:lnSpc>
                <a:spcPts val="2000"/>
              </a:lnSpc>
              <a:spcBef>
                <a:spcPts val="600"/>
              </a:spcBef>
              <a:buClr>
                <a:srgbClr val="458FA3"/>
              </a:buClr>
              <a:buSzPct val="120000"/>
              <a:buFont typeface="Wingdings" panose="05000000000000000000" pitchFamily="2" charset="2"/>
              <a:buChar char="§"/>
            </a:pPr>
            <a:r>
              <a:rPr lang="en-US" altLang="es-ES" b="1" dirty="0" smtClean="0">
                <a:solidFill>
                  <a:prstClr val="black">
                    <a:lumMod val="65000"/>
                    <a:lumOff val="35000"/>
                  </a:prstClr>
                </a:solidFill>
              </a:rPr>
              <a:t>The Working Group on Euro Risk-Free Rates is engaged in activities to identify and recommend EURIBOR fallback provisions. </a:t>
            </a:r>
          </a:p>
          <a:p>
            <a:pPr marL="519113" lvl="1" indent="-342900" algn="just">
              <a:lnSpc>
                <a:spcPts val="2000"/>
              </a:lnSpc>
              <a:spcBef>
                <a:spcPts val="600"/>
              </a:spcBef>
              <a:buClr>
                <a:srgbClr val="458FA3"/>
              </a:buClr>
              <a:buSzPct val="120000"/>
              <a:buFont typeface="+mj-lt"/>
              <a:buAutoNum type="arabicPeriod"/>
            </a:pPr>
            <a:endParaRPr lang="en-US" sz="1600" dirty="0" smtClean="0">
              <a:solidFill>
                <a:prstClr val="black">
                  <a:lumMod val="65000"/>
                  <a:lumOff val="35000"/>
                </a:prstClr>
              </a:solidFill>
            </a:endParaRPr>
          </a:p>
          <a:p>
            <a:pPr marL="633413" lvl="2" algn="just">
              <a:lnSpc>
                <a:spcPts val="2000"/>
              </a:lnSpc>
              <a:spcBef>
                <a:spcPts val="600"/>
              </a:spcBef>
              <a:buClr>
                <a:srgbClr val="458FA3"/>
              </a:buClr>
              <a:buSzPct val="120000"/>
            </a:pPr>
            <a:r>
              <a:rPr lang="en-US" sz="1600" dirty="0" smtClean="0">
                <a:solidFill>
                  <a:prstClr val="black">
                    <a:lumMod val="65000"/>
                    <a:lumOff val="35000"/>
                  </a:prstClr>
                </a:solidFill>
              </a:rPr>
              <a:t>In </a:t>
            </a:r>
            <a:r>
              <a:rPr lang="en-US" sz="1600" dirty="0">
                <a:solidFill>
                  <a:prstClr val="black">
                    <a:lumMod val="65000"/>
                    <a:lumOff val="35000"/>
                  </a:prstClr>
                </a:solidFill>
              </a:rPr>
              <a:t>January 2019, the </a:t>
            </a:r>
            <a:r>
              <a:rPr lang="en-US" sz="1600" dirty="0">
                <a:solidFill>
                  <a:prstClr val="black">
                    <a:lumMod val="65000"/>
                    <a:lumOff val="35000"/>
                  </a:prstClr>
                </a:solidFill>
                <a:hlinkClick r:id="rId8"/>
              </a:rPr>
              <a:t>working group outlined guiding principles for fallback provisions </a:t>
            </a:r>
            <a:r>
              <a:rPr lang="en-US" sz="1600" dirty="0">
                <a:solidFill>
                  <a:prstClr val="black">
                    <a:lumMod val="65000"/>
                    <a:lumOff val="35000"/>
                  </a:prstClr>
                </a:solidFill>
              </a:rPr>
              <a:t>that all market participants should be aware of. </a:t>
            </a:r>
            <a:r>
              <a:rPr lang="en-US" sz="1600" dirty="0" smtClean="0">
                <a:solidFill>
                  <a:prstClr val="black">
                    <a:lumMod val="65000"/>
                    <a:lumOff val="35000"/>
                  </a:prstClr>
                </a:solidFill>
              </a:rPr>
              <a:t>	</a:t>
            </a:r>
          </a:p>
          <a:p>
            <a:pPr marL="909638" lvl="2" indent="-276225" algn="just">
              <a:spcBef>
                <a:spcPts val="600"/>
              </a:spcBef>
              <a:buFont typeface="Wingdings" panose="05000000000000000000" pitchFamily="2" charset="2"/>
              <a:buChar char="§"/>
            </a:pPr>
            <a:r>
              <a:rPr lang="en-US" sz="1600" dirty="0" smtClean="0">
                <a:solidFill>
                  <a:prstClr val="black">
                    <a:lumMod val="65000"/>
                    <a:lumOff val="35000"/>
                  </a:prstClr>
                </a:solidFill>
              </a:rPr>
              <a:t>Amongst other aspects,  a set of principles for new f</a:t>
            </a:r>
            <a:r>
              <a:rPr lang="es-ES" sz="1600" dirty="0" err="1" smtClean="0">
                <a:solidFill>
                  <a:prstClr val="black">
                    <a:lumMod val="65000"/>
                    <a:lumOff val="35000"/>
                  </a:prstClr>
                </a:solidFill>
              </a:rPr>
              <a:t>allback</a:t>
            </a:r>
            <a:r>
              <a:rPr lang="es-ES" sz="1600" dirty="0" smtClean="0">
                <a:solidFill>
                  <a:prstClr val="black">
                    <a:lumMod val="65000"/>
                    <a:lumOff val="35000"/>
                  </a:prstClr>
                </a:solidFill>
              </a:rPr>
              <a:t> </a:t>
            </a:r>
            <a:r>
              <a:rPr lang="es-ES" sz="1600" dirty="0" err="1">
                <a:solidFill>
                  <a:prstClr val="black">
                    <a:lumMod val="65000"/>
                    <a:lumOff val="35000"/>
                  </a:prstClr>
                </a:solidFill>
              </a:rPr>
              <a:t>language</a:t>
            </a:r>
            <a:r>
              <a:rPr lang="es-ES" sz="1600" dirty="0">
                <a:solidFill>
                  <a:prstClr val="black">
                    <a:lumMod val="65000"/>
                    <a:lumOff val="35000"/>
                  </a:prstClr>
                </a:solidFill>
              </a:rPr>
              <a:t> </a:t>
            </a:r>
            <a:r>
              <a:rPr lang="es-ES" sz="1600" dirty="0" err="1" smtClean="0">
                <a:solidFill>
                  <a:prstClr val="black">
                    <a:lumMod val="65000"/>
                    <a:lumOff val="35000"/>
                  </a:prstClr>
                </a:solidFill>
              </a:rPr>
              <a:t>were</a:t>
            </a:r>
            <a:r>
              <a:rPr lang="es-ES" sz="1600" dirty="0" smtClean="0">
                <a:solidFill>
                  <a:prstClr val="black">
                    <a:lumMod val="65000"/>
                    <a:lumOff val="35000"/>
                  </a:prstClr>
                </a:solidFill>
              </a:rPr>
              <a:t> </a:t>
            </a:r>
            <a:r>
              <a:rPr lang="es-ES" sz="1600" dirty="0" err="1" smtClean="0">
                <a:solidFill>
                  <a:prstClr val="black">
                    <a:lumMod val="65000"/>
                    <a:lumOff val="35000"/>
                  </a:prstClr>
                </a:solidFill>
              </a:rPr>
              <a:t>defined</a:t>
            </a:r>
            <a:r>
              <a:rPr lang="es-ES" sz="1600" dirty="0" smtClean="0">
                <a:solidFill>
                  <a:prstClr val="black">
                    <a:lumMod val="65000"/>
                    <a:lumOff val="35000"/>
                  </a:prstClr>
                </a:solidFill>
              </a:rPr>
              <a:t>:</a:t>
            </a:r>
            <a:endParaRPr lang="es-ES" sz="1600" dirty="0">
              <a:solidFill>
                <a:prstClr val="black">
                  <a:lumMod val="65000"/>
                  <a:lumOff val="35000"/>
                </a:prstClr>
              </a:solidFill>
            </a:endParaRPr>
          </a:p>
          <a:p>
            <a:pPr marL="1200150" lvl="2" indent="-285750">
              <a:spcBef>
                <a:spcPts val="1200"/>
              </a:spcBef>
              <a:buFont typeface="Arial" panose="020B0604020202020204" pitchFamily="34" charset="0"/>
              <a:buChar char="•"/>
            </a:pPr>
            <a:r>
              <a:rPr lang="en-US" sz="1600" dirty="0">
                <a:solidFill>
                  <a:prstClr val="black">
                    <a:lumMod val="65000"/>
                    <a:lumOff val="35000"/>
                  </a:prstClr>
                </a:solidFill>
              </a:rPr>
              <a:t>New fallback provisions should include a permanent cessation trigger event.</a:t>
            </a:r>
            <a:endParaRPr lang="es-ES" sz="1600" dirty="0">
              <a:solidFill>
                <a:prstClr val="black">
                  <a:lumMod val="65000"/>
                  <a:lumOff val="35000"/>
                </a:prstClr>
              </a:solidFill>
            </a:endParaRPr>
          </a:p>
          <a:p>
            <a:pPr marL="1200150" lvl="2" indent="-285750">
              <a:spcBef>
                <a:spcPts val="1200"/>
              </a:spcBef>
              <a:buFont typeface="Arial" panose="020B0604020202020204" pitchFamily="34" charset="0"/>
              <a:buChar char="•"/>
            </a:pPr>
            <a:r>
              <a:rPr lang="en-US" sz="1600" dirty="0">
                <a:solidFill>
                  <a:prstClr val="black">
                    <a:lumMod val="65000"/>
                    <a:lumOff val="35000"/>
                  </a:prstClr>
                </a:solidFill>
              </a:rPr>
              <a:t>Market participants should seek to use €STR as the primary basis for a fallback rate, where this is considered appropriate and feasible.</a:t>
            </a:r>
            <a:endParaRPr lang="es-ES" sz="1600" dirty="0">
              <a:solidFill>
                <a:prstClr val="black">
                  <a:lumMod val="65000"/>
                  <a:lumOff val="35000"/>
                </a:prstClr>
              </a:solidFill>
            </a:endParaRPr>
          </a:p>
          <a:p>
            <a:pPr marL="1200150" lvl="2" indent="-285750">
              <a:spcBef>
                <a:spcPts val="1200"/>
              </a:spcBef>
              <a:buFont typeface="Arial" panose="020B0604020202020204" pitchFamily="34" charset="0"/>
              <a:buChar char="•"/>
            </a:pPr>
            <a:r>
              <a:rPr lang="en-US" sz="1600" dirty="0">
                <a:solidFill>
                  <a:prstClr val="black">
                    <a:lumMod val="65000"/>
                    <a:lumOff val="35000"/>
                  </a:prstClr>
                </a:solidFill>
              </a:rPr>
              <a:t>The introduction of an adjustment spread should be considered.</a:t>
            </a:r>
            <a:endParaRPr lang="es-ES" sz="1600" dirty="0">
              <a:solidFill>
                <a:prstClr val="black">
                  <a:lumMod val="65000"/>
                  <a:lumOff val="35000"/>
                </a:prstClr>
              </a:solidFill>
            </a:endParaRPr>
          </a:p>
          <a:p>
            <a:pPr marL="1200150" lvl="2" indent="-285750">
              <a:spcBef>
                <a:spcPts val="1200"/>
              </a:spcBef>
              <a:buFont typeface="Arial" panose="020B0604020202020204" pitchFamily="34" charset="0"/>
              <a:buChar char="•"/>
            </a:pPr>
            <a:r>
              <a:rPr lang="en-US" sz="1600" dirty="0">
                <a:solidFill>
                  <a:prstClr val="black">
                    <a:lumMod val="65000"/>
                    <a:lumOff val="35000"/>
                  </a:prstClr>
                </a:solidFill>
              </a:rPr>
              <a:t>Parties could also consider including provisions in agreements which may make it easier to make amendments to the benchmark rate in the future</a:t>
            </a:r>
            <a:endParaRPr lang="es-ES" sz="1600" dirty="0">
              <a:solidFill>
                <a:prstClr val="black">
                  <a:lumMod val="65000"/>
                  <a:lumOff val="35000"/>
                </a:prstClr>
              </a:solidFill>
            </a:endParaRPr>
          </a:p>
          <a:p>
            <a:pPr marL="519113" lvl="1" indent="-342900" algn="just">
              <a:lnSpc>
                <a:spcPts val="2000"/>
              </a:lnSpc>
              <a:spcBef>
                <a:spcPts val="600"/>
              </a:spcBef>
              <a:buClr>
                <a:srgbClr val="458FA3"/>
              </a:buClr>
              <a:buSzPct val="120000"/>
              <a:buFont typeface="+mj-lt"/>
              <a:buAutoNum type="arabicPeriod"/>
            </a:pPr>
            <a:endParaRPr lang="en-US" sz="1600" dirty="0" smtClean="0">
              <a:solidFill>
                <a:prstClr val="black">
                  <a:lumMod val="65000"/>
                  <a:lumOff val="35000"/>
                </a:prstClr>
              </a:solidFill>
            </a:endParaRPr>
          </a:p>
        </p:txBody>
      </p:sp>
      <p:sp>
        <p:nvSpPr>
          <p:cNvPr id="10" name="Slide Number Placeholder 9"/>
          <p:cNvSpPr>
            <a:spLocks noGrp="1"/>
          </p:cNvSpPr>
          <p:nvPr>
            <p:ph type="sldNum" sz="quarter" idx="12"/>
          </p:nvPr>
        </p:nvSpPr>
        <p:spPr/>
        <p:txBody>
          <a:bodyPr/>
          <a:lstStyle/>
          <a:p>
            <a:fld id="{BC0D97B6-E32F-4D7D-B839-7C3B51F2640F}" type="slidenum">
              <a:rPr lang="es-ES" smtClean="0"/>
              <a:t>21</a:t>
            </a:fld>
            <a:endParaRPr lang="es-ES"/>
          </a:p>
        </p:txBody>
      </p:sp>
      <p:sp>
        <p:nvSpPr>
          <p:cNvPr id="11" name="Rectángulo 10"/>
          <p:cNvSpPr/>
          <p:nvPr/>
        </p:nvSpPr>
        <p:spPr>
          <a:xfrm>
            <a:off x="176193" y="314303"/>
            <a:ext cx="10446412" cy="830997"/>
          </a:xfrm>
          <a:prstGeom prst="rect">
            <a:avLst/>
          </a:prstGeom>
        </p:spPr>
        <p:txBody>
          <a:bodyPr wrap="square">
            <a:spAutoFit/>
          </a:bodyPr>
          <a:lstStyle/>
          <a:p>
            <a:r>
              <a:rPr lang="en-US" sz="2400" b="1" smtClean="0">
                <a:solidFill>
                  <a:srgbClr val="458FA3"/>
                </a:solidFill>
              </a:rPr>
              <a:t>WG euro RFR activities on fallbacks: Guiding Principles </a:t>
            </a:r>
            <a:endParaRPr lang="en-GB" sz="2400" b="1">
              <a:solidFill>
                <a:srgbClr val="458FA3"/>
              </a:solidFill>
            </a:endParaRPr>
          </a:p>
          <a:p>
            <a:endParaRPr lang="en-US" sz="2400" b="1">
              <a:solidFill>
                <a:srgbClr val="458FA3"/>
              </a:solidFill>
            </a:endParaRPr>
          </a:p>
        </p:txBody>
      </p:sp>
      <p:sp>
        <p:nvSpPr>
          <p:cNvPr id="13" name="Freeform 20">
            <a:extLst>
              <a:ext uri="{FF2B5EF4-FFF2-40B4-BE49-F238E27FC236}">
                <a16:creationId xmlns="" xmlns:a16="http://schemas.microsoft.com/office/drawing/2014/main" id="{2CD8C26B-273A-4028-BB7F-EF69AF9C47D2}"/>
              </a:ext>
            </a:extLst>
          </p:cNvPr>
          <p:cNvSpPr>
            <a:spLocks noChangeAspect="1" noEditPoints="1"/>
          </p:cNvSpPr>
          <p:nvPr/>
        </p:nvSpPr>
        <p:spPr>
          <a:xfrm>
            <a:off x="639346" y="1812139"/>
            <a:ext cx="481013" cy="481013"/>
          </a:xfrm>
          <a:custGeom>
            <a:avLst/>
            <a:gdLst>
              <a:gd name="T0" fmla="*/ 83 w 200"/>
              <a:gd name="T1" fmla="*/ 1 h 200"/>
              <a:gd name="T2" fmla="*/ 70 w 200"/>
              <a:gd name="T3" fmla="*/ 5 h 200"/>
              <a:gd name="T4" fmla="*/ 3 w 200"/>
              <a:gd name="T5" fmla="*/ 75 h 200"/>
              <a:gd name="T6" fmla="*/ 0 w 200"/>
              <a:gd name="T7" fmla="*/ 100 h 200"/>
              <a:gd name="T8" fmla="*/ 0 w 200"/>
              <a:gd name="T9" fmla="*/ 100 h 200"/>
              <a:gd name="T10" fmla="*/ 0 w 200"/>
              <a:gd name="T11" fmla="*/ 100 h 200"/>
              <a:gd name="T12" fmla="*/ 3 w 200"/>
              <a:gd name="T13" fmla="*/ 124 h 200"/>
              <a:gd name="T14" fmla="*/ 83 w 200"/>
              <a:gd name="T15" fmla="*/ 198 h 200"/>
              <a:gd name="T16" fmla="*/ 100 w 200"/>
              <a:gd name="T17" fmla="*/ 200 h 200"/>
              <a:gd name="T18" fmla="*/ 117 w 200"/>
              <a:gd name="T19" fmla="*/ 198 h 200"/>
              <a:gd name="T20" fmla="*/ 197 w 200"/>
              <a:gd name="T21" fmla="*/ 124 h 200"/>
              <a:gd name="T22" fmla="*/ 200 w 200"/>
              <a:gd name="T23" fmla="*/ 100 h 200"/>
              <a:gd name="T24" fmla="*/ 197 w 200"/>
              <a:gd name="T25" fmla="*/ 75 h 200"/>
              <a:gd name="T26" fmla="*/ 130 w 200"/>
              <a:gd name="T27" fmla="*/ 5 h 200"/>
              <a:gd name="T28" fmla="*/ 117 w 200"/>
              <a:gd name="T29" fmla="*/ 1 h 200"/>
              <a:gd name="T30" fmla="*/ 100 w 200"/>
              <a:gd name="T31" fmla="*/ 0 h 200"/>
              <a:gd name="T32" fmla="*/ 83 w 200"/>
              <a:gd name="T33" fmla="*/ 1 h 200"/>
              <a:gd name="T34" fmla="*/ 187 w 200"/>
              <a:gd name="T35" fmla="*/ 100 h 200"/>
              <a:gd name="T36" fmla="*/ 100 w 200"/>
              <a:gd name="T37" fmla="*/ 187 h 200"/>
              <a:gd name="T38" fmla="*/ 12 w 200"/>
              <a:gd name="T39" fmla="*/ 100 h 200"/>
              <a:gd name="T40" fmla="*/ 100 w 200"/>
              <a:gd name="T41" fmla="*/ 12 h 200"/>
              <a:gd name="T42" fmla="*/ 187 w 200"/>
              <a:gd name="T43" fmla="*/ 100 h 200"/>
              <a:gd name="T44" fmla="*/ 106 w 200"/>
              <a:gd name="T45" fmla="*/ 100 h 200"/>
              <a:gd name="T46" fmla="*/ 76 w 200"/>
              <a:gd name="T47" fmla="*/ 130 h 200"/>
              <a:gd name="T48" fmla="*/ 85 w 200"/>
              <a:gd name="T49" fmla="*/ 139 h 200"/>
              <a:gd name="T50" fmla="*/ 124 w 200"/>
              <a:gd name="T51" fmla="*/ 100 h 200"/>
              <a:gd name="T52" fmla="*/ 85 w 200"/>
              <a:gd name="T53" fmla="*/ 60 h 200"/>
              <a:gd name="T54" fmla="*/ 76 w 200"/>
              <a:gd name="T55" fmla="*/ 69 h 200"/>
              <a:gd name="T56" fmla="*/ 106 w 200"/>
              <a:gd name="T57" fmla="*/ 1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 h="200">
                <a:moveTo>
                  <a:pt x="83" y="1"/>
                </a:moveTo>
                <a:cubicBezTo>
                  <a:pt x="78" y="2"/>
                  <a:pt x="74" y="3"/>
                  <a:pt x="70" y="5"/>
                </a:cubicBezTo>
                <a:cubicBezTo>
                  <a:pt x="37" y="15"/>
                  <a:pt x="11" y="42"/>
                  <a:pt x="3" y="75"/>
                </a:cubicBezTo>
                <a:cubicBezTo>
                  <a:pt x="1" y="83"/>
                  <a:pt x="0" y="91"/>
                  <a:pt x="0" y="100"/>
                </a:cubicBezTo>
                <a:cubicBezTo>
                  <a:pt x="0" y="100"/>
                  <a:pt x="0" y="100"/>
                  <a:pt x="0" y="100"/>
                </a:cubicBezTo>
                <a:cubicBezTo>
                  <a:pt x="0" y="100"/>
                  <a:pt x="0" y="100"/>
                  <a:pt x="0" y="100"/>
                </a:cubicBezTo>
                <a:cubicBezTo>
                  <a:pt x="0" y="108"/>
                  <a:pt x="1" y="116"/>
                  <a:pt x="3" y="124"/>
                </a:cubicBezTo>
                <a:cubicBezTo>
                  <a:pt x="13" y="162"/>
                  <a:pt x="44" y="192"/>
                  <a:pt x="83" y="198"/>
                </a:cubicBezTo>
                <a:cubicBezTo>
                  <a:pt x="88" y="199"/>
                  <a:pt x="94" y="200"/>
                  <a:pt x="100" y="200"/>
                </a:cubicBezTo>
                <a:cubicBezTo>
                  <a:pt x="106" y="200"/>
                  <a:pt x="111" y="199"/>
                  <a:pt x="117" y="198"/>
                </a:cubicBezTo>
                <a:cubicBezTo>
                  <a:pt x="156" y="192"/>
                  <a:pt x="187" y="162"/>
                  <a:pt x="197" y="124"/>
                </a:cubicBezTo>
                <a:cubicBezTo>
                  <a:pt x="199" y="116"/>
                  <a:pt x="200" y="108"/>
                  <a:pt x="200" y="100"/>
                </a:cubicBezTo>
                <a:cubicBezTo>
                  <a:pt x="200" y="91"/>
                  <a:pt x="199" y="83"/>
                  <a:pt x="197" y="75"/>
                </a:cubicBezTo>
                <a:cubicBezTo>
                  <a:pt x="188" y="42"/>
                  <a:pt x="163" y="15"/>
                  <a:pt x="130" y="5"/>
                </a:cubicBezTo>
                <a:cubicBezTo>
                  <a:pt x="126" y="3"/>
                  <a:pt x="121" y="2"/>
                  <a:pt x="117" y="1"/>
                </a:cubicBezTo>
                <a:cubicBezTo>
                  <a:pt x="111" y="0"/>
                  <a:pt x="106" y="0"/>
                  <a:pt x="100" y="0"/>
                </a:cubicBezTo>
                <a:cubicBezTo>
                  <a:pt x="94" y="0"/>
                  <a:pt x="88" y="0"/>
                  <a:pt x="83" y="1"/>
                </a:cubicBezTo>
                <a:close/>
                <a:moveTo>
                  <a:pt x="187" y="100"/>
                </a:moveTo>
                <a:cubicBezTo>
                  <a:pt x="187" y="148"/>
                  <a:pt x="148" y="187"/>
                  <a:pt x="100" y="187"/>
                </a:cubicBezTo>
                <a:cubicBezTo>
                  <a:pt x="52" y="187"/>
                  <a:pt x="12" y="148"/>
                  <a:pt x="12" y="100"/>
                </a:cubicBezTo>
                <a:cubicBezTo>
                  <a:pt x="12" y="52"/>
                  <a:pt x="52" y="12"/>
                  <a:pt x="100" y="12"/>
                </a:cubicBezTo>
                <a:cubicBezTo>
                  <a:pt x="148" y="12"/>
                  <a:pt x="187" y="52"/>
                  <a:pt x="187" y="100"/>
                </a:cubicBezTo>
                <a:close/>
                <a:moveTo>
                  <a:pt x="106" y="100"/>
                </a:moveTo>
                <a:cubicBezTo>
                  <a:pt x="76" y="130"/>
                  <a:pt x="76" y="130"/>
                  <a:pt x="76" y="130"/>
                </a:cubicBezTo>
                <a:cubicBezTo>
                  <a:pt x="85" y="139"/>
                  <a:pt x="85" y="139"/>
                  <a:pt x="85" y="139"/>
                </a:cubicBezTo>
                <a:cubicBezTo>
                  <a:pt x="124" y="100"/>
                  <a:pt x="124" y="100"/>
                  <a:pt x="124" y="100"/>
                </a:cubicBezTo>
                <a:cubicBezTo>
                  <a:pt x="85" y="60"/>
                  <a:pt x="85" y="60"/>
                  <a:pt x="85" y="60"/>
                </a:cubicBezTo>
                <a:cubicBezTo>
                  <a:pt x="76" y="69"/>
                  <a:pt x="76" y="69"/>
                  <a:pt x="76" y="69"/>
                </a:cubicBezTo>
                <a:cubicBezTo>
                  <a:pt x="106" y="100"/>
                  <a:pt x="106" y="100"/>
                  <a:pt x="106" y="100"/>
                </a:cubicBezTo>
                <a:close/>
              </a:path>
            </a:pathLst>
          </a:custGeom>
          <a:solidFill>
            <a:srgbClr val="000000"/>
          </a:solidFill>
          <a:ln>
            <a:noFill/>
          </a:ln>
        </p:spPr>
        <p:txBody>
          <a:bodyPr vert="horz" wrap="square" lIns="78191" tIns="39096" rIns="78191" bIns="39096" numCol="1" anchor="t" anchorCtr="0" compatLnSpc="1">
            <a:prstTxWarp prst="textNoShape">
              <a:avLst/>
            </a:prstTxWarp>
          </a:bodyPr>
          <a:lstStyle/>
          <a:p>
            <a:endParaRPr lang="en-US" sz="800"/>
          </a:p>
        </p:txBody>
      </p:sp>
    </p:spTree>
    <p:extLst>
      <p:ext uri="{BB962C8B-B14F-4D97-AF65-F5344CB8AC3E}">
        <p14:creationId xmlns:p14="http://schemas.microsoft.com/office/powerpoint/2010/main" val="1340288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43" name="Diapositiva de think-cell" r:id="rId6" imgW="0" imgH="0" progId="TCLayout.ActiveDocument.1">
                  <p:embed/>
                </p:oleObj>
              </mc:Choice>
              <mc:Fallback>
                <p:oleObj name="Diapositiva de think-cell" r:id="rId6" imgW="0" imgH="0" progId="TCLayout.ActiveDocument.1">
                  <p:embed/>
                  <p:pic>
                    <p:nvPicPr>
                      <p:cNvPr id="0" name="Picture 1" descr="rI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ángulo 5" hidden="1"/>
          <p:cNvSpPr/>
          <p:nvPr>
            <p:custDataLst>
              <p:tags r:id="rId3"/>
            </p:custDataLst>
          </p:nvPr>
        </p:nvSpPr>
        <p:spPr>
          <a:xfrm>
            <a:off x="0" y="0"/>
            <a:ext cx="158750" cy="158750"/>
          </a:xfrm>
          <a:prstGeom prst="rect">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a:latin typeface="Arial" panose="020B0604020202020204" pitchFamily="34" charset="0"/>
              <a:ea typeface="+mj-ea"/>
              <a:cs typeface="+mj-cs"/>
              <a:sym typeface="Arial" panose="020B0604020202020204" pitchFamily="34" charset="0"/>
            </a:endParaRPr>
          </a:p>
        </p:txBody>
      </p:sp>
      <p:sp>
        <p:nvSpPr>
          <p:cNvPr id="10" name="Slide Number Placeholder 9"/>
          <p:cNvSpPr>
            <a:spLocks noGrp="1"/>
          </p:cNvSpPr>
          <p:nvPr>
            <p:ph type="sldNum" sz="quarter" idx="12"/>
          </p:nvPr>
        </p:nvSpPr>
        <p:spPr>
          <a:xfrm>
            <a:off x="8730845" y="6277968"/>
            <a:ext cx="2743200" cy="365125"/>
          </a:xfrm>
        </p:spPr>
        <p:txBody>
          <a:bodyPr/>
          <a:lstStyle/>
          <a:p>
            <a:fld id="{BC0D97B6-E32F-4D7D-B839-7C3B51F2640F}" type="slidenum">
              <a:rPr lang="es-ES" smtClean="0">
                <a:solidFill>
                  <a:schemeClr val="tx1">
                    <a:lumMod val="65000"/>
                    <a:lumOff val="35000"/>
                  </a:schemeClr>
                </a:solidFill>
              </a:rPr>
              <a:t>22</a:t>
            </a:fld>
            <a:endParaRPr lang="es-ES">
              <a:solidFill>
                <a:schemeClr val="tx1">
                  <a:lumMod val="65000"/>
                  <a:lumOff val="35000"/>
                </a:schemeClr>
              </a:solidFill>
            </a:endParaRPr>
          </a:p>
        </p:txBody>
      </p:sp>
      <p:sp>
        <p:nvSpPr>
          <p:cNvPr id="8" name="Text Box 6">
            <a:extLst>
              <a:ext uri="{FF2B5EF4-FFF2-40B4-BE49-F238E27FC236}">
                <a16:creationId xmlns:a16="http://schemas.microsoft.com/office/drawing/2014/main" xmlns="" id="{0190F3DE-44DF-410A-92C0-A559BBBE4A14}"/>
              </a:ext>
            </a:extLst>
          </p:cNvPr>
          <p:cNvSpPr txBox="1">
            <a:spLocks noChangeArrowheads="1"/>
          </p:cNvSpPr>
          <p:nvPr/>
        </p:nvSpPr>
        <p:spPr>
          <a:xfrm>
            <a:off x="3182500" y="1585535"/>
            <a:ext cx="8835329" cy="597835"/>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285750" indent="-285750">
              <a:lnSpc>
                <a:spcPts val="2000"/>
              </a:lnSpc>
              <a:spcBef>
                <a:spcPts val="600"/>
              </a:spcBef>
              <a:buClr>
                <a:srgbClr val="458FA3"/>
              </a:buClr>
              <a:buSzPct val="120000"/>
              <a:buFont typeface="Arial" panose="020B0604020202020204" pitchFamily="34" charset="0"/>
              <a:buChar char="•"/>
            </a:pPr>
            <a:r>
              <a:rPr lang="en-US" altLang="es-ES" sz="1600" b="1">
                <a:latin typeface="+mn-lt"/>
              </a:rPr>
              <a:t>The working group recommends </a:t>
            </a:r>
            <a:r>
              <a:rPr lang="en-US" altLang="es-ES" sz="1600">
                <a:latin typeface="+mn-lt"/>
              </a:rPr>
              <a:t>that </a:t>
            </a:r>
            <a:r>
              <a:rPr lang="en-US" altLang="es-ES" sz="1600" b="1">
                <a:latin typeface="+mn-lt"/>
              </a:rPr>
              <a:t>market participants should consider incorporating fallback provisions in all new financial instruments and contracts</a:t>
            </a:r>
            <a:r>
              <a:rPr lang="en-US" altLang="es-ES" sz="1600">
                <a:latin typeface="+mn-lt"/>
              </a:rPr>
              <a:t> referencing EURIBOR, regardless of whether they fall within the scope of BMR.</a:t>
            </a:r>
          </a:p>
        </p:txBody>
      </p:sp>
      <p:sp>
        <p:nvSpPr>
          <p:cNvPr id="60" name="Text Box 6">
            <a:extLst>
              <a:ext uri="{FF2B5EF4-FFF2-40B4-BE49-F238E27FC236}">
                <a16:creationId xmlns:a16="http://schemas.microsoft.com/office/drawing/2014/main" xmlns="" id="{96AD01B9-335D-4EE9-AF94-A08A33CABE71}"/>
              </a:ext>
            </a:extLst>
          </p:cNvPr>
          <p:cNvSpPr txBox="1">
            <a:spLocks noChangeArrowheads="1"/>
          </p:cNvSpPr>
          <p:nvPr/>
        </p:nvSpPr>
        <p:spPr>
          <a:xfrm>
            <a:off x="623160" y="1623379"/>
            <a:ext cx="2340537" cy="1833759"/>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342900" indent="-342900">
              <a:lnSpc>
                <a:spcPts val="1800"/>
              </a:lnSpc>
              <a:spcBef>
                <a:spcPts val="600"/>
              </a:spcBef>
              <a:buClr>
                <a:srgbClr val="458FA3"/>
              </a:buClr>
              <a:buSzPct val="120000"/>
              <a:buFont typeface="+mj-lt"/>
              <a:buAutoNum type="arabicPeriod"/>
            </a:pPr>
            <a:r>
              <a:rPr lang="en-US" altLang="es-ES" sz="1600">
                <a:latin typeface="+mn-lt"/>
              </a:rPr>
              <a:t>New contracts</a:t>
            </a:r>
            <a:br>
              <a:rPr lang="en-US" altLang="es-ES" sz="1600">
                <a:latin typeface="+mn-lt"/>
              </a:rPr>
            </a:br>
            <a:r>
              <a:rPr lang="en-US" altLang="es-ES" sz="1600">
                <a:latin typeface="+mn-lt"/>
              </a:rPr>
              <a:t/>
            </a:r>
            <a:br>
              <a:rPr lang="en-US" altLang="es-ES" sz="1600">
                <a:latin typeface="+mn-lt"/>
              </a:rPr>
            </a:br>
            <a:endParaRPr lang="en-US" altLang="es-ES" sz="1600">
              <a:latin typeface="+mn-lt"/>
            </a:endParaRPr>
          </a:p>
          <a:p>
            <a:pPr marL="342900" indent="-342900">
              <a:lnSpc>
                <a:spcPts val="1800"/>
              </a:lnSpc>
              <a:spcBef>
                <a:spcPts val="600"/>
              </a:spcBef>
              <a:buClr>
                <a:srgbClr val="458FA3"/>
              </a:buClr>
              <a:buSzPct val="120000"/>
              <a:buFont typeface="+mj-lt"/>
              <a:buAutoNum type="arabicPeriod"/>
            </a:pPr>
            <a:endParaRPr lang="en-US" altLang="es-ES" sz="1600">
              <a:latin typeface="+mn-lt"/>
            </a:endParaRPr>
          </a:p>
          <a:p>
            <a:pPr marL="342900" indent="-342900">
              <a:lnSpc>
                <a:spcPts val="2000"/>
              </a:lnSpc>
              <a:spcBef>
                <a:spcPts val="600"/>
              </a:spcBef>
              <a:buClr>
                <a:srgbClr val="458FA3"/>
              </a:buClr>
              <a:buSzPct val="120000"/>
              <a:buFont typeface="+mj-lt"/>
              <a:buAutoNum type="arabicPeriod"/>
            </a:pPr>
            <a:r>
              <a:rPr lang="en-US" altLang="es-ES" sz="1600">
                <a:latin typeface="+mn-lt"/>
              </a:rPr>
              <a:t>Legacy Contracts</a:t>
            </a:r>
            <a:br>
              <a:rPr lang="en-US" altLang="es-ES" sz="1600">
                <a:latin typeface="+mn-lt"/>
              </a:rPr>
            </a:br>
            <a:r>
              <a:rPr lang="en-US" altLang="es-ES" sz="1600">
                <a:latin typeface="+mn-lt"/>
              </a:rPr>
              <a:t/>
            </a:r>
            <a:br>
              <a:rPr lang="en-US" altLang="es-ES" sz="1600">
                <a:latin typeface="+mn-lt"/>
              </a:rPr>
            </a:br>
            <a:endParaRPr lang="en-US" altLang="es-ES" sz="1600">
              <a:latin typeface="+mn-lt"/>
            </a:endParaRPr>
          </a:p>
        </p:txBody>
      </p:sp>
      <p:sp>
        <p:nvSpPr>
          <p:cNvPr id="61" name="Rectángulo redondeado 15">
            <a:extLst>
              <a:ext uri="{FF2B5EF4-FFF2-40B4-BE49-F238E27FC236}">
                <a16:creationId xmlns:a16="http://schemas.microsoft.com/office/drawing/2014/main" xmlns="" id="{D41AD25A-3DB8-4FDB-B783-5373283543BE}"/>
              </a:ext>
            </a:extLst>
          </p:cNvPr>
          <p:cNvSpPr/>
          <p:nvPr/>
        </p:nvSpPr>
        <p:spPr>
          <a:xfrm>
            <a:off x="0" y="1146325"/>
            <a:ext cx="3065297" cy="419648"/>
          </a:xfrm>
          <a:prstGeom prst="roundRect">
            <a:avLst>
              <a:gd name="adj" fmla="val 0"/>
            </a:avLst>
          </a:prstGeom>
          <a:solidFill>
            <a:srgbClr val="BDDBE3">
              <a:alpha val="34902"/>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6">
            <a:extLst>
              <a:ext uri="{FF2B5EF4-FFF2-40B4-BE49-F238E27FC236}">
                <a16:creationId xmlns:a16="http://schemas.microsoft.com/office/drawing/2014/main" xmlns="" id="{8BECB2D6-86D1-4C38-808D-20DE3463D09B}"/>
              </a:ext>
            </a:extLst>
          </p:cNvPr>
          <p:cNvSpPr txBox="1">
            <a:spLocks noChangeArrowheads="1"/>
          </p:cNvSpPr>
          <p:nvPr/>
        </p:nvSpPr>
        <p:spPr>
          <a:xfrm>
            <a:off x="765890" y="1203731"/>
            <a:ext cx="2055078" cy="296385"/>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ts val="2000"/>
              </a:lnSpc>
              <a:spcBef>
                <a:spcPts val="600"/>
              </a:spcBef>
              <a:buClr>
                <a:srgbClr val="458FA3"/>
              </a:buClr>
              <a:buSzPct val="120000"/>
            </a:pPr>
            <a:r>
              <a:rPr lang="en-US" altLang="es-ES" sz="1600" b="1" i="1">
                <a:latin typeface="+mn-lt"/>
              </a:rPr>
              <a:t>Topic</a:t>
            </a:r>
          </a:p>
        </p:txBody>
      </p:sp>
      <p:sp>
        <p:nvSpPr>
          <p:cNvPr id="63" name="Rectángulo redondeado 15">
            <a:extLst>
              <a:ext uri="{FF2B5EF4-FFF2-40B4-BE49-F238E27FC236}">
                <a16:creationId xmlns:a16="http://schemas.microsoft.com/office/drawing/2014/main" xmlns="" id="{60EC287A-AB58-4B83-810B-66CC18B6F600}"/>
              </a:ext>
            </a:extLst>
          </p:cNvPr>
          <p:cNvSpPr/>
          <p:nvPr/>
        </p:nvSpPr>
        <p:spPr>
          <a:xfrm>
            <a:off x="3182501" y="1146325"/>
            <a:ext cx="9009500" cy="419648"/>
          </a:xfrm>
          <a:prstGeom prst="roundRect">
            <a:avLst>
              <a:gd name="adj" fmla="val 0"/>
            </a:avLst>
          </a:prstGeom>
          <a:solidFill>
            <a:srgbClr val="BDDBE3">
              <a:alpha val="34902"/>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6">
            <a:extLst>
              <a:ext uri="{FF2B5EF4-FFF2-40B4-BE49-F238E27FC236}">
                <a16:creationId xmlns:a16="http://schemas.microsoft.com/office/drawing/2014/main" xmlns="" id="{48083162-8F69-4B10-9A9B-E9A4C85F8666}"/>
              </a:ext>
            </a:extLst>
          </p:cNvPr>
          <p:cNvSpPr txBox="1">
            <a:spLocks noChangeArrowheads="1"/>
          </p:cNvSpPr>
          <p:nvPr/>
        </p:nvSpPr>
        <p:spPr>
          <a:xfrm>
            <a:off x="3712414" y="1203731"/>
            <a:ext cx="7770925" cy="296385"/>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ts val="2000"/>
              </a:lnSpc>
              <a:spcBef>
                <a:spcPts val="600"/>
              </a:spcBef>
              <a:buClr>
                <a:srgbClr val="458FA3"/>
              </a:buClr>
              <a:buSzPct val="120000"/>
            </a:pPr>
            <a:r>
              <a:rPr lang="en-US" altLang="es-ES" sz="1600" b="1" i="1">
                <a:latin typeface="+mn-lt"/>
              </a:rPr>
              <a:t>Working Group high level recommendations</a:t>
            </a:r>
          </a:p>
        </p:txBody>
      </p:sp>
      <p:sp>
        <p:nvSpPr>
          <p:cNvPr id="65" name="Text Box 6">
            <a:extLst>
              <a:ext uri="{FF2B5EF4-FFF2-40B4-BE49-F238E27FC236}">
                <a16:creationId xmlns:a16="http://schemas.microsoft.com/office/drawing/2014/main" xmlns="" id="{3E921ECE-5249-41C5-96BF-D31514491EEF}"/>
              </a:ext>
            </a:extLst>
          </p:cNvPr>
          <p:cNvSpPr txBox="1">
            <a:spLocks noChangeArrowheads="1"/>
          </p:cNvSpPr>
          <p:nvPr/>
        </p:nvSpPr>
        <p:spPr>
          <a:xfrm>
            <a:off x="3182500" y="2725600"/>
            <a:ext cx="8795157" cy="2315030"/>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285750" indent="-285750">
              <a:lnSpc>
                <a:spcPts val="2000"/>
              </a:lnSpc>
              <a:spcBef>
                <a:spcPts val="600"/>
              </a:spcBef>
              <a:buClr>
                <a:srgbClr val="458FA3"/>
              </a:buClr>
              <a:buSzPct val="120000"/>
              <a:buFont typeface="Arial" panose="020B0604020202020204" pitchFamily="34" charset="0"/>
              <a:buChar char="•"/>
            </a:pPr>
            <a:r>
              <a:rPr lang="en-US" altLang="es-ES" sz="1600" b="1" dirty="0">
                <a:latin typeface="+mn-lt"/>
              </a:rPr>
              <a:t>Legacy financial instruments and contracts referencing </a:t>
            </a:r>
            <a:r>
              <a:rPr lang="en-US" altLang="es-ES" sz="1600" b="1" dirty="0" smtClean="0">
                <a:latin typeface="+mn-lt"/>
              </a:rPr>
              <a:t>EURIBOR </a:t>
            </a:r>
            <a:r>
              <a:rPr lang="en-US" altLang="es-ES" sz="1600" b="1" dirty="0">
                <a:latin typeface="+mn-lt"/>
              </a:rPr>
              <a:t>that were entered into after 1 January 2018 should be covered by the “robust written plans” </a:t>
            </a:r>
            <a:r>
              <a:rPr lang="en-US" altLang="es-ES" sz="1600" dirty="0">
                <a:latin typeface="+mn-lt"/>
              </a:rPr>
              <a:t>prepared by supervised entities in accordance with art. 28(2) of BMR. </a:t>
            </a:r>
          </a:p>
          <a:p>
            <a:pPr marL="285750" indent="-285750">
              <a:lnSpc>
                <a:spcPts val="2000"/>
              </a:lnSpc>
              <a:spcBef>
                <a:spcPts val="600"/>
              </a:spcBef>
              <a:buClr>
                <a:srgbClr val="458FA3"/>
              </a:buClr>
              <a:buSzPct val="120000"/>
              <a:buFont typeface="Arial" panose="020B0604020202020204" pitchFamily="34" charset="0"/>
              <a:buChar char="•"/>
            </a:pPr>
            <a:r>
              <a:rPr lang="en-US" altLang="es-ES" sz="1600" dirty="0">
                <a:latin typeface="+mn-lt"/>
              </a:rPr>
              <a:t>For legacy contracts which do not contain fallback provisions or which do not contain appropriately worded fallback provisions, to the extent practicable, market participants should consider including EURIBOR fallback provisions, or enhancing existing provisions, when such financial instruments and contracts are amended or during any scheduled future update</a:t>
            </a:r>
            <a:r>
              <a:rPr lang="en-US" altLang="es-ES" sz="1600" dirty="0">
                <a:solidFill>
                  <a:schemeClr val="accent1"/>
                </a:solidFill>
                <a:latin typeface="+mn-lt"/>
              </a:rPr>
              <a:t>.</a:t>
            </a:r>
          </a:p>
        </p:txBody>
      </p:sp>
      <p:sp>
        <p:nvSpPr>
          <p:cNvPr id="14" name="Rectángulo 13"/>
          <p:cNvSpPr/>
          <p:nvPr/>
        </p:nvSpPr>
        <p:spPr>
          <a:xfrm>
            <a:off x="176193" y="314303"/>
            <a:ext cx="11438634" cy="1569660"/>
          </a:xfrm>
          <a:prstGeom prst="rect">
            <a:avLst/>
          </a:prstGeom>
        </p:spPr>
        <p:txBody>
          <a:bodyPr wrap="square">
            <a:spAutoFit/>
          </a:bodyPr>
          <a:lstStyle/>
          <a:p>
            <a:r>
              <a:rPr lang="en-US" sz="2400" b="1" smtClean="0">
                <a:solidFill>
                  <a:srgbClr val="458FA3"/>
                </a:solidFill>
              </a:rPr>
              <a:t>WG euro RFR activities on fallbacks: Legal – contract robustness  </a:t>
            </a:r>
          </a:p>
          <a:p>
            <a:r>
              <a:rPr lang="en-US" sz="2400" b="1" smtClean="0">
                <a:solidFill>
                  <a:srgbClr val="DEEDF1">
                    <a:lumMod val="50000"/>
                  </a:srgbClr>
                </a:solidFill>
                <a:cs typeface="Arial" panose="020B0604020202020204" pitchFamily="34" charset="0"/>
              </a:rPr>
              <a:t>High </a:t>
            </a:r>
            <a:r>
              <a:rPr lang="en-US" sz="2400" b="1">
                <a:solidFill>
                  <a:srgbClr val="DEEDF1">
                    <a:lumMod val="50000"/>
                  </a:srgbClr>
                </a:solidFill>
                <a:cs typeface="Arial" panose="020B0604020202020204" pitchFamily="34" charset="0"/>
              </a:rPr>
              <a:t>level recommendations on EURIBOR fallback provisions </a:t>
            </a:r>
            <a:r>
              <a:rPr lang="en-US" sz="2400" b="1" smtClean="0">
                <a:solidFill>
                  <a:srgbClr val="DEEDF1">
                    <a:lumMod val="50000"/>
                  </a:srgbClr>
                </a:solidFill>
                <a:cs typeface="Arial" panose="020B0604020202020204" pitchFamily="34" charset="0"/>
              </a:rPr>
              <a:t>(1/4)</a:t>
            </a:r>
            <a:endParaRPr lang="en-US" sz="2400" b="1">
              <a:solidFill>
                <a:srgbClr val="DEEDF1">
                  <a:lumMod val="50000"/>
                </a:srgbClr>
              </a:solidFill>
              <a:cs typeface="Arial" panose="020B0604020202020204" pitchFamily="34" charset="0"/>
            </a:endParaRPr>
          </a:p>
          <a:p>
            <a:r>
              <a:rPr lang="en-US" sz="2400" b="1" smtClean="0">
                <a:solidFill>
                  <a:srgbClr val="458FA3"/>
                </a:solidFill>
              </a:rPr>
              <a:t> </a:t>
            </a:r>
            <a:endParaRPr lang="en-GB" sz="2400" b="1">
              <a:solidFill>
                <a:srgbClr val="458FA3"/>
              </a:solidFill>
            </a:endParaRPr>
          </a:p>
          <a:p>
            <a:endParaRPr lang="en-US" sz="2400" b="1">
              <a:solidFill>
                <a:srgbClr val="458FA3"/>
              </a:solidFill>
            </a:endParaRPr>
          </a:p>
        </p:txBody>
      </p:sp>
    </p:spTree>
    <p:extLst>
      <p:ext uri="{BB962C8B-B14F-4D97-AF65-F5344CB8AC3E}">
        <p14:creationId xmlns:p14="http://schemas.microsoft.com/office/powerpoint/2010/main" val="458350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67" name="Diapositiva de think-cell" r:id="rId6" imgW="0" imgH="0" progId="TCLayout.ActiveDocument.1">
                  <p:embed/>
                </p:oleObj>
              </mc:Choice>
              <mc:Fallback>
                <p:oleObj name="Diapositiva de think-cell" r:id="rId6" imgW="0" imgH="0" progId="TCLayout.ActiveDocument.1">
                  <p:embed/>
                  <p:pic>
                    <p:nvPicPr>
                      <p:cNvPr id="0" name="Picture 1" descr="rI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ángulo 5" hidden="1"/>
          <p:cNvSpPr/>
          <p:nvPr>
            <p:custDataLst>
              <p:tags r:id="rId3"/>
            </p:custDataLst>
          </p:nvPr>
        </p:nvSpPr>
        <p:spPr>
          <a:xfrm>
            <a:off x="0" y="0"/>
            <a:ext cx="158750" cy="158750"/>
          </a:xfrm>
          <a:prstGeom prst="rect">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a:latin typeface="Arial" panose="020B0604020202020204" pitchFamily="34" charset="0"/>
              <a:ea typeface="+mj-ea"/>
              <a:cs typeface="+mj-cs"/>
              <a:sym typeface="Arial" panose="020B0604020202020204" pitchFamily="34" charset="0"/>
            </a:endParaRPr>
          </a:p>
        </p:txBody>
      </p:sp>
      <p:sp>
        <p:nvSpPr>
          <p:cNvPr id="10" name="Slide Number Placeholder 9"/>
          <p:cNvSpPr>
            <a:spLocks noGrp="1"/>
          </p:cNvSpPr>
          <p:nvPr>
            <p:ph type="sldNum" sz="quarter" idx="12"/>
          </p:nvPr>
        </p:nvSpPr>
        <p:spPr>
          <a:xfrm>
            <a:off x="8730845" y="6277968"/>
            <a:ext cx="2743200" cy="365125"/>
          </a:xfrm>
        </p:spPr>
        <p:txBody>
          <a:bodyPr/>
          <a:lstStyle/>
          <a:p>
            <a:fld id="{BC0D97B6-E32F-4D7D-B839-7C3B51F2640F}" type="slidenum">
              <a:rPr lang="es-ES" smtClean="0">
                <a:solidFill>
                  <a:schemeClr val="tx1">
                    <a:lumMod val="65000"/>
                    <a:lumOff val="35000"/>
                  </a:schemeClr>
                </a:solidFill>
              </a:rPr>
              <a:t>23</a:t>
            </a:fld>
            <a:endParaRPr lang="es-ES">
              <a:solidFill>
                <a:schemeClr val="tx1">
                  <a:lumMod val="65000"/>
                  <a:lumOff val="35000"/>
                </a:schemeClr>
              </a:solidFill>
            </a:endParaRPr>
          </a:p>
        </p:txBody>
      </p:sp>
      <p:sp>
        <p:nvSpPr>
          <p:cNvPr id="60" name="Text Box 6">
            <a:extLst>
              <a:ext uri="{FF2B5EF4-FFF2-40B4-BE49-F238E27FC236}">
                <a16:creationId xmlns:a16="http://schemas.microsoft.com/office/drawing/2014/main" xmlns="" id="{96AD01B9-335D-4EE9-AF94-A08A33CABE71}"/>
              </a:ext>
            </a:extLst>
          </p:cNvPr>
          <p:cNvSpPr txBox="1">
            <a:spLocks noChangeArrowheads="1"/>
          </p:cNvSpPr>
          <p:nvPr/>
        </p:nvSpPr>
        <p:spPr>
          <a:xfrm>
            <a:off x="623160" y="1623379"/>
            <a:ext cx="2340537" cy="1833759"/>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342900" indent="-342900">
              <a:lnSpc>
                <a:spcPts val="2000"/>
              </a:lnSpc>
              <a:spcBef>
                <a:spcPts val="600"/>
              </a:spcBef>
              <a:buClr>
                <a:srgbClr val="458FA3"/>
              </a:buClr>
              <a:buSzPct val="120000"/>
              <a:buFont typeface="+mj-lt"/>
              <a:buAutoNum type="arabicPeriod" startAt="3"/>
            </a:pPr>
            <a:r>
              <a:rPr lang="en-US" altLang="es-ES" sz="1600">
                <a:latin typeface="+mn-lt"/>
              </a:rPr>
              <a:t>Fallback expected characteristics</a:t>
            </a:r>
          </a:p>
        </p:txBody>
      </p:sp>
      <p:sp>
        <p:nvSpPr>
          <p:cNvPr id="61" name="Rectángulo redondeado 15">
            <a:extLst>
              <a:ext uri="{FF2B5EF4-FFF2-40B4-BE49-F238E27FC236}">
                <a16:creationId xmlns:a16="http://schemas.microsoft.com/office/drawing/2014/main" xmlns="" id="{D41AD25A-3DB8-4FDB-B783-5373283543BE}"/>
              </a:ext>
            </a:extLst>
          </p:cNvPr>
          <p:cNvSpPr/>
          <p:nvPr/>
        </p:nvSpPr>
        <p:spPr>
          <a:xfrm>
            <a:off x="0" y="1142099"/>
            <a:ext cx="3065297" cy="419648"/>
          </a:xfrm>
          <a:prstGeom prst="roundRect">
            <a:avLst>
              <a:gd name="adj" fmla="val 0"/>
            </a:avLst>
          </a:prstGeom>
          <a:solidFill>
            <a:srgbClr val="BDDBE3">
              <a:alpha val="34902"/>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6">
            <a:extLst>
              <a:ext uri="{FF2B5EF4-FFF2-40B4-BE49-F238E27FC236}">
                <a16:creationId xmlns:a16="http://schemas.microsoft.com/office/drawing/2014/main" xmlns="" id="{8BECB2D6-86D1-4C38-808D-20DE3463D09B}"/>
              </a:ext>
            </a:extLst>
          </p:cNvPr>
          <p:cNvSpPr txBox="1">
            <a:spLocks noChangeArrowheads="1"/>
          </p:cNvSpPr>
          <p:nvPr/>
        </p:nvSpPr>
        <p:spPr>
          <a:xfrm>
            <a:off x="765890" y="1203731"/>
            <a:ext cx="2055078" cy="296385"/>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ts val="2000"/>
              </a:lnSpc>
              <a:spcBef>
                <a:spcPts val="600"/>
              </a:spcBef>
              <a:buClr>
                <a:srgbClr val="458FA3"/>
              </a:buClr>
              <a:buSzPct val="120000"/>
            </a:pPr>
            <a:r>
              <a:rPr lang="en-US" altLang="es-ES" sz="1600" b="1" i="1">
                <a:latin typeface="+mn-lt"/>
              </a:rPr>
              <a:t>Topic</a:t>
            </a:r>
          </a:p>
        </p:txBody>
      </p:sp>
      <p:sp>
        <p:nvSpPr>
          <p:cNvPr id="63" name="Rectángulo redondeado 15">
            <a:extLst>
              <a:ext uri="{FF2B5EF4-FFF2-40B4-BE49-F238E27FC236}">
                <a16:creationId xmlns:a16="http://schemas.microsoft.com/office/drawing/2014/main" xmlns="" id="{60EC287A-AB58-4B83-810B-66CC18B6F600}"/>
              </a:ext>
            </a:extLst>
          </p:cNvPr>
          <p:cNvSpPr/>
          <p:nvPr/>
        </p:nvSpPr>
        <p:spPr>
          <a:xfrm>
            <a:off x="3182501" y="1146325"/>
            <a:ext cx="9009500" cy="419648"/>
          </a:xfrm>
          <a:prstGeom prst="roundRect">
            <a:avLst>
              <a:gd name="adj" fmla="val 0"/>
            </a:avLst>
          </a:prstGeom>
          <a:solidFill>
            <a:srgbClr val="BDDBE3">
              <a:alpha val="34902"/>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6">
            <a:extLst>
              <a:ext uri="{FF2B5EF4-FFF2-40B4-BE49-F238E27FC236}">
                <a16:creationId xmlns:a16="http://schemas.microsoft.com/office/drawing/2014/main" xmlns="" id="{48083162-8F69-4B10-9A9B-E9A4C85F8666}"/>
              </a:ext>
            </a:extLst>
          </p:cNvPr>
          <p:cNvSpPr txBox="1">
            <a:spLocks noChangeArrowheads="1"/>
          </p:cNvSpPr>
          <p:nvPr/>
        </p:nvSpPr>
        <p:spPr>
          <a:xfrm>
            <a:off x="3712414" y="1203731"/>
            <a:ext cx="7725205" cy="296385"/>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ts val="2000"/>
              </a:lnSpc>
              <a:spcBef>
                <a:spcPts val="600"/>
              </a:spcBef>
              <a:buClr>
                <a:srgbClr val="458FA3"/>
              </a:buClr>
              <a:buSzPct val="120000"/>
            </a:pPr>
            <a:r>
              <a:rPr lang="en-US" altLang="es-ES" sz="1600" b="1" i="1">
                <a:latin typeface="+mn-lt"/>
              </a:rPr>
              <a:t>Working Group high level recommendations</a:t>
            </a:r>
          </a:p>
        </p:txBody>
      </p:sp>
      <p:sp>
        <p:nvSpPr>
          <p:cNvPr id="66" name="Text Box 6">
            <a:extLst>
              <a:ext uri="{FF2B5EF4-FFF2-40B4-BE49-F238E27FC236}">
                <a16:creationId xmlns:a16="http://schemas.microsoft.com/office/drawing/2014/main" xmlns="" id="{D262F9EF-D8AF-4953-9FEB-1EB869924672}"/>
              </a:ext>
            </a:extLst>
          </p:cNvPr>
          <p:cNvSpPr txBox="1">
            <a:spLocks noChangeArrowheads="1"/>
          </p:cNvSpPr>
          <p:nvPr/>
        </p:nvSpPr>
        <p:spPr>
          <a:xfrm>
            <a:off x="3182500" y="1623380"/>
            <a:ext cx="8773371" cy="2255300"/>
          </a:xfrm>
          <a:prstGeom prst="rect">
            <a:avLst/>
          </a:prstGeom>
          <a:noFill/>
          <a:ln w="9525" algn="ctr">
            <a:noFill/>
            <a:miter lim="800000"/>
          </a:ln>
        </p:spPr>
        <p:txBody>
          <a:bodyPr lIns="36000" rIns="0"/>
          <a:lstStyle>
            <a:defPPr>
              <a:defRPr lang="es-ES"/>
            </a:defPPr>
            <a:lvl1pPr marL="285750" indent="-285750">
              <a:lnSpc>
                <a:spcPts val="2000"/>
              </a:lnSpc>
              <a:spcBef>
                <a:spcPts val="600"/>
              </a:spcBef>
              <a:buClr>
                <a:srgbClr val="458FA3"/>
              </a:buClr>
              <a:buSzPct val="120000"/>
              <a:buFont typeface="Arial" panose="020B0604020202020204" pitchFamily="34" charset="0"/>
              <a:buChar char="•"/>
              <a:defRPr sz="1600" b="1"/>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fontAlgn="base">
              <a:spcBef>
                <a:spcPct val="0"/>
              </a:spcBef>
              <a:spcAft>
                <a:spcPct val="0"/>
              </a:spcAft>
              <a:defRPr>
                <a:latin typeface="Arial" pitchFamily="34" charset="0"/>
              </a:defRPr>
            </a:lvl6pPr>
            <a:lvl7pPr marL="2971800" indent="-228600" fontAlgn="base">
              <a:spcBef>
                <a:spcPct val="0"/>
              </a:spcBef>
              <a:spcAft>
                <a:spcPct val="0"/>
              </a:spcAft>
              <a:defRPr>
                <a:latin typeface="Arial" pitchFamily="34" charset="0"/>
              </a:defRPr>
            </a:lvl7pPr>
            <a:lvl8pPr marL="3429000" indent="-228600" fontAlgn="base">
              <a:spcBef>
                <a:spcPct val="0"/>
              </a:spcBef>
              <a:spcAft>
                <a:spcPct val="0"/>
              </a:spcAft>
              <a:defRPr>
                <a:latin typeface="Arial" pitchFamily="34" charset="0"/>
              </a:defRPr>
            </a:lvl8pPr>
            <a:lvl9pPr marL="3886200" indent="-228600" fontAlgn="base">
              <a:spcBef>
                <a:spcPct val="0"/>
              </a:spcBef>
              <a:spcAft>
                <a:spcPct val="0"/>
              </a:spcAft>
              <a:defRPr>
                <a:latin typeface="Arial" pitchFamily="34" charset="0"/>
              </a:defRPr>
            </a:lvl9pPr>
          </a:lstStyle>
          <a:p>
            <a:r>
              <a:rPr lang="en-US" altLang="es-ES" dirty="0"/>
              <a:t>EURIBOR fallback provision should cover both permanent and temporary cessation trigger events. </a:t>
            </a:r>
            <a:r>
              <a:rPr lang="en-GB" b="0" dirty="0"/>
              <a:t>They should be objective, should define the circumstances in which they occur, and should specify the date from which the </a:t>
            </a:r>
            <a:r>
              <a:rPr lang="en-GB" b="0" dirty="0" err="1"/>
              <a:t>fallback</a:t>
            </a:r>
            <a:r>
              <a:rPr lang="en-GB" b="0" dirty="0"/>
              <a:t> rate will apply after one or more of the trigger events has occurred.</a:t>
            </a:r>
          </a:p>
          <a:p>
            <a:r>
              <a:rPr lang="en-GB" b="0" dirty="0"/>
              <a:t>EURIBOR </a:t>
            </a:r>
            <a:r>
              <a:rPr lang="en-GB" b="0" dirty="0" err="1"/>
              <a:t>fallback</a:t>
            </a:r>
            <a:r>
              <a:rPr lang="en-GB" b="0" dirty="0"/>
              <a:t> provisions </a:t>
            </a:r>
            <a:r>
              <a:rPr lang="en-GB" dirty="0"/>
              <a:t>should comply with the BMR, where applicable, and with any other applicable national or European law. </a:t>
            </a:r>
          </a:p>
          <a:p>
            <a:r>
              <a:rPr lang="en-GB" dirty="0"/>
              <a:t>The </a:t>
            </a:r>
            <a:r>
              <a:rPr lang="en-GB" dirty="0" smtClean="0"/>
              <a:t>Working Group will </a:t>
            </a:r>
            <a:r>
              <a:rPr lang="en-GB" dirty="0"/>
              <a:t>conduct analysis and propose recommendations on the most appropriate EURIBOR </a:t>
            </a:r>
            <a:r>
              <a:rPr lang="en-GB" dirty="0" err="1"/>
              <a:t>fallback</a:t>
            </a:r>
            <a:r>
              <a:rPr lang="en-GB" dirty="0"/>
              <a:t> rates </a:t>
            </a:r>
            <a:r>
              <a:rPr lang="en-GB" b="0" dirty="0"/>
              <a:t>for specific asset classes and/or financial product types</a:t>
            </a:r>
            <a:r>
              <a:rPr lang="en-GB" dirty="0"/>
              <a:t>. </a:t>
            </a:r>
            <a:endParaRPr lang="es-ES" dirty="0"/>
          </a:p>
          <a:p>
            <a:r>
              <a:rPr lang="en-GB" dirty="0"/>
              <a:t>EURIBOR </a:t>
            </a:r>
            <a:r>
              <a:rPr lang="en-GB" dirty="0" err="1"/>
              <a:t>fallback</a:t>
            </a:r>
            <a:r>
              <a:rPr lang="en-GB" dirty="0"/>
              <a:t> provisions should contemplate adjustments </a:t>
            </a:r>
            <a:r>
              <a:rPr lang="en-GB" b="0" dirty="0"/>
              <a:t>to address differences between the value of EURIBOR and the value of the </a:t>
            </a:r>
            <a:r>
              <a:rPr lang="en-GB" b="0" dirty="0" err="1"/>
              <a:t>fallback</a:t>
            </a:r>
            <a:r>
              <a:rPr lang="en-GB" b="0" dirty="0"/>
              <a:t> rate. The </a:t>
            </a:r>
            <a:r>
              <a:rPr lang="en-GB" b="0" dirty="0" err="1"/>
              <a:t>fallback</a:t>
            </a:r>
            <a:r>
              <a:rPr lang="en-GB" b="0" dirty="0"/>
              <a:t> rate may differ economically from that used for EURIBOR and an adjustment would therefore be necessary to address potential differences between EURIBOR and the </a:t>
            </a:r>
            <a:r>
              <a:rPr lang="en-GB" b="0" dirty="0" err="1"/>
              <a:t>fallback</a:t>
            </a:r>
            <a:r>
              <a:rPr lang="en-GB" b="0" dirty="0"/>
              <a:t> rate. </a:t>
            </a:r>
            <a:endParaRPr lang="es-ES" dirty="0"/>
          </a:p>
          <a:p>
            <a:endParaRPr lang="en-US" altLang="es-ES" dirty="0"/>
          </a:p>
        </p:txBody>
      </p:sp>
      <p:sp>
        <p:nvSpPr>
          <p:cNvPr id="13" name="Rectángulo 12"/>
          <p:cNvSpPr/>
          <p:nvPr/>
        </p:nvSpPr>
        <p:spPr>
          <a:xfrm>
            <a:off x="176192" y="314303"/>
            <a:ext cx="11010617" cy="1569660"/>
          </a:xfrm>
          <a:prstGeom prst="rect">
            <a:avLst/>
          </a:prstGeom>
        </p:spPr>
        <p:txBody>
          <a:bodyPr wrap="square">
            <a:spAutoFit/>
          </a:bodyPr>
          <a:lstStyle/>
          <a:p>
            <a:r>
              <a:rPr lang="en-US" sz="2400" b="1" smtClean="0">
                <a:solidFill>
                  <a:srgbClr val="458FA3"/>
                </a:solidFill>
              </a:rPr>
              <a:t>WG euro RFR activities on fallbacks: </a:t>
            </a:r>
            <a:r>
              <a:rPr lang="en-US" sz="2400" b="1">
                <a:solidFill>
                  <a:srgbClr val="458FA3"/>
                </a:solidFill>
              </a:rPr>
              <a:t>Legal – contract robustness</a:t>
            </a:r>
            <a:r>
              <a:rPr lang="en-US" sz="2400" b="1" smtClean="0">
                <a:solidFill>
                  <a:srgbClr val="458FA3"/>
                </a:solidFill>
              </a:rPr>
              <a:t> </a:t>
            </a:r>
          </a:p>
          <a:p>
            <a:r>
              <a:rPr lang="en-US" sz="2400" b="1" smtClean="0">
                <a:solidFill>
                  <a:srgbClr val="DEEDF1">
                    <a:lumMod val="50000"/>
                  </a:srgbClr>
                </a:solidFill>
                <a:cs typeface="Arial" panose="020B0604020202020204" pitchFamily="34" charset="0"/>
              </a:rPr>
              <a:t>High </a:t>
            </a:r>
            <a:r>
              <a:rPr lang="en-US" sz="2400" b="1">
                <a:solidFill>
                  <a:srgbClr val="DEEDF1">
                    <a:lumMod val="50000"/>
                  </a:srgbClr>
                </a:solidFill>
                <a:cs typeface="Arial" panose="020B0604020202020204" pitchFamily="34" charset="0"/>
              </a:rPr>
              <a:t>level recommendations on EURIBOR fallback provisions </a:t>
            </a:r>
            <a:r>
              <a:rPr lang="en-US" sz="2400" b="1" smtClean="0">
                <a:solidFill>
                  <a:srgbClr val="DEEDF1">
                    <a:lumMod val="50000"/>
                  </a:srgbClr>
                </a:solidFill>
                <a:cs typeface="Arial" panose="020B0604020202020204" pitchFamily="34" charset="0"/>
              </a:rPr>
              <a:t>(2/4)</a:t>
            </a:r>
            <a:endParaRPr lang="en-US" sz="2400" b="1">
              <a:solidFill>
                <a:srgbClr val="DEEDF1">
                  <a:lumMod val="50000"/>
                </a:srgbClr>
              </a:solidFill>
              <a:cs typeface="Arial" panose="020B0604020202020204" pitchFamily="34" charset="0"/>
            </a:endParaRPr>
          </a:p>
          <a:p>
            <a:r>
              <a:rPr lang="en-US" sz="2400" b="1" smtClean="0">
                <a:solidFill>
                  <a:srgbClr val="458FA3"/>
                </a:solidFill>
              </a:rPr>
              <a:t> </a:t>
            </a:r>
            <a:endParaRPr lang="en-GB" sz="2400" b="1">
              <a:solidFill>
                <a:srgbClr val="458FA3"/>
              </a:solidFill>
            </a:endParaRPr>
          </a:p>
          <a:p>
            <a:endParaRPr lang="en-US" sz="2400" b="1">
              <a:solidFill>
                <a:srgbClr val="458FA3"/>
              </a:solidFill>
            </a:endParaRPr>
          </a:p>
        </p:txBody>
      </p:sp>
    </p:spTree>
    <p:extLst>
      <p:ext uri="{BB962C8B-B14F-4D97-AF65-F5344CB8AC3E}">
        <p14:creationId xmlns:p14="http://schemas.microsoft.com/office/powerpoint/2010/main" val="3236239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1" name="Diapositiva de think-cell" r:id="rId6" imgW="0" imgH="0" progId="TCLayout.ActiveDocument.1">
                  <p:embed/>
                </p:oleObj>
              </mc:Choice>
              <mc:Fallback>
                <p:oleObj name="Diapositiva de think-cell" r:id="rId6" imgW="0" imgH="0" progId="TCLayout.ActiveDocument.1">
                  <p:embed/>
                  <p:pic>
                    <p:nvPicPr>
                      <p:cNvPr id="0" name="Picture 1" descr="rI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ángulo 5" hidden="1"/>
          <p:cNvSpPr/>
          <p:nvPr>
            <p:custDataLst>
              <p:tags r:id="rId3"/>
            </p:custDataLst>
          </p:nvPr>
        </p:nvSpPr>
        <p:spPr>
          <a:xfrm>
            <a:off x="0" y="0"/>
            <a:ext cx="158750" cy="158750"/>
          </a:xfrm>
          <a:prstGeom prst="rect">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a:latin typeface="Arial" panose="020B0604020202020204" pitchFamily="34" charset="0"/>
              <a:ea typeface="+mj-ea"/>
              <a:cs typeface="+mj-cs"/>
              <a:sym typeface="Arial" panose="020B0604020202020204" pitchFamily="34" charset="0"/>
            </a:endParaRPr>
          </a:p>
        </p:txBody>
      </p:sp>
      <p:sp>
        <p:nvSpPr>
          <p:cNvPr id="10" name="Slide Number Placeholder 9"/>
          <p:cNvSpPr>
            <a:spLocks noGrp="1"/>
          </p:cNvSpPr>
          <p:nvPr>
            <p:ph type="sldNum" sz="quarter" idx="12"/>
          </p:nvPr>
        </p:nvSpPr>
        <p:spPr>
          <a:xfrm>
            <a:off x="8730845" y="6277968"/>
            <a:ext cx="2743200" cy="365125"/>
          </a:xfrm>
        </p:spPr>
        <p:txBody>
          <a:bodyPr/>
          <a:lstStyle/>
          <a:p>
            <a:fld id="{BC0D97B6-E32F-4D7D-B839-7C3B51F2640F}" type="slidenum">
              <a:rPr lang="es-ES" smtClean="0">
                <a:solidFill>
                  <a:schemeClr val="tx1">
                    <a:lumMod val="65000"/>
                    <a:lumOff val="35000"/>
                  </a:schemeClr>
                </a:solidFill>
              </a:rPr>
              <a:t>24</a:t>
            </a:fld>
            <a:endParaRPr lang="es-ES">
              <a:solidFill>
                <a:schemeClr val="tx1">
                  <a:lumMod val="65000"/>
                  <a:lumOff val="35000"/>
                </a:schemeClr>
              </a:solidFill>
            </a:endParaRPr>
          </a:p>
        </p:txBody>
      </p:sp>
      <p:sp>
        <p:nvSpPr>
          <p:cNvPr id="8" name="Text Box 6">
            <a:extLst>
              <a:ext uri="{FF2B5EF4-FFF2-40B4-BE49-F238E27FC236}">
                <a16:creationId xmlns:a16="http://schemas.microsoft.com/office/drawing/2014/main" xmlns="" id="{0190F3DE-44DF-410A-92C0-A559BBBE4A14}"/>
              </a:ext>
            </a:extLst>
          </p:cNvPr>
          <p:cNvSpPr txBox="1">
            <a:spLocks noChangeArrowheads="1"/>
          </p:cNvSpPr>
          <p:nvPr/>
        </p:nvSpPr>
        <p:spPr>
          <a:xfrm>
            <a:off x="3182500" y="1585535"/>
            <a:ext cx="8835329" cy="597835"/>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285750" indent="-285750">
              <a:lnSpc>
                <a:spcPts val="2000"/>
              </a:lnSpc>
              <a:spcBef>
                <a:spcPts val="600"/>
              </a:spcBef>
              <a:buClr>
                <a:srgbClr val="458FA3"/>
              </a:buClr>
              <a:buSzPct val="120000"/>
              <a:buFont typeface="Arial" panose="020B0604020202020204" pitchFamily="34" charset="0"/>
              <a:buChar char="•"/>
            </a:pPr>
            <a:endParaRPr lang="en-US" altLang="es-ES" sz="1600">
              <a:latin typeface="+mn-lt"/>
            </a:endParaRPr>
          </a:p>
        </p:txBody>
      </p:sp>
      <p:sp>
        <p:nvSpPr>
          <p:cNvPr id="61" name="Rectángulo redondeado 15">
            <a:extLst>
              <a:ext uri="{FF2B5EF4-FFF2-40B4-BE49-F238E27FC236}">
                <a16:creationId xmlns:a16="http://schemas.microsoft.com/office/drawing/2014/main" xmlns="" id="{D41AD25A-3DB8-4FDB-B783-5373283543BE}"/>
              </a:ext>
            </a:extLst>
          </p:cNvPr>
          <p:cNvSpPr/>
          <p:nvPr/>
        </p:nvSpPr>
        <p:spPr>
          <a:xfrm>
            <a:off x="0" y="1146325"/>
            <a:ext cx="3065297" cy="419648"/>
          </a:xfrm>
          <a:prstGeom prst="roundRect">
            <a:avLst>
              <a:gd name="adj" fmla="val 0"/>
            </a:avLst>
          </a:prstGeom>
          <a:solidFill>
            <a:srgbClr val="BDDBE3">
              <a:alpha val="34902"/>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6">
            <a:extLst>
              <a:ext uri="{FF2B5EF4-FFF2-40B4-BE49-F238E27FC236}">
                <a16:creationId xmlns:a16="http://schemas.microsoft.com/office/drawing/2014/main" xmlns="" id="{8BECB2D6-86D1-4C38-808D-20DE3463D09B}"/>
              </a:ext>
            </a:extLst>
          </p:cNvPr>
          <p:cNvSpPr txBox="1">
            <a:spLocks noChangeArrowheads="1"/>
          </p:cNvSpPr>
          <p:nvPr/>
        </p:nvSpPr>
        <p:spPr>
          <a:xfrm>
            <a:off x="765890" y="1203731"/>
            <a:ext cx="2055078" cy="296385"/>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ts val="2000"/>
              </a:lnSpc>
              <a:spcBef>
                <a:spcPts val="600"/>
              </a:spcBef>
              <a:buClr>
                <a:srgbClr val="458FA3"/>
              </a:buClr>
              <a:buSzPct val="120000"/>
            </a:pPr>
            <a:r>
              <a:rPr lang="en-US" altLang="es-ES" sz="1600" b="1" i="1">
                <a:latin typeface="+mn-lt"/>
              </a:rPr>
              <a:t>Topic</a:t>
            </a:r>
          </a:p>
        </p:txBody>
      </p:sp>
      <p:sp>
        <p:nvSpPr>
          <p:cNvPr id="63" name="Rectángulo redondeado 15">
            <a:extLst>
              <a:ext uri="{FF2B5EF4-FFF2-40B4-BE49-F238E27FC236}">
                <a16:creationId xmlns:a16="http://schemas.microsoft.com/office/drawing/2014/main" xmlns="" id="{60EC287A-AB58-4B83-810B-66CC18B6F600}"/>
              </a:ext>
            </a:extLst>
          </p:cNvPr>
          <p:cNvSpPr/>
          <p:nvPr/>
        </p:nvSpPr>
        <p:spPr>
          <a:xfrm>
            <a:off x="3182501" y="1146325"/>
            <a:ext cx="9009500" cy="419648"/>
          </a:xfrm>
          <a:prstGeom prst="roundRect">
            <a:avLst>
              <a:gd name="adj" fmla="val 0"/>
            </a:avLst>
          </a:prstGeom>
          <a:solidFill>
            <a:srgbClr val="BDDBE3">
              <a:alpha val="34902"/>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6">
            <a:extLst>
              <a:ext uri="{FF2B5EF4-FFF2-40B4-BE49-F238E27FC236}">
                <a16:creationId xmlns:a16="http://schemas.microsoft.com/office/drawing/2014/main" xmlns="" id="{48083162-8F69-4B10-9A9B-E9A4C85F8666}"/>
              </a:ext>
            </a:extLst>
          </p:cNvPr>
          <p:cNvSpPr txBox="1">
            <a:spLocks noChangeArrowheads="1"/>
          </p:cNvSpPr>
          <p:nvPr/>
        </p:nvSpPr>
        <p:spPr>
          <a:xfrm>
            <a:off x="3712415" y="1203731"/>
            <a:ext cx="3965642" cy="296385"/>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ts val="2000"/>
              </a:lnSpc>
              <a:spcBef>
                <a:spcPts val="600"/>
              </a:spcBef>
              <a:buClr>
                <a:srgbClr val="458FA3"/>
              </a:buClr>
              <a:buSzPct val="120000"/>
            </a:pPr>
            <a:r>
              <a:rPr lang="en-US" altLang="es-ES" sz="1600" b="1" i="1">
                <a:latin typeface="+mn-lt"/>
              </a:rPr>
              <a:t>Working Group recommendations</a:t>
            </a:r>
          </a:p>
        </p:txBody>
      </p:sp>
      <p:sp>
        <p:nvSpPr>
          <p:cNvPr id="65" name="Text Box 6">
            <a:extLst>
              <a:ext uri="{FF2B5EF4-FFF2-40B4-BE49-F238E27FC236}">
                <a16:creationId xmlns:a16="http://schemas.microsoft.com/office/drawing/2014/main" xmlns="" id="{3E921ECE-5249-41C5-96BF-D31514491EEF}"/>
              </a:ext>
            </a:extLst>
          </p:cNvPr>
          <p:cNvSpPr txBox="1">
            <a:spLocks noChangeArrowheads="1"/>
          </p:cNvSpPr>
          <p:nvPr/>
        </p:nvSpPr>
        <p:spPr>
          <a:xfrm>
            <a:off x="3280478" y="1638136"/>
            <a:ext cx="8795157" cy="597835"/>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285750" indent="-285750">
              <a:lnSpc>
                <a:spcPts val="2000"/>
              </a:lnSpc>
              <a:spcBef>
                <a:spcPts val="600"/>
              </a:spcBef>
              <a:buClr>
                <a:srgbClr val="458FA3"/>
              </a:buClr>
              <a:buSzPct val="120000"/>
              <a:buFont typeface="Arial" panose="020B0604020202020204" pitchFamily="34" charset="0"/>
              <a:buChar char="•"/>
            </a:pPr>
            <a:r>
              <a:rPr lang="en-US" altLang="es-ES" sz="1600" dirty="0">
                <a:latin typeface="+mn-lt"/>
              </a:rPr>
              <a:t>While market participants await recommendations for specific fallback provisions, </a:t>
            </a:r>
            <a:r>
              <a:rPr lang="en-US" altLang="es-ES" sz="1600" b="1" dirty="0">
                <a:latin typeface="+mn-lt"/>
              </a:rPr>
              <a:t>a generic fallback provision, as per below, may be considered for inclusion in contracts</a:t>
            </a:r>
            <a:r>
              <a:rPr lang="en-US" altLang="es-ES" sz="1600" dirty="0">
                <a:latin typeface="+mn-lt"/>
              </a:rPr>
              <a:t>: </a:t>
            </a:r>
            <a:br>
              <a:rPr lang="en-US" altLang="es-ES" sz="1600" dirty="0">
                <a:latin typeface="+mn-lt"/>
              </a:rPr>
            </a:br>
            <a:endParaRPr lang="en-US" altLang="es-ES" sz="1600" dirty="0">
              <a:latin typeface="+mn-lt"/>
            </a:endParaRPr>
          </a:p>
          <a:p>
            <a:pPr lvl="1"/>
            <a:r>
              <a:rPr lang="en-GB" sz="1400" i="1" dirty="0">
                <a:latin typeface="+mn-lt"/>
              </a:rPr>
              <a:t>“Unless otherwise agreed by the parties, the EURIBOR replacement rate will be the rate (inclusive of any spreads or adjustments) formally recommended by </a:t>
            </a:r>
            <a:endParaRPr lang="es-ES" sz="1400" i="1" dirty="0">
              <a:latin typeface="+mn-lt"/>
            </a:endParaRPr>
          </a:p>
          <a:p>
            <a:pPr lvl="1"/>
            <a:r>
              <a:rPr lang="en-GB" sz="1400" i="1" dirty="0">
                <a:latin typeface="+mn-lt"/>
              </a:rPr>
              <a:t>(</a:t>
            </a:r>
            <a:r>
              <a:rPr lang="en-GB" sz="1400" i="1" dirty="0" err="1">
                <a:latin typeface="+mn-lt"/>
              </a:rPr>
              <a:t>i</a:t>
            </a:r>
            <a:r>
              <a:rPr lang="en-GB" sz="1400" i="1" dirty="0">
                <a:latin typeface="+mn-lt"/>
              </a:rPr>
              <a:t>) the working group on euro risk-free rates established by the European Central Bank (ECB), the Financial Services and Markets Authority (FSMA), the European Securities and Markets Authority (ESMA) and the European Commission, or </a:t>
            </a:r>
            <a:endParaRPr lang="es-ES" sz="1400" i="1" dirty="0">
              <a:latin typeface="+mn-lt"/>
            </a:endParaRPr>
          </a:p>
          <a:p>
            <a:pPr lvl="1"/>
            <a:r>
              <a:rPr lang="en-GB" sz="1400" i="1" dirty="0">
                <a:latin typeface="+mn-lt"/>
              </a:rPr>
              <a:t>(ii) the European Money Market Institute, as the administrator of EURIBOR, or </a:t>
            </a:r>
            <a:endParaRPr lang="es-ES" sz="1400" i="1" dirty="0">
              <a:latin typeface="+mn-lt"/>
            </a:endParaRPr>
          </a:p>
          <a:p>
            <a:pPr lvl="1"/>
            <a:r>
              <a:rPr lang="en-GB" sz="1400" i="1" dirty="0">
                <a:latin typeface="+mn-lt"/>
              </a:rPr>
              <a:t>(iii) the competent authority responsible under Regulation (EU) 2016/1011 for supervising the European Money Market Institute, as the administrator of the EURIBOR, or </a:t>
            </a:r>
            <a:endParaRPr lang="es-ES" sz="1400" i="1" dirty="0">
              <a:latin typeface="+mn-lt"/>
            </a:endParaRPr>
          </a:p>
          <a:p>
            <a:pPr lvl="1"/>
            <a:r>
              <a:rPr lang="en-GB" sz="1400" i="1" dirty="0">
                <a:latin typeface="+mn-lt"/>
              </a:rPr>
              <a:t>(iv) the national competent authority designated by each Member State under Regulation (EU) 2016/1011, or </a:t>
            </a:r>
            <a:endParaRPr lang="es-ES" sz="1400" i="1" dirty="0">
              <a:latin typeface="+mn-lt"/>
            </a:endParaRPr>
          </a:p>
          <a:p>
            <a:pPr lvl="1"/>
            <a:r>
              <a:rPr lang="en-GB" sz="1400" i="1" dirty="0">
                <a:latin typeface="+mn-lt"/>
              </a:rPr>
              <a:t>(v) the European Central Bank.” </a:t>
            </a:r>
            <a:br>
              <a:rPr lang="en-GB" sz="1400" i="1" dirty="0">
                <a:latin typeface="+mn-lt"/>
              </a:rPr>
            </a:br>
            <a:endParaRPr lang="es-ES" sz="1400" i="1" dirty="0">
              <a:latin typeface="+mn-lt"/>
            </a:endParaRPr>
          </a:p>
          <a:p>
            <a:pPr marL="285750" indent="-285750">
              <a:lnSpc>
                <a:spcPts val="2000"/>
              </a:lnSpc>
              <a:spcBef>
                <a:spcPts val="600"/>
              </a:spcBef>
              <a:buClr>
                <a:srgbClr val="458FA3"/>
              </a:buClr>
              <a:buSzPct val="120000"/>
              <a:buFont typeface="Arial" panose="020B0604020202020204" pitchFamily="34" charset="0"/>
              <a:buChar char="•"/>
            </a:pPr>
            <a:r>
              <a:rPr lang="en-US" altLang="es-ES" sz="1600" b="1" dirty="0">
                <a:latin typeface="+mn-lt"/>
              </a:rPr>
              <a:t>The selection of a replacement benchmark rate </a:t>
            </a:r>
            <a:r>
              <a:rPr lang="en-GB" sz="1600" b="1" dirty="0">
                <a:latin typeface="+mn-lt"/>
              </a:rPr>
              <a:t>by a nominating body should, to the extent feasible, be objective and clearly defined</a:t>
            </a:r>
            <a:r>
              <a:rPr lang="en-GB" sz="1600" dirty="0">
                <a:latin typeface="+mn-lt"/>
              </a:rPr>
              <a:t>. This would reduce the risk of any potential legal challenge.</a:t>
            </a:r>
            <a:endParaRPr lang="en-US" altLang="es-ES" sz="1600" dirty="0">
              <a:latin typeface="+mn-lt"/>
            </a:endParaRPr>
          </a:p>
        </p:txBody>
      </p:sp>
      <p:sp>
        <p:nvSpPr>
          <p:cNvPr id="14" name="Text Box 6">
            <a:extLst>
              <a:ext uri="{FF2B5EF4-FFF2-40B4-BE49-F238E27FC236}">
                <a16:creationId xmlns:a16="http://schemas.microsoft.com/office/drawing/2014/main" xmlns="" id="{10F10B73-6D2A-4288-808E-D3A7A4AEF3E8}"/>
              </a:ext>
            </a:extLst>
          </p:cNvPr>
          <p:cNvSpPr txBox="1">
            <a:spLocks noChangeArrowheads="1"/>
          </p:cNvSpPr>
          <p:nvPr/>
        </p:nvSpPr>
        <p:spPr>
          <a:xfrm>
            <a:off x="653578" y="1623379"/>
            <a:ext cx="2310120" cy="1833759"/>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342900" indent="-342900">
              <a:lnSpc>
                <a:spcPts val="2000"/>
              </a:lnSpc>
              <a:spcBef>
                <a:spcPts val="600"/>
              </a:spcBef>
              <a:buClr>
                <a:srgbClr val="458FA3"/>
              </a:buClr>
              <a:buSzPct val="120000"/>
              <a:buFont typeface="+mj-lt"/>
              <a:buAutoNum type="arabicPeriod" startAt="4"/>
            </a:pPr>
            <a:r>
              <a:rPr lang="en-US" altLang="es-ES" sz="1600">
                <a:latin typeface="+mn-lt"/>
              </a:rPr>
              <a:t>G</a:t>
            </a:r>
            <a:r>
              <a:rPr lang="en-US" altLang="es-ES" sz="1600" smtClean="0">
                <a:latin typeface="+mn-lt"/>
              </a:rPr>
              <a:t>eneric </a:t>
            </a:r>
            <a:r>
              <a:rPr lang="en-US" altLang="es-ES" sz="1600">
                <a:latin typeface="+mn-lt"/>
              </a:rPr>
              <a:t>fallback provisions</a:t>
            </a:r>
          </a:p>
          <a:p>
            <a:pPr marL="342900" indent="-342900">
              <a:lnSpc>
                <a:spcPts val="2000"/>
              </a:lnSpc>
              <a:spcBef>
                <a:spcPts val="600"/>
              </a:spcBef>
              <a:buClr>
                <a:srgbClr val="458FA3"/>
              </a:buClr>
              <a:buSzPct val="120000"/>
              <a:buFont typeface="+mj-lt"/>
              <a:buAutoNum type="arabicPeriod" startAt="4"/>
            </a:pPr>
            <a:endParaRPr lang="en-US" altLang="es-ES" sz="1600">
              <a:latin typeface="+mn-lt"/>
            </a:endParaRPr>
          </a:p>
        </p:txBody>
      </p:sp>
      <p:sp>
        <p:nvSpPr>
          <p:cNvPr id="15" name="Rectángulo 14"/>
          <p:cNvSpPr/>
          <p:nvPr/>
        </p:nvSpPr>
        <p:spPr>
          <a:xfrm>
            <a:off x="176193" y="314303"/>
            <a:ext cx="11370540" cy="1569660"/>
          </a:xfrm>
          <a:prstGeom prst="rect">
            <a:avLst/>
          </a:prstGeom>
        </p:spPr>
        <p:txBody>
          <a:bodyPr wrap="square">
            <a:spAutoFit/>
          </a:bodyPr>
          <a:lstStyle/>
          <a:p>
            <a:r>
              <a:rPr lang="en-US" sz="2400" b="1" smtClean="0">
                <a:solidFill>
                  <a:srgbClr val="458FA3"/>
                </a:solidFill>
              </a:rPr>
              <a:t>WG euro RFR activities on fallbacks: </a:t>
            </a:r>
            <a:r>
              <a:rPr lang="en-US" sz="2400" b="1">
                <a:solidFill>
                  <a:srgbClr val="458FA3"/>
                </a:solidFill>
              </a:rPr>
              <a:t>Legal – contract robustness </a:t>
            </a:r>
            <a:endParaRPr lang="en-US" sz="2400" b="1" smtClean="0">
              <a:solidFill>
                <a:srgbClr val="458FA3"/>
              </a:solidFill>
            </a:endParaRPr>
          </a:p>
          <a:p>
            <a:r>
              <a:rPr lang="en-US" sz="2400" b="1" smtClean="0">
                <a:solidFill>
                  <a:srgbClr val="DEEDF1">
                    <a:lumMod val="50000"/>
                  </a:srgbClr>
                </a:solidFill>
                <a:cs typeface="Arial" panose="020B0604020202020204" pitchFamily="34" charset="0"/>
              </a:rPr>
              <a:t>High </a:t>
            </a:r>
            <a:r>
              <a:rPr lang="en-US" sz="2400" b="1">
                <a:solidFill>
                  <a:srgbClr val="DEEDF1">
                    <a:lumMod val="50000"/>
                  </a:srgbClr>
                </a:solidFill>
                <a:cs typeface="Arial" panose="020B0604020202020204" pitchFamily="34" charset="0"/>
              </a:rPr>
              <a:t>level recommendations on EURIBOR fallback provisions </a:t>
            </a:r>
            <a:r>
              <a:rPr lang="en-US" sz="2400" b="1" smtClean="0">
                <a:solidFill>
                  <a:srgbClr val="DEEDF1">
                    <a:lumMod val="50000"/>
                  </a:srgbClr>
                </a:solidFill>
                <a:cs typeface="Arial" panose="020B0604020202020204" pitchFamily="34" charset="0"/>
              </a:rPr>
              <a:t>(3/4)</a:t>
            </a:r>
            <a:endParaRPr lang="en-US" sz="2400" b="1">
              <a:solidFill>
                <a:srgbClr val="DEEDF1">
                  <a:lumMod val="50000"/>
                </a:srgbClr>
              </a:solidFill>
              <a:cs typeface="Arial" panose="020B0604020202020204" pitchFamily="34" charset="0"/>
            </a:endParaRPr>
          </a:p>
          <a:p>
            <a:r>
              <a:rPr lang="en-US" sz="2400" b="1" smtClean="0">
                <a:solidFill>
                  <a:srgbClr val="458FA3"/>
                </a:solidFill>
              </a:rPr>
              <a:t> </a:t>
            </a:r>
            <a:endParaRPr lang="en-GB" sz="2400" b="1">
              <a:solidFill>
                <a:srgbClr val="458FA3"/>
              </a:solidFill>
            </a:endParaRPr>
          </a:p>
          <a:p>
            <a:endParaRPr lang="en-US" sz="2400" b="1">
              <a:solidFill>
                <a:srgbClr val="458FA3"/>
              </a:solidFill>
            </a:endParaRPr>
          </a:p>
        </p:txBody>
      </p:sp>
    </p:spTree>
    <p:extLst>
      <p:ext uri="{BB962C8B-B14F-4D97-AF65-F5344CB8AC3E}">
        <p14:creationId xmlns:p14="http://schemas.microsoft.com/office/powerpoint/2010/main" val="2520516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015" name="Diapositiva de think-cell" r:id="rId6" imgW="0" imgH="0" progId="TCLayout.ActiveDocument.1">
                  <p:embed/>
                </p:oleObj>
              </mc:Choice>
              <mc:Fallback>
                <p:oleObj name="Diapositiva de think-cell" r:id="rId6" imgW="0" imgH="0" progId="TCLayout.ActiveDocument.1">
                  <p:embed/>
                  <p:pic>
                    <p:nvPicPr>
                      <p:cNvPr id="0" name="Picture 1" descr="rI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ángulo 5" hidden="1"/>
          <p:cNvSpPr/>
          <p:nvPr>
            <p:custDataLst>
              <p:tags r:id="rId3"/>
            </p:custDataLst>
          </p:nvPr>
        </p:nvSpPr>
        <p:spPr>
          <a:xfrm>
            <a:off x="0" y="0"/>
            <a:ext cx="158750" cy="158750"/>
          </a:xfrm>
          <a:prstGeom prst="rect">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a:latin typeface="Arial" panose="020B0604020202020204" pitchFamily="34" charset="0"/>
              <a:ea typeface="+mj-ea"/>
              <a:cs typeface="+mj-cs"/>
              <a:sym typeface="Arial" panose="020B0604020202020204" pitchFamily="34" charset="0"/>
            </a:endParaRPr>
          </a:p>
        </p:txBody>
      </p:sp>
      <p:sp>
        <p:nvSpPr>
          <p:cNvPr id="10" name="Slide Number Placeholder 9"/>
          <p:cNvSpPr>
            <a:spLocks noGrp="1"/>
          </p:cNvSpPr>
          <p:nvPr>
            <p:ph type="sldNum" sz="quarter" idx="12"/>
          </p:nvPr>
        </p:nvSpPr>
        <p:spPr>
          <a:xfrm>
            <a:off x="8730845" y="6277968"/>
            <a:ext cx="2743200" cy="365125"/>
          </a:xfrm>
        </p:spPr>
        <p:txBody>
          <a:bodyPr/>
          <a:lstStyle/>
          <a:p>
            <a:fld id="{BC0D97B6-E32F-4D7D-B839-7C3B51F2640F}" type="slidenum">
              <a:rPr lang="es-ES" smtClean="0">
                <a:solidFill>
                  <a:schemeClr val="tx1">
                    <a:lumMod val="65000"/>
                    <a:lumOff val="35000"/>
                  </a:schemeClr>
                </a:solidFill>
              </a:rPr>
              <a:t>25</a:t>
            </a:fld>
            <a:endParaRPr lang="es-ES">
              <a:solidFill>
                <a:schemeClr val="tx1">
                  <a:lumMod val="65000"/>
                  <a:lumOff val="35000"/>
                </a:schemeClr>
              </a:solidFill>
            </a:endParaRPr>
          </a:p>
        </p:txBody>
      </p:sp>
      <p:sp>
        <p:nvSpPr>
          <p:cNvPr id="8" name="Text Box 6">
            <a:extLst>
              <a:ext uri="{FF2B5EF4-FFF2-40B4-BE49-F238E27FC236}">
                <a16:creationId xmlns:a16="http://schemas.microsoft.com/office/drawing/2014/main" xmlns="" id="{0190F3DE-44DF-410A-92C0-A559BBBE4A14}"/>
              </a:ext>
            </a:extLst>
          </p:cNvPr>
          <p:cNvSpPr txBox="1">
            <a:spLocks noChangeArrowheads="1"/>
          </p:cNvSpPr>
          <p:nvPr/>
        </p:nvSpPr>
        <p:spPr>
          <a:xfrm>
            <a:off x="3182500" y="1585535"/>
            <a:ext cx="8835329" cy="597835"/>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285750" indent="-285750">
              <a:lnSpc>
                <a:spcPts val="2000"/>
              </a:lnSpc>
              <a:spcBef>
                <a:spcPts val="600"/>
              </a:spcBef>
              <a:buClr>
                <a:srgbClr val="458FA3"/>
              </a:buClr>
              <a:buSzPct val="120000"/>
              <a:buFont typeface="Arial" panose="020B0604020202020204" pitchFamily="34" charset="0"/>
              <a:buChar char="•"/>
            </a:pPr>
            <a:endParaRPr lang="en-US" altLang="es-ES" sz="1600">
              <a:latin typeface="+mn-lt"/>
            </a:endParaRPr>
          </a:p>
        </p:txBody>
      </p:sp>
      <p:sp>
        <p:nvSpPr>
          <p:cNvPr id="61" name="Rectángulo redondeado 15">
            <a:extLst>
              <a:ext uri="{FF2B5EF4-FFF2-40B4-BE49-F238E27FC236}">
                <a16:creationId xmlns:a16="http://schemas.microsoft.com/office/drawing/2014/main" xmlns="" id="{D41AD25A-3DB8-4FDB-B783-5373283543BE}"/>
              </a:ext>
            </a:extLst>
          </p:cNvPr>
          <p:cNvSpPr/>
          <p:nvPr/>
        </p:nvSpPr>
        <p:spPr>
          <a:xfrm>
            <a:off x="0" y="1146325"/>
            <a:ext cx="2963697" cy="419648"/>
          </a:xfrm>
          <a:prstGeom prst="roundRect">
            <a:avLst>
              <a:gd name="adj" fmla="val 0"/>
            </a:avLst>
          </a:prstGeom>
          <a:solidFill>
            <a:srgbClr val="BDDBE3">
              <a:alpha val="34902"/>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6">
            <a:extLst>
              <a:ext uri="{FF2B5EF4-FFF2-40B4-BE49-F238E27FC236}">
                <a16:creationId xmlns:a16="http://schemas.microsoft.com/office/drawing/2014/main" xmlns="" id="{8BECB2D6-86D1-4C38-808D-20DE3463D09B}"/>
              </a:ext>
            </a:extLst>
          </p:cNvPr>
          <p:cNvSpPr txBox="1">
            <a:spLocks noChangeArrowheads="1"/>
          </p:cNvSpPr>
          <p:nvPr/>
        </p:nvSpPr>
        <p:spPr>
          <a:xfrm>
            <a:off x="765890" y="1203731"/>
            <a:ext cx="2055078" cy="296385"/>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ts val="2000"/>
              </a:lnSpc>
              <a:spcBef>
                <a:spcPts val="600"/>
              </a:spcBef>
              <a:buClr>
                <a:srgbClr val="458FA3"/>
              </a:buClr>
              <a:buSzPct val="120000"/>
            </a:pPr>
            <a:r>
              <a:rPr lang="en-US" altLang="es-ES" sz="1600" b="1" i="1">
                <a:latin typeface="+mn-lt"/>
              </a:rPr>
              <a:t>Topic</a:t>
            </a:r>
          </a:p>
        </p:txBody>
      </p:sp>
      <p:sp>
        <p:nvSpPr>
          <p:cNvPr id="63" name="Rectángulo redondeado 15">
            <a:extLst>
              <a:ext uri="{FF2B5EF4-FFF2-40B4-BE49-F238E27FC236}">
                <a16:creationId xmlns:a16="http://schemas.microsoft.com/office/drawing/2014/main" xmlns="" id="{60EC287A-AB58-4B83-810B-66CC18B6F600}"/>
              </a:ext>
            </a:extLst>
          </p:cNvPr>
          <p:cNvSpPr/>
          <p:nvPr/>
        </p:nvSpPr>
        <p:spPr>
          <a:xfrm>
            <a:off x="3182501" y="1146325"/>
            <a:ext cx="9009500" cy="419648"/>
          </a:xfrm>
          <a:prstGeom prst="roundRect">
            <a:avLst>
              <a:gd name="adj" fmla="val 0"/>
            </a:avLst>
          </a:prstGeom>
          <a:solidFill>
            <a:srgbClr val="BDDBE3">
              <a:alpha val="34902"/>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6">
            <a:extLst>
              <a:ext uri="{FF2B5EF4-FFF2-40B4-BE49-F238E27FC236}">
                <a16:creationId xmlns:a16="http://schemas.microsoft.com/office/drawing/2014/main" xmlns="" id="{48083162-8F69-4B10-9A9B-E9A4C85F8666}"/>
              </a:ext>
            </a:extLst>
          </p:cNvPr>
          <p:cNvSpPr txBox="1">
            <a:spLocks noChangeArrowheads="1"/>
          </p:cNvSpPr>
          <p:nvPr/>
        </p:nvSpPr>
        <p:spPr>
          <a:xfrm>
            <a:off x="3712415" y="1203731"/>
            <a:ext cx="3965642" cy="296385"/>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ts val="2000"/>
              </a:lnSpc>
              <a:spcBef>
                <a:spcPts val="600"/>
              </a:spcBef>
              <a:buClr>
                <a:srgbClr val="458FA3"/>
              </a:buClr>
              <a:buSzPct val="120000"/>
            </a:pPr>
            <a:r>
              <a:rPr lang="en-US" altLang="es-ES" sz="1600" b="1" i="1">
                <a:latin typeface="+mn-lt"/>
              </a:rPr>
              <a:t>Working Group recommendations</a:t>
            </a:r>
          </a:p>
        </p:txBody>
      </p:sp>
      <p:sp>
        <p:nvSpPr>
          <p:cNvPr id="14" name="Text Box 6">
            <a:extLst>
              <a:ext uri="{FF2B5EF4-FFF2-40B4-BE49-F238E27FC236}">
                <a16:creationId xmlns:a16="http://schemas.microsoft.com/office/drawing/2014/main" xmlns="" id="{10F10B73-6D2A-4288-808E-D3A7A4AEF3E8}"/>
              </a:ext>
            </a:extLst>
          </p:cNvPr>
          <p:cNvSpPr txBox="1">
            <a:spLocks noChangeArrowheads="1"/>
          </p:cNvSpPr>
          <p:nvPr/>
        </p:nvSpPr>
        <p:spPr>
          <a:xfrm>
            <a:off x="653578" y="1623379"/>
            <a:ext cx="2310120" cy="1833759"/>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342900" indent="-342900">
              <a:lnSpc>
                <a:spcPts val="2000"/>
              </a:lnSpc>
              <a:spcBef>
                <a:spcPts val="600"/>
              </a:spcBef>
              <a:buClr>
                <a:srgbClr val="458FA3"/>
              </a:buClr>
              <a:buSzPct val="120000"/>
              <a:buFont typeface="+mj-lt"/>
              <a:buAutoNum type="arabicPeriod" startAt="5"/>
            </a:pPr>
            <a:r>
              <a:rPr lang="en-US" altLang="es-ES" sz="1600">
                <a:latin typeface="+mn-lt"/>
              </a:rPr>
              <a:t>Flexibility in contracts</a:t>
            </a:r>
          </a:p>
          <a:p>
            <a:pPr marL="342900" indent="-342900">
              <a:lnSpc>
                <a:spcPts val="2000"/>
              </a:lnSpc>
              <a:spcBef>
                <a:spcPts val="600"/>
              </a:spcBef>
              <a:buClr>
                <a:srgbClr val="458FA3"/>
              </a:buClr>
              <a:buSzPct val="120000"/>
              <a:buFont typeface="+mj-lt"/>
              <a:buAutoNum type="arabicPeriod" startAt="5"/>
            </a:pPr>
            <a:endParaRPr lang="en-US" altLang="es-ES" sz="1600">
              <a:latin typeface="+mn-lt"/>
            </a:endParaRPr>
          </a:p>
        </p:txBody>
      </p:sp>
      <p:sp>
        <p:nvSpPr>
          <p:cNvPr id="15" name="Text Box 6">
            <a:extLst>
              <a:ext uri="{FF2B5EF4-FFF2-40B4-BE49-F238E27FC236}">
                <a16:creationId xmlns:a16="http://schemas.microsoft.com/office/drawing/2014/main" xmlns="" id="{7A9795E7-FAC8-4576-8875-239F36D016A9}"/>
              </a:ext>
            </a:extLst>
          </p:cNvPr>
          <p:cNvSpPr txBox="1">
            <a:spLocks noChangeArrowheads="1"/>
          </p:cNvSpPr>
          <p:nvPr/>
        </p:nvSpPr>
        <p:spPr>
          <a:xfrm>
            <a:off x="653578" y="2540258"/>
            <a:ext cx="2310120" cy="1833759"/>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342900" indent="-342900">
              <a:lnSpc>
                <a:spcPts val="2000"/>
              </a:lnSpc>
              <a:spcBef>
                <a:spcPts val="600"/>
              </a:spcBef>
              <a:buClr>
                <a:srgbClr val="458FA3"/>
              </a:buClr>
              <a:buSzPct val="120000"/>
              <a:buFont typeface="+mj-lt"/>
              <a:buAutoNum type="arabicPeriod" startAt="6"/>
            </a:pPr>
            <a:r>
              <a:rPr lang="en-US" altLang="es-ES" sz="1600">
                <a:latin typeface="+mn-lt"/>
              </a:rPr>
              <a:t>Specific considerations</a:t>
            </a:r>
          </a:p>
          <a:p>
            <a:pPr marL="342900" indent="-342900">
              <a:lnSpc>
                <a:spcPts val="2000"/>
              </a:lnSpc>
              <a:spcBef>
                <a:spcPts val="600"/>
              </a:spcBef>
              <a:buClr>
                <a:srgbClr val="458FA3"/>
              </a:buClr>
              <a:buSzPct val="120000"/>
              <a:buFont typeface="+mj-lt"/>
              <a:buAutoNum type="arabicPeriod" startAt="6"/>
            </a:pPr>
            <a:endParaRPr lang="en-US" altLang="es-ES" sz="1600">
              <a:latin typeface="+mn-lt"/>
            </a:endParaRPr>
          </a:p>
        </p:txBody>
      </p:sp>
      <p:sp>
        <p:nvSpPr>
          <p:cNvPr id="16" name="Text Box 6">
            <a:extLst>
              <a:ext uri="{FF2B5EF4-FFF2-40B4-BE49-F238E27FC236}">
                <a16:creationId xmlns:a16="http://schemas.microsoft.com/office/drawing/2014/main" xmlns="" id="{65C9DCD0-33A4-443F-B6DA-FFE25CCF2B73}"/>
              </a:ext>
            </a:extLst>
          </p:cNvPr>
          <p:cNvSpPr txBox="1">
            <a:spLocks noChangeArrowheads="1"/>
          </p:cNvSpPr>
          <p:nvPr/>
        </p:nvSpPr>
        <p:spPr>
          <a:xfrm>
            <a:off x="3280478" y="1638136"/>
            <a:ext cx="8795157" cy="597835"/>
          </a:xfrm>
          <a:prstGeom prst="rect">
            <a:avLst/>
          </a:prstGeom>
          <a:noFill/>
          <a:ln w="9525" algn="ctr">
            <a:noFill/>
            <a:miter lim="800000"/>
          </a:ln>
        </p:spPr>
        <p:txBody>
          <a:bodyPr lIns="36000" rIns="0"/>
          <a:lstStyle>
            <a:defPPr>
              <a:defRPr lang="es-ES"/>
            </a:defPPr>
            <a:lvl1pPr marL="285750" indent="-285750">
              <a:lnSpc>
                <a:spcPts val="2000"/>
              </a:lnSpc>
              <a:spcBef>
                <a:spcPts val="600"/>
              </a:spcBef>
              <a:buClr>
                <a:srgbClr val="458FA3"/>
              </a:buClr>
              <a:buSzPct val="120000"/>
              <a:buFont typeface="Arial" panose="020B0604020202020204" pitchFamily="34" charset="0"/>
              <a:buChar char="•"/>
              <a:defRPr sz="1600"/>
            </a:lvl1pPr>
            <a:lvl2pPr marL="742950" lvl="1" indent="-285750">
              <a:defRPr sz="1400" i="1"/>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fontAlgn="base">
              <a:spcBef>
                <a:spcPct val="0"/>
              </a:spcBef>
              <a:spcAft>
                <a:spcPct val="0"/>
              </a:spcAft>
              <a:defRPr>
                <a:latin typeface="Arial" pitchFamily="34" charset="0"/>
              </a:defRPr>
            </a:lvl6pPr>
            <a:lvl7pPr marL="2971800" indent="-228600" fontAlgn="base">
              <a:spcBef>
                <a:spcPct val="0"/>
              </a:spcBef>
              <a:spcAft>
                <a:spcPct val="0"/>
              </a:spcAft>
              <a:defRPr>
                <a:latin typeface="Arial" pitchFamily="34" charset="0"/>
              </a:defRPr>
            </a:lvl7pPr>
            <a:lvl8pPr marL="3429000" indent="-228600" fontAlgn="base">
              <a:spcBef>
                <a:spcPct val="0"/>
              </a:spcBef>
              <a:spcAft>
                <a:spcPct val="0"/>
              </a:spcAft>
              <a:defRPr>
                <a:latin typeface="Arial" pitchFamily="34" charset="0"/>
              </a:defRPr>
            </a:lvl8pPr>
            <a:lvl9pPr marL="3886200" indent="-228600" fontAlgn="base">
              <a:spcBef>
                <a:spcPct val="0"/>
              </a:spcBef>
              <a:spcAft>
                <a:spcPct val="0"/>
              </a:spcAft>
              <a:defRPr>
                <a:latin typeface="Arial" pitchFamily="34" charset="0"/>
              </a:defRPr>
            </a:lvl9pPr>
          </a:lstStyle>
          <a:p>
            <a:r>
              <a:rPr lang="en-GB" dirty="0"/>
              <a:t>Where possible and applicable, </a:t>
            </a:r>
            <a:r>
              <a:rPr lang="en-GB" b="1" dirty="0"/>
              <a:t>new contracts should include flexible provisions to facilitate the application of new </a:t>
            </a:r>
            <a:r>
              <a:rPr lang="en-GB" b="1" dirty="0" err="1"/>
              <a:t>fallback</a:t>
            </a:r>
            <a:r>
              <a:rPr lang="en-GB" b="1" dirty="0"/>
              <a:t> provisions</a:t>
            </a:r>
            <a:r>
              <a:rPr lang="en-GB" dirty="0"/>
              <a:t> and/or should amend the consent levels required for future amendments to the agreements. </a:t>
            </a:r>
            <a:endParaRPr lang="es-ES" dirty="0"/>
          </a:p>
          <a:p>
            <a:r>
              <a:rPr lang="en-US" dirty="0" smtClean="0"/>
              <a:t>When introducing fallback </a:t>
            </a:r>
            <a:r>
              <a:rPr lang="en-US" dirty="0"/>
              <a:t>provisions into contracts referencing</a:t>
            </a:r>
            <a:r>
              <a:rPr lang="en-US" b="1" dirty="0"/>
              <a:t> </a:t>
            </a:r>
            <a:r>
              <a:rPr lang="en-US" dirty="0" smtClean="0"/>
              <a:t>EURIBOR, </a:t>
            </a:r>
            <a:r>
              <a:rPr lang="en-US" b="1" dirty="0" smtClean="0"/>
              <a:t>entities should also consider</a:t>
            </a:r>
            <a:r>
              <a:rPr lang="en-US" dirty="0" smtClean="0"/>
              <a:t>: </a:t>
            </a:r>
            <a:endParaRPr lang="en-US" dirty="0"/>
          </a:p>
          <a:p>
            <a:pPr marL="1314450" lvl="2" indent="-400050">
              <a:buSzPct val="90000"/>
              <a:buFont typeface="+mj-lt"/>
              <a:buAutoNum type="romanLcPeriod"/>
            </a:pPr>
            <a:r>
              <a:rPr lang="en-US" sz="1600" b="1" dirty="0"/>
              <a:t>w</a:t>
            </a:r>
            <a:r>
              <a:rPr lang="en-US" sz="1600" b="1" dirty="0" smtClean="0"/>
              <a:t>hether they wish or need to apply consistency </a:t>
            </a:r>
            <a:r>
              <a:rPr lang="en-US" sz="1600" b="1" dirty="0"/>
              <a:t>across products and/or currencies</a:t>
            </a:r>
          </a:p>
          <a:p>
            <a:pPr marL="1314450" lvl="2" indent="-400050">
              <a:buSzPct val="90000"/>
              <a:buFont typeface="+mj-lt"/>
              <a:buAutoNum type="romanLcPeriod"/>
            </a:pPr>
            <a:r>
              <a:rPr lang="en-US" sz="1600" b="1" dirty="0"/>
              <a:t>the consistency </a:t>
            </a:r>
            <a:r>
              <a:rPr lang="en-US" sz="1600" b="1" dirty="0" smtClean="0"/>
              <a:t>between the definition </a:t>
            </a:r>
            <a:r>
              <a:rPr lang="en-US" sz="1600" b="1" dirty="0"/>
              <a:t>of triggers and </a:t>
            </a:r>
            <a:r>
              <a:rPr lang="en-US" sz="1600" b="1" dirty="0" smtClean="0"/>
              <a:t>their </a:t>
            </a:r>
            <a:r>
              <a:rPr lang="en-US" sz="1600" b="1" dirty="0"/>
              <a:t>timing </a:t>
            </a:r>
            <a:r>
              <a:rPr lang="en-US" sz="1600" dirty="0" smtClean="0"/>
              <a:t>when two </a:t>
            </a:r>
            <a:r>
              <a:rPr lang="en-US" sz="1600" dirty="0"/>
              <a:t>contracts are </a:t>
            </a:r>
            <a:r>
              <a:rPr lang="en-US" sz="1600" dirty="0" smtClean="0"/>
              <a:t>linked </a:t>
            </a:r>
            <a:r>
              <a:rPr lang="en-US" sz="1600" dirty="0"/>
              <a:t>(</a:t>
            </a:r>
            <a:r>
              <a:rPr lang="en-US" sz="1600" dirty="0" err="1"/>
              <a:t>eg</a:t>
            </a:r>
            <a:r>
              <a:rPr lang="en-US" sz="1600" dirty="0"/>
              <a:t>: a hedged item and its hedging instrument)</a:t>
            </a:r>
          </a:p>
          <a:p>
            <a:pPr marL="1314450" lvl="2" indent="-400050">
              <a:buSzPct val="90000"/>
              <a:buFont typeface="+mj-lt"/>
              <a:buAutoNum type="romanLcPeriod"/>
            </a:pPr>
            <a:r>
              <a:rPr lang="en-US" sz="1600" b="1" dirty="0" smtClean="0"/>
              <a:t>consumer </a:t>
            </a:r>
            <a:r>
              <a:rPr lang="en-US" sz="1600" b="1" dirty="0"/>
              <a:t>protection </a:t>
            </a:r>
            <a:r>
              <a:rPr lang="en-US" sz="1600" b="1" dirty="0" smtClean="0"/>
              <a:t>issues and requirements</a:t>
            </a:r>
            <a:r>
              <a:rPr lang="en-US" sz="1600" dirty="0"/>
              <a:t>, including the need for customers to be informed and educated, where possible in a timely manner, by private and public </a:t>
            </a:r>
            <a:r>
              <a:rPr lang="en-US" sz="1600" dirty="0" smtClean="0"/>
              <a:t>institutions</a:t>
            </a:r>
            <a:endParaRPr lang="en-US" dirty="0"/>
          </a:p>
          <a:p>
            <a:r>
              <a:rPr lang="en-US" dirty="0" smtClean="0"/>
              <a:t>The </a:t>
            </a:r>
            <a:r>
              <a:rPr lang="en-US" dirty="0"/>
              <a:t>extent to which market participants adopt and use any of the high level recommendations discussed in this paper is left to their discretion. Each market participant will need to make their own independent decision about whether and, if so, to what extent any recommendations are adopted and used in their financial instruments and contracts</a:t>
            </a:r>
            <a:r>
              <a:rPr lang="en-US" dirty="0" smtClean="0"/>
              <a:t>.</a:t>
            </a:r>
            <a:r>
              <a:rPr lang="en-US" dirty="0"/>
              <a:t> </a:t>
            </a:r>
            <a:r>
              <a:rPr lang="en-US" dirty="0" smtClean="0"/>
              <a:t> </a:t>
            </a:r>
          </a:p>
          <a:p>
            <a:endParaRPr lang="es-ES" dirty="0"/>
          </a:p>
        </p:txBody>
      </p:sp>
      <p:sp>
        <p:nvSpPr>
          <p:cNvPr id="17" name="Text Box 6">
            <a:extLst>
              <a:ext uri="{FF2B5EF4-FFF2-40B4-BE49-F238E27FC236}">
                <a16:creationId xmlns:a16="http://schemas.microsoft.com/office/drawing/2014/main" xmlns="" id="{9D187DC9-468E-4B54-8886-32B270694BF6}"/>
              </a:ext>
            </a:extLst>
          </p:cNvPr>
          <p:cNvSpPr txBox="1">
            <a:spLocks noChangeArrowheads="1"/>
          </p:cNvSpPr>
          <p:nvPr/>
        </p:nvSpPr>
        <p:spPr>
          <a:xfrm>
            <a:off x="653578" y="4887716"/>
            <a:ext cx="2310120" cy="1833759"/>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342900" indent="-342900">
              <a:lnSpc>
                <a:spcPts val="2000"/>
              </a:lnSpc>
              <a:spcBef>
                <a:spcPts val="600"/>
              </a:spcBef>
              <a:buClr>
                <a:srgbClr val="458FA3"/>
              </a:buClr>
              <a:buSzPct val="120000"/>
              <a:buFont typeface="+mj-lt"/>
              <a:buAutoNum type="arabicPeriod" startAt="7"/>
            </a:pPr>
            <a:r>
              <a:rPr lang="en-US" altLang="es-ES" sz="1600">
                <a:latin typeface="+mn-lt"/>
              </a:rPr>
              <a:t>Voluntary nature of recommendations</a:t>
            </a:r>
          </a:p>
          <a:p>
            <a:pPr marL="342900" indent="-342900">
              <a:lnSpc>
                <a:spcPts val="2000"/>
              </a:lnSpc>
              <a:spcBef>
                <a:spcPts val="600"/>
              </a:spcBef>
              <a:buClr>
                <a:srgbClr val="458FA3"/>
              </a:buClr>
              <a:buSzPct val="120000"/>
              <a:buFont typeface="+mj-lt"/>
              <a:buAutoNum type="arabicPeriod" startAt="7"/>
            </a:pPr>
            <a:endParaRPr lang="en-US" altLang="es-ES" sz="1600">
              <a:latin typeface="+mn-lt"/>
            </a:endParaRPr>
          </a:p>
        </p:txBody>
      </p:sp>
      <p:sp>
        <p:nvSpPr>
          <p:cNvPr id="18" name="Rectángulo 17"/>
          <p:cNvSpPr/>
          <p:nvPr/>
        </p:nvSpPr>
        <p:spPr>
          <a:xfrm>
            <a:off x="176192" y="314303"/>
            <a:ext cx="11175987" cy="1569660"/>
          </a:xfrm>
          <a:prstGeom prst="rect">
            <a:avLst/>
          </a:prstGeom>
        </p:spPr>
        <p:txBody>
          <a:bodyPr wrap="square">
            <a:spAutoFit/>
          </a:bodyPr>
          <a:lstStyle/>
          <a:p>
            <a:r>
              <a:rPr lang="en-US" sz="2400" b="1" smtClean="0">
                <a:solidFill>
                  <a:srgbClr val="458FA3"/>
                </a:solidFill>
              </a:rPr>
              <a:t>WG euro RFR activities on fallbacks: </a:t>
            </a:r>
            <a:r>
              <a:rPr lang="en-US" sz="2400" b="1">
                <a:solidFill>
                  <a:srgbClr val="458FA3"/>
                </a:solidFill>
              </a:rPr>
              <a:t>Legal – contract robustness </a:t>
            </a:r>
            <a:endParaRPr lang="en-US" sz="2400" b="1" smtClean="0">
              <a:solidFill>
                <a:srgbClr val="458FA3"/>
              </a:solidFill>
            </a:endParaRPr>
          </a:p>
          <a:p>
            <a:r>
              <a:rPr lang="en-US" sz="2400" b="1" smtClean="0">
                <a:solidFill>
                  <a:srgbClr val="DEEDF1">
                    <a:lumMod val="50000"/>
                  </a:srgbClr>
                </a:solidFill>
                <a:cs typeface="Arial" panose="020B0604020202020204" pitchFamily="34" charset="0"/>
              </a:rPr>
              <a:t>High </a:t>
            </a:r>
            <a:r>
              <a:rPr lang="en-US" sz="2400" b="1">
                <a:solidFill>
                  <a:srgbClr val="DEEDF1">
                    <a:lumMod val="50000"/>
                  </a:srgbClr>
                </a:solidFill>
                <a:cs typeface="Arial" panose="020B0604020202020204" pitchFamily="34" charset="0"/>
              </a:rPr>
              <a:t>level recommendations on EURIBOR fallback provisions </a:t>
            </a:r>
            <a:r>
              <a:rPr lang="en-US" sz="2400" b="1" smtClean="0">
                <a:solidFill>
                  <a:srgbClr val="DEEDF1">
                    <a:lumMod val="50000"/>
                  </a:srgbClr>
                </a:solidFill>
                <a:cs typeface="Arial" panose="020B0604020202020204" pitchFamily="34" charset="0"/>
              </a:rPr>
              <a:t>(4/4)</a:t>
            </a:r>
            <a:endParaRPr lang="en-US" sz="2400" b="1">
              <a:solidFill>
                <a:srgbClr val="DEEDF1">
                  <a:lumMod val="50000"/>
                </a:srgbClr>
              </a:solidFill>
              <a:cs typeface="Arial" panose="020B0604020202020204" pitchFamily="34" charset="0"/>
            </a:endParaRPr>
          </a:p>
          <a:p>
            <a:r>
              <a:rPr lang="en-US" sz="2400" b="1" smtClean="0">
                <a:solidFill>
                  <a:srgbClr val="458FA3"/>
                </a:solidFill>
              </a:rPr>
              <a:t> </a:t>
            </a:r>
            <a:endParaRPr lang="en-GB" sz="2400" b="1">
              <a:solidFill>
                <a:srgbClr val="458FA3"/>
              </a:solidFill>
            </a:endParaRPr>
          </a:p>
          <a:p>
            <a:endParaRPr lang="en-US" sz="2400" b="1">
              <a:solidFill>
                <a:srgbClr val="458FA3"/>
              </a:solidFill>
            </a:endParaRPr>
          </a:p>
        </p:txBody>
      </p:sp>
    </p:spTree>
    <p:extLst>
      <p:ext uri="{BB962C8B-B14F-4D97-AF65-F5344CB8AC3E}">
        <p14:creationId xmlns:p14="http://schemas.microsoft.com/office/powerpoint/2010/main" val="3770605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redondeado 15">
            <a:extLst>
              <a:ext uri="{FF2B5EF4-FFF2-40B4-BE49-F238E27FC236}">
                <a16:creationId xmlns:a16="http://schemas.microsoft.com/office/drawing/2014/main" xmlns="" id="{81F14BE1-BD14-43D9-BBA9-369337136194}"/>
              </a:ext>
            </a:extLst>
          </p:cNvPr>
          <p:cNvSpPr/>
          <p:nvPr/>
        </p:nvSpPr>
        <p:spPr>
          <a:xfrm>
            <a:off x="5968485" y="2818836"/>
            <a:ext cx="6080760" cy="1798470"/>
          </a:xfrm>
          <a:prstGeom prst="roundRect">
            <a:avLst>
              <a:gd name="adj" fmla="val 0"/>
            </a:avLst>
          </a:prstGeom>
          <a:solidFill>
            <a:srgbClr val="BDDBE3">
              <a:alpha val="34902"/>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ángulo redondeado 15">
            <a:extLst>
              <a:ext uri="{FF2B5EF4-FFF2-40B4-BE49-F238E27FC236}">
                <a16:creationId xmlns:a16="http://schemas.microsoft.com/office/drawing/2014/main" xmlns="" id="{7D9E4D47-A8E4-4508-A6D1-7D58DBBDFAD4}"/>
              </a:ext>
            </a:extLst>
          </p:cNvPr>
          <p:cNvSpPr/>
          <p:nvPr/>
        </p:nvSpPr>
        <p:spPr>
          <a:xfrm>
            <a:off x="1" y="2076494"/>
            <a:ext cx="12191999" cy="447710"/>
          </a:xfrm>
          <a:prstGeom prst="roundRect">
            <a:avLst>
              <a:gd name="adj" fmla="val 0"/>
            </a:avLst>
          </a:prstGeom>
          <a:solidFill>
            <a:schemeClr val="bg2">
              <a:alpha val="34902"/>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to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39" name="Diapositiva de think-cell" r:id="rId6" imgW="0" imgH="0" progId="TCLayout.ActiveDocument.1">
                  <p:embed/>
                </p:oleObj>
              </mc:Choice>
              <mc:Fallback>
                <p:oleObj name="Diapositiva de think-cell" r:id="rId6" imgW="0" imgH="0" progId="TCLayout.ActiveDocument.1">
                  <p:embed/>
                  <p:pic>
                    <p:nvPicPr>
                      <p:cNvPr id="0" name="Picture 1" descr="rI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ángulo 5" hidden="1"/>
          <p:cNvSpPr/>
          <p:nvPr>
            <p:custDataLst>
              <p:tags r:id="rId3"/>
            </p:custDataLst>
          </p:nvPr>
        </p:nvSpPr>
        <p:spPr>
          <a:xfrm>
            <a:off x="0" y="0"/>
            <a:ext cx="158750" cy="158750"/>
          </a:xfrm>
          <a:prstGeom prst="rect">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a:latin typeface="Arial" panose="020B0604020202020204" pitchFamily="34" charset="0"/>
              <a:ea typeface="+mj-ea"/>
              <a:cs typeface="+mj-cs"/>
              <a:sym typeface="Arial" panose="020B0604020202020204" pitchFamily="34" charset="0"/>
            </a:endParaRPr>
          </a:p>
        </p:txBody>
      </p:sp>
      <p:sp>
        <p:nvSpPr>
          <p:cNvPr id="10" name="Slide Number Placeholder 9"/>
          <p:cNvSpPr>
            <a:spLocks noGrp="1"/>
          </p:cNvSpPr>
          <p:nvPr>
            <p:ph type="sldNum" sz="quarter" idx="12"/>
          </p:nvPr>
        </p:nvSpPr>
        <p:spPr>
          <a:xfrm>
            <a:off x="8730845" y="6277968"/>
            <a:ext cx="2743200" cy="365125"/>
          </a:xfrm>
        </p:spPr>
        <p:txBody>
          <a:bodyPr/>
          <a:lstStyle/>
          <a:p>
            <a:fld id="{BC0D97B6-E32F-4D7D-B839-7C3B51F2640F}" type="slidenum">
              <a:rPr lang="es-ES" smtClean="0">
                <a:solidFill>
                  <a:schemeClr val="tx1">
                    <a:lumMod val="65000"/>
                    <a:lumOff val="35000"/>
                  </a:schemeClr>
                </a:solidFill>
              </a:rPr>
              <a:t>26</a:t>
            </a:fld>
            <a:endParaRPr lang="es-ES">
              <a:solidFill>
                <a:schemeClr val="tx1">
                  <a:lumMod val="65000"/>
                  <a:lumOff val="35000"/>
                </a:schemeClr>
              </a:solidFill>
            </a:endParaRPr>
          </a:p>
        </p:txBody>
      </p:sp>
      <p:sp>
        <p:nvSpPr>
          <p:cNvPr id="29" name="Marcador de texto 3">
            <a:extLst>
              <a:ext uri="{FF2B5EF4-FFF2-40B4-BE49-F238E27FC236}">
                <a16:creationId xmlns:a16="http://schemas.microsoft.com/office/drawing/2014/main" xmlns="" id="{8A5BA59B-8881-4ED6-9785-88A3BB5DD289}"/>
              </a:ext>
            </a:extLst>
          </p:cNvPr>
          <p:cNvSpPr txBox="1"/>
          <p:nvPr/>
        </p:nvSpPr>
        <p:spPr>
          <a:xfrm>
            <a:off x="311076" y="387698"/>
            <a:ext cx="11312754" cy="343227"/>
          </a:xfrm>
          <a:prstGeom prst="rect">
            <a:avLst/>
          </a:prstGeom>
        </p:spPr>
        <p:txBody>
          <a:bodyPr/>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None/>
            </a:pPr>
            <a:r>
              <a:rPr lang="en-US" sz="2400" b="1" smtClean="0">
                <a:solidFill>
                  <a:schemeClr val="accent2">
                    <a:lumMod val="50000"/>
                  </a:schemeClr>
                </a:solidFill>
                <a:latin typeface="Arial" panose="020B0604020202020204" pitchFamily="34" charset="0"/>
                <a:cs typeface="Arial" panose="020B0604020202020204" pitchFamily="34" charset="0"/>
              </a:rPr>
              <a:t>Risk </a:t>
            </a:r>
            <a:r>
              <a:rPr lang="en-US" sz="2400" b="1">
                <a:solidFill>
                  <a:schemeClr val="accent2">
                    <a:lumMod val="50000"/>
                  </a:schemeClr>
                </a:solidFill>
                <a:latin typeface="Arial" panose="020B0604020202020204" pitchFamily="34" charset="0"/>
                <a:cs typeface="Arial" panose="020B0604020202020204" pitchFamily="34" charset="0"/>
              </a:rPr>
              <a:t>management and accounting </a:t>
            </a:r>
            <a:r>
              <a:rPr lang="en-US" sz="2400" b="1" smtClean="0">
                <a:solidFill>
                  <a:schemeClr val="accent2">
                    <a:lumMod val="50000"/>
                  </a:schemeClr>
                </a:solidFill>
                <a:latin typeface="Arial" panose="020B0604020202020204" pitchFamily="34" charset="0"/>
                <a:cs typeface="Arial" panose="020B0604020202020204" pitchFamily="34" charset="0"/>
              </a:rPr>
              <a:t>considerations</a:t>
            </a:r>
            <a:endParaRPr lang="en-US" sz="2400" b="1">
              <a:solidFill>
                <a:srgbClr val="DEEDF1">
                  <a:lumMod val="50000"/>
                </a:srgbClr>
              </a:solidFill>
              <a:cs typeface="Arial" panose="020B0604020202020204" pitchFamily="34" charset="0"/>
            </a:endParaRPr>
          </a:p>
        </p:txBody>
      </p:sp>
      <p:sp>
        <p:nvSpPr>
          <p:cNvPr id="21" name="Text Box 6">
            <a:extLst>
              <a:ext uri="{FF2B5EF4-FFF2-40B4-BE49-F238E27FC236}">
                <a16:creationId xmlns:a16="http://schemas.microsoft.com/office/drawing/2014/main" xmlns="" id="{2F04132A-B41F-40CC-9AA3-2DDB19F02C14}"/>
              </a:ext>
            </a:extLst>
          </p:cNvPr>
          <p:cNvSpPr txBox="1">
            <a:spLocks noChangeArrowheads="1"/>
          </p:cNvSpPr>
          <p:nvPr/>
        </p:nvSpPr>
        <p:spPr>
          <a:xfrm>
            <a:off x="913181" y="1149488"/>
            <a:ext cx="11136065" cy="126529"/>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285750" indent="-285750">
              <a:lnSpc>
                <a:spcPts val="2000"/>
              </a:lnSpc>
              <a:spcBef>
                <a:spcPts val="600"/>
              </a:spcBef>
              <a:buClr>
                <a:srgbClr val="458FA3"/>
              </a:buClr>
              <a:buSzPct val="120000"/>
              <a:buFont typeface="Arial" panose="020B0604020202020204" pitchFamily="34" charset="0"/>
              <a:buChar char="•"/>
            </a:pPr>
            <a:endParaRPr lang="en-US" altLang="es-ES" sz="1600">
              <a:latin typeface="+mn-lt"/>
            </a:endParaRPr>
          </a:p>
        </p:txBody>
      </p:sp>
      <p:sp>
        <p:nvSpPr>
          <p:cNvPr id="37" name="Text Box 6">
            <a:extLst>
              <a:ext uri="{FF2B5EF4-FFF2-40B4-BE49-F238E27FC236}">
                <a16:creationId xmlns:a16="http://schemas.microsoft.com/office/drawing/2014/main" xmlns="" id="{587507BF-299E-4B7C-AD54-5A1690C69E01}"/>
              </a:ext>
            </a:extLst>
          </p:cNvPr>
          <p:cNvSpPr txBox="1">
            <a:spLocks noChangeArrowheads="1"/>
          </p:cNvSpPr>
          <p:nvPr/>
        </p:nvSpPr>
        <p:spPr>
          <a:xfrm>
            <a:off x="913180" y="1149488"/>
            <a:ext cx="11136065" cy="545092"/>
          </a:xfrm>
          <a:prstGeom prst="rect">
            <a:avLst/>
          </a:prstGeom>
          <a:noFill/>
          <a:ln w="9525" algn="ctr">
            <a:noFill/>
            <a:miter lim="800000"/>
          </a:ln>
        </p:spPr>
        <p:txBody>
          <a:bodyPr lIns="36000" rIns="0"/>
          <a:lstStyle>
            <a:defPPr>
              <a:defRPr lang="es-ES"/>
            </a:defPPr>
            <a:lvl1pPr marL="285750" indent="-285750">
              <a:lnSpc>
                <a:spcPts val="2000"/>
              </a:lnSpc>
              <a:spcBef>
                <a:spcPts val="600"/>
              </a:spcBef>
              <a:buClr>
                <a:srgbClr val="458FA3"/>
              </a:buClr>
              <a:buSzPct val="120000"/>
              <a:buFont typeface="Arial" panose="020B0604020202020204" pitchFamily="34" charset="0"/>
              <a:buChar char="•"/>
              <a:defRPr sz="1600" i="1">
                <a:solidFill>
                  <a:prstClr val="black">
                    <a:lumMod val="65000"/>
                    <a:lumOff val="35000"/>
                  </a:prstClr>
                </a:solidFill>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fontAlgn="base">
              <a:spcBef>
                <a:spcPct val="0"/>
              </a:spcBef>
              <a:spcAft>
                <a:spcPct val="0"/>
              </a:spcAft>
              <a:defRPr>
                <a:latin typeface="Arial" pitchFamily="34" charset="0"/>
              </a:defRPr>
            </a:lvl6pPr>
            <a:lvl7pPr marL="2971800" indent="-228600" fontAlgn="base">
              <a:spcBef>
                <a:spcPct val="0"/>
              </a:spcBef>
              <a:spcAft>
                <a:spcPct val="0"/>
              </a:spcAft>
              <a:defRPr>
                <a:latin typeface="Arial" pitchFamily="34" charset="0"/>
              </a:defRPr>
            </a:lvl7pPr>
            <a:lvl8pPr marL="3429000" indent="-228600" fontAlgn="base">
              <a:spcBef>
                <a:spcPct val="0"/>
              </a:spcBef>
              <a:spcAft>
                <a:spcPct val="0"/>
              </a:spcAft>
              <a:defRPr>
                <a:latin typeface="Arial" pitchFamily="34" charset="0"/>
              </a:defRPr>
            </a:lvl8pPr>
            <a:lvl9pPr marL="3886200" indent="-228600" fontAlgn="base">
              <a:spcBef>
                <a:spcPct val="0"/>
              </a:spcBef>
              <a:spcAft>
                <a:spcPct val="0"/>
              </a:spcAft>
              <a:defRPr>
                <a:latin typeface="Arial" pitchFamily="34" charset="0"/>
              </a:defRPr>
            </a:lvl9pPr>
          </a:lstStyle>
          <a:p>
            <a:r>
              <a:rPr lang="en-US" i="0" dirty="0" smtClean="0"/>
              <a:t>The Working Group highlights that users and supervised entities should consider risk management and accounting implications when they incorporate fallback language for different assets and currencies. (*)</a:t>
            </a:r>
            <a:endParaRPr lang="en-US" altLang="es-ES" i="0" dirty="0"/>
          </a:p>
        </p:txBody>
      </p:sp>
      <p:sp>
        <p:nvSpPr>
          <p:cNvPr id="25" name="Text Box 6">
            <a:extLst>
              <a:ext uri="{FF2B5EF4-FFF2-40B4-BE49-F238E27FC236}">
                <a16:creationId xmlns:a16="http://schemas.microsoft.com/office/drawing/2014/main" xmlns="" id="{03B66BF7-D2B9-4841-89DC-59B79D79AA55}"/>
              </a:ext>
            </a:extLst>
          </p:cNvPr>
          <p:cNvSpPr txBox="1">
            <a:spLocks noChangeArrowheads="1"/>
          </p:cNvSpPr>
          <p:nvPr/>
        </p:nvSpPr>
        <p:spPr>
          <a:xfrm>
            <a:off x="586982" y="2157799"/>
            <a:ext cx="9173706" cy="365125"/>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ts val="2000"/>
              </a:lnSpc>
              <a:spcBef>
                <a:spcPts val="600"/>
              </a:spcBef>
              <a:buClr>
                <a:srgbClr val="458FA3"/>
              </a:buClr>
              <a:buSzPct val="120000"/>
            </a:pPr>
            <a:r>
              <a:rPr lang="en-US" sz="1600" b="1" smtClean="0">
                <a:solidFill>
                  <a:prstClr val="black">
                    <a:lumMod val="65000"/>
                    <a:lumOff val="35000"/>
                  </a:prstClr>
                </a:solidFill>
                <a:latin typeface="+mn-lt"/>
              </a:rPr>
              <a:t>Risk and accounting considerations on </a:t>
            </a:r>
            <a:r>
              <a:rPr lang="en-US" sz="1600" b="1">
                <a:solidFill>
                  <a:prstClr val="black">
                    <a:lumMod val="65000"/>
                    <a:lumOff val="35000"/>
                  </a:prstClr>
                </a:solidFill>
                <a:latin typeface="+mn-lt"/>
              </a:rPr>
              <a:t>h</a:t>
            </a:r>
            <a:r>
              <a:rPr lang="en-US" sz="1600" b="1" smtClean="0">
                <a:solidFill>
                  <a:prstClr val="black">
                    <a:lumMod val="65000"/>
                    <a:lumOff val="35000"/>
                  </a:prstClr>
                </a:solidFill>
                <a:latin typeface="+mn-lt"/>
              </a:rPr>
              <a:t>edging </a:t>
            </a:r>
            <a:r>
              <a:rPr lang="en-US" sz="1600" b="1">
                <a:solidFill>
                  <a:prstClr val="black">
                    <a:lumMod val="65000"/>
                    <a:lumOff val="35000"/>
                  </a:prstClr>
                </a:solidFill>
                <a:latin typeface="+mn-lt"/>
              </a:rPr>
              <a:t>and inconsistencies in fallback provisions</a:t>
            </a:r>
            <a:endParaRPr lang="en-US" altLang="es-ES" sz="1600" b="1">
              <a:solidFill>
                <a:prstClr val="black">
                  <a:lumMod val="65000"/>
                  <a:lumOff val="35000"/>
                </a:prstClr>
              </a:solidFill>
              <a:latin typeface="+mn-lt"/>
            </a:endParaRPr>
          </a:p>
        </p:txBody>
      </p:sp>
      <p:sp>
        <p:nvSpPr>
          <p:cNvPr id="31" name="Text Box 6">
            <a:extLst>
              <a:ext uri="{FF2B5EF4-FFF2-40B4-BE49-F238E27FC236}">
                <a16:creationId xmlns:a16="http://schemas.microsoft.com/office/drawing/2014/main" xmlns="" id="{63E26DE7-4E40-4A4C-A477-8700011C0E1B}"/>
              </a:ext>
            </a:extLst>
          </p:cNvPr>
          <p:cNvSpPr txBox="1">
            <a:spLocks noChangeArrowheads="1"/>
          </p:cNvSpPr>
          <p:nvPr/>
        </p:nvSpPr>
        <p:spPr>
          <a:xfrm>
            <a:off x="935419" y="2565496"/>
            <a:ext cx="4812143" cy="365125"/>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285750" indent="-285750">
              <a:lnSpc>
                <a:spcPts val="2000"/>
              </a:lnSpc>
              <a:spcBef>
                <a:spcPts val="600"/>
              </a:spcBef>
              <a:buClr>
                <a:srgbClr val="458FA3"/>
              </a:buClr>
              <a:buSzPct val="120000"/>
              <a:buFont typeface="Arial" panose="020B0604020202020204" pitchFamily="34" charset="0"/>
              <a:buChar char="•"/>
            </a:pPr>
            <a:r>
              <a:rPr lang="en-US" altLang="es-ES" sz="1600" dirty="0">
                <a:solidFill>
                  <a:prstClr val="black">
                    <a:lumMod val="65000"/>
                    <a:lumOff val="35000"/>
                  </a:prstClr>
                </a:solidFill>
                <a:latin typeface="+mn-lt"/>
              </a:rPr>
              <a:t>Inconsistencies could arise in relation to:</a:t>
            </a:r>
          </a:p>
          <a:p>
            <a:pPr marL="1085850" lvl="1" indent="-342900">
              <a:lnSpc>
                <a:spcPts val="2000"/>
              </a:lnSpc>
              <a:spcBef>
                <a:spcPts val="600"/>
              </a:spcBef>
              <a:buClr>
                <a:srgbClr val="458FA3"/>
              </a:buClr>
              <a:buSzPct val="120000"/>
              <a:buFont typeface="+mj-lt"/>
              <a:buAutoNum type="arabicPeriod"/>
            </a:pPr>
            <a:r>
              <a:rPr lang="en-US" altLang="es-ES" sz="1600" dirty="0">
                <a:solidFill>
                  <a:prstClr val="black">
                    <a:lumMod val="65000"/>
                    <a:lumOff val="35000"/>
                  </a:prstClr>
                </a:solidFill>
                <a:latin typeface="+mn-lt"/>
              </a:rPr>
              <a:t>Fallback </a:t>
            </a:r>
            <a:r>
              <a:rPr lang="en-US" altLang="es-ES" sz="1600" dirty="0" smtClean="0">
                <a:solidFill>
                  <a:prstClr val="black">
                    <a:lumMod val="65000"/>
                    <a:lumOff val="35000"/>
                  </a:prstClr>
                </a:solidFill>
                <a:latin typeface="+mn-lt"/>
              </a:rPr>
              <a:t>rate </a:t>
            </a:r>
            <a:r>
              <a:rPr lang="en-US" altLang="es-ES" sz="1600" dirty="0">
                <a:solidFill>
                  <a:prstClr val="black">
                    <a:lumMod val="65000"/>
                    <a:lumOff val="35000"/>
                  </a:prstClr>
                </a:solidFill>
                <a:latin typeface="+mn-lt"/>
              </a:rPr>
              <a:t>definition</a:t>
            </a:r>
          </a:p>
          <a:p>
            <a:pPr marL="1085850" lvl="1" indent="-342900">
              <a:lnSpc>
                <a:spcPts val="2000"/>
              </a:lnSpc>
              <a:spcBef>
                <a:spcPts val="600"/>
              </a:spcBef>
              <a:buClr>
                <a:srgbClr val="458FA3"/>
              </a:buClr>
              <a:buSzPct val="120000"/>
              <a:buFont typeface="+mj-lt"/>
              <a:buAutoNum type="arabicPeriod"/>
            </a:pPr>
            <a:r>
              <a:rPr lang="en-US" altLang="es-ES" sz="1600" dirty="0">
                <a:solidFill>
                  <a:prstClr val="black">
                    <a:lumMod val="65000"/>
                    <a:lumOff val="35000"/>
                  </a:prstClr>
                </a:solidFill>
                <a:latin typeface="+mn-lt"/>
              </a:rPr>
              <a:t>Triggers –timing of fallback transition</a:t>
            </a:r>
          </a:p>
          <a:p>
            <a:pPr marL="285750" indent="-285750">
              <a:lnSpc>
                <a:spcPts val="2000"/>
              </a:lnSpc>
              <a:spcBef>
                <a:spcPts val="600"/>
              </a:spcBef>
              <a:buClr>
                <a:srgbClr val="458FA3"/>
              </a:buClr>
              <a:buSzPct val="120000"/>
              <a:buFont typeface="Arial" panose="020B0604020202020204" pitchFamily="34" charset="0"/>
              <a:buChar char="•"/>
            </a:pPr>
            <a:r>
              <a:rPr lang="en-US" sz="1600" dirty="0">
                <a:solidFill>
                  <a:prstClr val="black">
                    <a:lumMod val="65000"/>
                    <a:lumOff val="35000"/>
                  </a:prstClr>
                </a:solidFill>
                <a:latin typeface="+mn-lt"/>
              </a:rPr>
              <a:t>Timing inconsistency can add to the discrepancy between different fallback rate definitions, increasing potential risks to hedging, hedge accounting and asset and liability management.</a:t>
            </a:r>
            <a:endParaRPr lang="es-ES" sz="1600" dirty="0">
              <a:solidFill>
                <a:prstClr val="black">
                  <a:lumMod val="65000"/>
                  <a:lumOff val="35000"/>
                </a:prstClr>
              </a:solidFill>
              <a:latin typeface="+mn-lt"/>
            </a:endParaRPr>
          </a:p>
          <a:p>
            <a:pPr>
              <a:lnSpc>
                <a:spcPts val="2000"/>
              </a:lnSpc>
              <a:spcBef>
                <a:spcPts val="600"/>
              </a:spcBef>
              <a:buClr>
                <a:srgbClr val="458FA3"/>
              </a:buClr>
              <a:buSzPct val="120000"/>
            </a:pPr>
            <a:r>
              <a:rPr lang="en-US" altLang="es-ES" sz="1600" dirty="0">
                <a:solidFill>
                  <a:prstClr val="black">
                    <a:lumMod val="65000"/>
                    <a:lumOff val="35000"/>
                  </a:prstClr>
                </a:solidFill>
                <a:latin typeface="+mn-lt"/>
              </a:rPr>
              <a:t> </a:t>
            </a:r>
          </a:p>
        </p:txBody>
      </p:sp>
      <p:sp>
        <p:nvSpPr>
          <p:cNvPr id="15" name="Text Box 6">
            <a:extLst>
              <a:ext uri="{FF2B5EF4-FFF2-40B4-BE49-F238E27FC236}">
                <a16:creationId xmlns:a16="http://schemas.microsoft.com/office/drawing/2014/main" xmlns="" id="{3D8A4BC4-3ADF-4FA7-8668-A47A9C0F6C5F}"/>
              </a:ext>
            </a:extLst>
          </p:cNvPr>
          <p:cNvSpPr txBox="1">
            <a:spLocks noChangeArrowheads="1"/>
          </p:cNvSpPr>
          <p:nvPr/>
        </p:nvSpPr>
        <p:spPr>
          <a:xfrm>
            <a:off x="6693076" y="2841389"/>
            <a:ext cx="4812143" cy="545092"/>
          </a:xfrm>
          <a:prstGeom prst="rect">
            <a:avLst/>
          </a:prstGeom>
          <a:noFill/>
          <a:ln w="9525" algn="ctr">
            <a:noFill/>
            <a:miter lim="800000"/>
          </a:ln>
        </p:spPr>
        <p:txBody>
          <a:bodyPr lIns="36000" rIns="0"/>
          <a:lstStyle>
            <a:defPPr>
              <a:defRPr lang="es-ES"/>
            </a:defPPr>
            <a:lvl1pPr marL="285750" indent="-285750">
              <a:lnSpc>
                <a:spcPts val="2000"/>
              </a:lnSpc>
              <a:spcBef>
                <a:spcPts val="600"/>
              </a:spcBef>
              <a:buClr>
                <a:srgbClr val="458FA3"/>
              </a:buClr>
              <a:buSzPct val="120000"/>
              <a:buFont typeface="Arial" panose="020B0604020202020204" pitchFamily="34" charset="0"/>
              <a:buChar char="•"/>
              <a:defRPr sz="1600" i="1">
                <a:solidFill>
                  <a:prstClr val="black">
                    <a:lumMod val="65000"/>
                    <a:lumOff val="35000"/>
                  </a:prstClr>
                </a:solidFill>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fontAlgn="base">
              <a:spcBef>
                <a:spcPct val="0"/>
              </a:spcBef>
              <a:spcAft>
                <a:spcPct val="0"/>
              </a:spcAft>
              <a:defRPr>
                <a:latin typeface="Arial" pitchFamily="34" charset="0"/>
              </a:defRPr>
            </a:lvl6pPr>
            <a:lvl7pPr marL="2971800" indent="-228600" fontAlgn="base">
              <a:spcBef>
                <a:spcPct val="0"/>
              </a:spcBef>
              <a:spcAft>
                <a:spcPct val="0"/>
              </a:spcAft>
              <a:defRPr>
                <a:latin typeface="Arial" pitchFamily="34" charset="0"/>
              </a:defRPr>
            </a:lvl7pPr>
            <a:lvl8pPr marL="3429000" indent="-228600" fontAlgn="base">
              <a:spcBef>
                <a:spcPct val="0"/>
              </a:spcBef>
              <a:spcAft>
                <a:spcPct val="0"/>
              </a:spcAft>
              <a:defRPr>
                <a:latin typeface="Arial" pitchFamily="34" charset="0"/>
              </a:defRPr>
            </a:lvl8pPr>
            <a:lvl9pPr marL="3886200" indent="-228600" fontAlgn="base">
              <a:spcBef>
                <a:spcPct val="0"/>
              </a:spcBef>
              <a:spcAft>
                <a:spcPct val="0"/>
              </a:spcAft>
              <a:defRPr>
                <a:latin typeface="Arial" pitchFamily="34" charset="0"/>
              </a:defRPr>
            </a:lvl9pPr>
          </a:lstStyle>
          <a:p>
            <a:pPr marL="0" indent="0">
              <a:buNone/>
            </a:pPr>
            <a:r>
              <a:rPr lang="en-US" b="1"/>
              <a:t>Market participants are recommended to reduce variability in fallbacks between different product classes</a:t>
            </a:r>
            <a:r>
              <a:rPr lang="en-US"/>
              <a:t> (including derivatives) to a minimum as this would reduce technical implementation challenges as well as risk management and </a:t>
            </a:r>
            <a:r>
              <a:rPr lang="en-US" smtClean="0"/>
              <a:t>accounting </a:t>
            </a:r>
            <a:r>
              <a:rPr lang="en-US"/>
              <a:t>complexity.</a:t>
            </a:r>
            <a:endParaRPr lang="es-ES"/>
          </a:p>
        </p:txBody>
      </p:sp>
      <p:sp>
        <p:nvSpPr>
          <p:cNvPr id="3" name="Rectangle 2"/>
          <p:cNvSpPr/>
          <p:nvPr/>
        </p:nvSpPr>
        <p:spPr>
          <a:xfrm>
            <a:off x="311076" y="6322030"/>
            <a:ext cx="10872971" cy="276999"/>
          </a:xfrm>
          <a:prstGeom prst="rect">
            <a:avLst/>
          </a:prstGeom>
        </p:spPr>
        <p:txBody>
          <a:bodyPr wrap="square">
            <a:spAutoFit/>
          </a:bodyPr>
          <a:lstStyle/>
          <a:p>
            <a:r>
              <a:rPr lang="en-US" sz="1200" dirty="0" smtClean="0">
                <a:solidFill>
                  <a:prstClr val="black">
                    <a:lumMod val="65000"/>
                    <a:lumOff val="35000"/>
                  </a:prstClr>
                </a:solidFill>
              </a:rPr>
              <a:t>* For further </a:t>
            </a:r>
            <a:r>
              <a:rPr lang="en-US" sz="1200" dirty="0">
                <a:solidFill>
                  <a:prstClr val="black">
                    <a:lumMod val="65000"/>
                    <a:lumOff val="35000"/>
                  </a:prstClr>
                </a:solidFill>
              </a:rPr>
              <a:t>implications and background information </a:t>
            </a:r>
            <a:r>
              <a:rPr lang="en-US" sz="1200" dirty="0" smtClean="0">
                <a:solidFill>
                  <a:prstClr val="black">
                    <a:lumMod val="65000"/>
                    <a:lumOff val="35000"/>
                  </a:prstClr>
                </a:solidFill>
              </a:rPr>
              <a:t>see WG euro RFR reports </a:t>
            </a:r>
            <a:r>
              <a:rPr lang="en-US" sz="1200" dirty="0">
                <a:solidFill>
                  <a:prstClr val="black">
                    <a:lumMod val="65000"/>
                    <a:lumOff val="35000"/>
                  </a:prstClr>
                </a:solidFill>
                <a:hlinkClick r:id="rId8"/>
              </a:rPr>
              <a:t>on risk management </a:t>
            </a:r>
            <a:r>
              <a:rPr lang="en-US" sz="1200" dirty="0">
                <a:solidFill>
                  <a:prstClr val="black">
                    <a:lumMod val="65000"/>
                    <a:lumOff val="35000"/>
                  </a:prstClr>
                </a:solidFill>
              </a:rPr>
              <a:t>and </a:t>
            </a:r>
            <a:r>
              <a:rPr lang="en-US" sz="1200" dirty="0" smtClean="0">
                <a:solidFill>
                  <a:prstClr val="black">
                    <a:lumMod val="65000"/>
                    <a:lumOff val="35000"/>
                  </a:prstClr>
                </a:solidFill>
                <a:hlinkClick r:id="rId9"/>
              </a:rPr>
              <a:t>accounting</a:t>
            </a:r>
            <a:endParaRPr lang="en-US" sz="1200" dirty="0">
              <a:solidFill>
                <a:prstClr val="black">
                  <a:lumMod val="65000"/>
                  <a:lumOff val="35000"/>
                </a:prstClr>
              </a:solidFill>
            </a:endParaRPr>
          </a:p>
        </p:txBody>
      </p:sp>
      <p:grpSp>
        <p:nvGrpSpPr>
          <p:cNvPr id="18" name="Grupo 17"/>
          <p:cNvGrpSpPr/>
          <p:nvPr/>
        </p:nvGrpSpPr>
        <p:grpSpPr>
          <a:xfrm>
            <a:off x="5968485" y="2744924"/>
            <a:ext cx="575035" cy="575035"/>
            <a:chOff x="5806406" y="1729156"/>
            <a:chExt cx="575035" cy="575035"/>
          </a:xfrm>
        </p:grpSpPr>
        <p:sp>
          <p:nvSpPr>
            <p:cNvPr id="19" name="Elipse 18">
              <a:hlinkClick r:id="rId10"/>
              <a:extLst>
                <a:ext uri="{FF2B5EF4-FFF2-40B4-BE49-F238E27FC236}">
                  <a16:creationId xmlns="" xmlns:a16="http://schemas.microsoft.com/office/drawing/2014/main" id="{23A7B998-FAB0-470B-A158-0011004B82ED}"/>
                </a:ext>
              </a:extLst>
            </p:cNvPr>
            <p:cNvSpPr/>
            <p:nvPr/>
          </p:nvSpPr>
          <p:spPr>
            <a:xfrm>
              <a:off x="5806406" y="1729156"/>
              <a:ext cx="575035" cy="575035"/>
            </a:xfrm>
            <a:prstGeom prst="ellipse">
              <a:avLst/>
            </a:prstGeom>
            <a:solidFill>
              <a:schemeClr val="accent2">
                <a:lumMod val="2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Freeform 93">
              <a:extLst>
                <a:ext uri="{FF2B5EF4-FFF2-40B4-BE49-F238E27FC236}">
                  <a16:creationId xmlns="" xmlns:a16="http://schemas.microsoft.com/office/drawing/2014/main" id="{22842D05-CD30-4BCF-B5B6-C694522389EA}"/>
                </a:ext>
              </a:extLst>
            </p:cNvPr>
            <p:cNvSpPr>
              <a:spLocks noEditPoints="1"/>
            </p:cNvSpPr>
            <p:nvPr/>
          </p:nvSpPr>
          <p:spPr>
            <a:xfrm>
              <a:off x="5955962" y="1848112"/>
              <a:ext cx="273050" cy="258763"/>
            </a:xfrm>
            <a:custGeom>
              <a:avLst/>
              <a:gdLst>
                <a:gd name="T0" fmla="*/ 3288 w 3288"/>
                <a:gd name="T1" fmla="*/ 1440 h 3106"/>
                <a:gd name="T2" fmla="*/ 2163 w 3288"/>
                <a:gd name="T3" fmla="*/ 1125 h 3106"/>
                <a:gd name="T4" fmla="*/ 1848 w 3288"/>
                <a:gd name="T5" fmla="*/ 0 h 3106"/>
                <a:gd name="T6" fmla="*/ 1526 w 3288"/>
                <a:gd name="T7" fmla="*/ 315 h 3106"/>
                <a:gd name="T8" fmla="*/ 1115 w 3288"/>
                <a:gd name="T9" fmla="*/ 1149 h 3106"/>
                <a:gd name="T10" fmla="*/ 1080 w 3288"/>
                <a:gd name="T11" fmla="*/ 1097 h 3106"/>
                <a:gd name="T12" fmla="*/ 90 w 3288"/>
                <a:gd name="T13" fmla="*/ 1007 h 3106"/>
                <a:gd name="T14" fmla="*/ 0 w 3288"/>
                <a:gd name="T15" fmla="*/ 2614 h 3106"/>
                <a:gd name="T16" fmla="*/ 990 w 3288"/>
                <a:gd name="T17" fmla="*/ 3105 h 3106"/>
                <a:gd name="T18" fmla="*/ 1080 w 3288"/>
                <a:gd name="T19" fmla="*/ 2891 h 3106"/>
                <a:gd name="T20" fmla="*/ 2784 w 3288"/>
                <a:gd name="T21" fmla="*/ 3106 h 3106"/>
                <a:gd name="T22" fmla="*/ 3007 w 3288"/>
                <a:gd name="T23" fmla="*/ 3019 h 3106"/>
                <a:gd name="T24" fmla="*/ 3060 w 3288"/>
                <a:gd name="T25" fmla="*/ 2642 h 3106"/>
                <a:gd name="T26" fmla="*/ 3192 w 3288"/>
                <a:gd name="T27" fmla="*/ 2119 h 3106"/>
                <a:gd name="T28" fmla="*/ 3187 w 3288"/>
                <a:gd name="T29" fmla="*/ 1672 h 3106"/>
                <a:gd name="T30" fmla="*/ 180 w 3288"/>
                <a:gd name="T31" fmla="*/ 2614 h 3106"/>
                <a:gd name="T32" fmla="*/ 900 w 3288"/>
                <a:gd name="T33" fmla="*/ 1187 h 3106"/>
                <a:gd name="T34" fmla="*/ 900 w 3288"/>
                <a:gd name="T35" fmla="*/ 2756 h 3106"/>
                <a:gd name="T36" fmla="*/ 491 w 3288"/>
                <a:gd name="T37" fmla="*/ 2925 h 3106"/>
                <a:gd name="T38" fmla="*/ 2693 w 3288"/>
                <a:gd name="T39" fmla="*/ 2475 h 3106"/>
                <a:gd name="T40" fmla="*/ 2693 w 3288"/>
                <a:gd name="T41" fmla="*/ 2655 h 3106"/>
                <a:gd name="T42" fmla="*/ 2788 w 3288"/>
                <a:gd name="T43" fmla="*/ 2664 h 3106"/>
                <a:gd name="T44" fmla="*/ 2882 w 3288"/>
                <a:gd name="T45" fmla="*/ 2889 h 3106"/>
                <a:gd name="T46" fmla="*/ 2094 w 3288"/>
                <a:gd name="T47" fmla="*/ 2926 h 3106"/>
                <a:gd name="T48" fmla="*/ 1080 w 3288"/>
                <a:gd name="T49" fmla="*/ 1566 h 3106"/>
                <a:gd name="T50" fmla="*/ 1169 w 3288"/>
                <a:gd name="T51" fmla="*/ 1337 h 3106"/>
                <a:gd name="T52" fmla="*/ 1706 w 3288"/>
                <a:gd name="T53" fmla="*/ 553 h 3106"/>
                <a:gd name="T54" fmla="*/ 1713 w 3288"/>
                <a:gd name="T55" fmla="*/ 315 h 3106"/>
                <a:gd name="T56" fmla="*/ 1983 w 3288"/>
                <a:gd name="T57" fmla="*/ 315 h 3106"/>
                <a:gd name="T58" fmla="*/ 2073 w 3288"/>
                <a:gd name="T59" fmla="*/ 1305 h 3106"/>
                <a:gd name="T60" fmla="*/ 3108 w 3288"/>
                <a:gd name="T61" fmla="*/ 1440 h 3106"/>
                <a:gd name="T62" fmla="*/ 2693 w 3288"/>
                <a:gd name="T63" fmla="*/ 1575 h 3106"/>
                <a:gd name="T64" fmla="*/ 2693 w 3288"/>
                <a:gd name="T65" fmla="*/ 1755 h 3106"/>
                <a:gd name="T66" fmla="*/ 2968 w 3288"/>
                <a:gd name="T67" fmla="*/ 1763 h 3106"/>
                <a:gd name="T68" fmla="*/ 3004 w 3288"/>
                <a:gd name="T69" fmla="*/ 2028 h 3106"/>
                <a:gd name="T70" fmla="*/ 2932 w 3288"/>
                <a:gd name="T71" fmla="*/ 2033 h 3106"/>
                <a:gd name="T72" fmla="*/ 2603 w 3288"/>
                <a:gd name="T73" fmla="*/ 2123 h 3106"/>
                <a:gd name="T74" fmla="*/ 2968 w 3288"/>
                <a:gd name="T75" fmla="*/ 2213 h 3106"/>
                <a:gd name="T76" fmla="*/ 3103 w 3288"/>
                <a:gd name="T77" fmla="*/ 2340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88" h="3106">
                  <a:moveTo>
                    <a:pt x="3187" y="1672"/>
                  </a:moveTo>
                  <a:cubicBezTo>
                    <a:pt x="3249" y="1614"/>
                    <a:pt x="3288" y="1532"/>
                    <a:pt x="3288" y="1440"/>
                  </a:cubicBezTo>
                  <a:cubicBezTo>
                    <a:pt x="3288" y="1267"/>
                    <a:pt x="3147" y="1125"/>
                    <a:pt x="2973" y="1125"/>
                  </a:cubicBezTo>
                  <a:cubicBezTo>
                    <a:pt x="2163" y="1125"/>
                    <a:pt x="2163" y="1125"/>
                    <a:pt x="2163" y="1125"/>
                  </a:cubicBezTo>
                  <a:cubicBezTo>
                    <a:pt x="2163" y="315"/>
                    <a:pt x="2163" y="315"/>
                    <a:pt x="2163" y="315"/>
                  </a:cubicBezTo>
                  <a:cubicBezTo>
                    <a:pt x="2163" y="142"/>
                    <a:pt x="2022" y="0"/>
                    <a:pt x="1848" y="0"/>
                  </a:cubicBezTo>
                  <a:cubicBezTo>
                    <a:pt x="1689" y="0"/>
                    <a:pt x="1556" y="120"/>
                    <a:pt x="1536" y="274"/>
                  </a:cubicBezTo>
                  <a:cubicBezTo>
                    <a:pt x="1530" y="287"/>
                    <a:pt x="1526" y="301"/>
                    <a:pt x="1526" y="315"/>
                  </a:cubicBezTo>
                  <a:cubicBezTo>
                    <a:pt x="1526" y="553"/>
                    <a:pt x="1526" y="553"/>
                    <a:pt x="1526" y="553"/>
                  </a:cubicBezTo>
                  <a:cubicBezTo>
                    <a:pt x="1526" y="831"/>
                    <a:pt x="1248" y="1046"/>
                    <a:pt x="1115" y="1149"/>
                  </a:cubicBezTo>
                  <a:cubicBezTo>
                    <a:pt x="1102" y="1159"/>
                    <a:pt x="1090" y="1168"/>
                    <a:pt x="1080" y="1176"/>
                  </a:cubicBezTo>
                  <a:cubicBezTo>
                    <a:pt x="1080" y="1097"/>
                    <a:pt x="1080" y="1097"/>
                    <a:pt x="1080" y="1097"/>
                  </a:cubicBezTo>
                  <a:cubicBezTo>
                    <a:pt x="1080" y="1047"/>
                    <a:pt x="1039" y="1007"/>
                    <a:pt x="990" y="1007"/>
                  </a:cubicBezTo>
                  <a:cubicBezTo>
                    <a:pt x="90" y="1007"/>
                    <a:pt x="90" y="1007"/>
                    <a:pt x="90" y="1007"/>
                  </a:cubicBezTo>
                  <a:cubicBezTo>
                    <a:pt x="40" y="1007"/>
                    <a:pt x="0" y="1047"/>
                    <a:pt x="0" y="1097"/>
                  </a:cubicBezTo>
                  <a:cubicBezTo>
                    <a:pt x="0" y="2614"/>
                    <a:pt x="0" y="2614"/>
                    <a:pt x="0" y="2614"/>
                  </a:cubicBezTo>
                  <a:cubicBezTo>
                    <a:pt x="0" y="2885"/>
                    <a:pt x="220" y="3105"/>
                    <a:pt x="491" y="3105"/>
                  </a:cubicBezTo>
                  <a:cubicBezTo>
                    <a:pt x="990" y="3105"/>
                    <a:pt x="990" y="3105"/>
                    <a:pt x="990" y="3105"/>
                  </a:cubicBezTo>
                  <a:cubicBezTo>
                    <a:pt x="1039" y="3105"/>
                    <a:pt x="1080" y="3065"/>
                    <a:pt x="1080" y="3015"/>
                  </a:cubicBezTo>
                  <a:cubicBezTo>
                    <a:pt x="1080" y="2891"/>
                    <a:pt x="1080" y="2891"/>
                    <a:pt x="1080" y="2891"/>
                  </a:cubicBezTo>
                  <a:cubicBezTo>
                    <a:pt x="1401" y="3015"/>
                    <a:pt x="1739" y="3088"/>
                    <a:pt x="2089" y="3105"/>
                  </a:cubicBezTo>
                  <a:cubicBezTo>
                    <a:pt x="2784" y="3106"/>
                    <a:pt x="2784" y="3106"/>
                    <a:pt x="2784" y="3106"/>
                  </a:cubicBezTo>
                  <a:cubicBezTo>
                    <a:pt x="2787" y="3106"/>
                    <a:pt x="2789" y="3106"/>
                    <a:pt x="2792" y="3106"/>
                  </a:cubicBezTo>
                  <a:cubicBezTo>
                    <a:pt x="2872" y="3106"/>
                    <a:pt x="2948" y="3075"/>
                    <a:pt x="3007" y="3019"/>
                  </a:cubicBezTo>
                  <a:cubicBezTo>
                    <a:pt x="3067" y="2962"/>
                    <a:pt x="3101" y="2885"/>
                    <a:pt x="3103" y="2799"/>
                  </a:cubicBezTo>
                  <a:cubicBezTo>
                    <a:pt x="3103" y="2742"/>
                    <a:pt x="3087" y="2688"/>
                    <a:pt x="3060" y="2642"/>
                  </a:cubicBezTo>
                  <a:cubicBezTo>
                    <a:pt x="3189" y="2602"/>
                    <a:pt x="3283" y="2482"/>
                    <a:pt x="3283" y="2340"/>
                  </a:cubicBezTo>
                  <a:cubicBezTo>
                    <a:pt x="3283" y="2254"/>
                    <a:pt x="3248" y="2176"/>
                    <a:pt x="3192" y="2119"/>
                  </a:cubicBezTo>
                  <a:cubicBezTo>
                    <a:pt x="3248" y="2062"/>
                    <a:pt x="3283" y="1984"/>
                    <a:pt x="3283" y="1898"/>
                  </a:cubicBezTo>
                  <a:cubicBezTo>
                    <a:pt x="3283" y="1809"/>
                    <a:pt x="3246" y="1729"/>
                    <a:pt x="3187" y="1672"/>
                  </a:cubicBezTo>
                  <a:close/>
                  <a:moveTo>
                    <a:pt x="491" y="2925"/>
                  </a:moveTo>
                  <a:cubicBezTo>
                    <a:pt x="319" y="2925"/>
                    <a:pt x="180" y="2786"/>
                    <a:pt x="180" y="2614"/>
                  </a:cubicBezTo>
                  <a:cubicBezTo>
                    <a:pt x="180" y="1187"/>
                    <a:pt x="180" y="1187"/>
                    <a:pt x="180" y="1187"/>
                  </a:cubicBezTo>
                  <a:cubicBezTo>
                    <a:pt x="900" y="1187"/>
                    <a:pt x="900" y="1187"/>
                    <a:pt x="900" y="1187"/>
                  </a:cubicBezTo>
                  <a:cubicBezTo>
                    <a:pt x="900" y="2755"/>
                    <a:pt x="900" y="2755"/>
                    <a:pt x="900" y="2755"/>
                  </a:cubicBezTo>
                  <a:cubicBezTo>
                    <a:pt x="900" y="2755"/>
                    <a:pt x="900" y="2755"/>
                    <a:pt x="900" y="2756"/>
                  </a:cubicBezTo>
                  <a:cubicBezTo>
                    <a:pt x="900" y="2925"/>
                    <a:pt x="900" y="2925"/>
                    <a:pt x="900" y="2925"/>
                  </a:cubicBezTo>
                  <a:lnTo>
                    <a:pt x="491" y="2925"/>
                  </a:lnTo>
                  <a:close/>
                  <a:moveTo>
                    <a:pt x="2968" y="2475"/>
                  </a:moveTo>
                  <a:cubicBezTo>
                    <a:pt x="2693" y="2475"/>
                    <a:pt x="2693" y="2475"/>
                    <a:pt x="2693" y="2475"/>
                  </a:cubicBezTo>
                  <a:cubicBezTo>
                    <a:pt x="2643" y="2475"/>
                    <a:pt x="2603" y="2516"/>
                    <a:pt x="2603" y="2565"/>
                  </a:cubicBezTo>
                  <a:cubicBezTo>
                    <a:pt x="2603" y="2615"/>
                    <a:pt x="2643" y="2655"/>
                    <a:pt x="2693" y="2655"/>
                  </a:cubicBezTo>
                  <a:cubicBezTo>
                    <a:pt x="2749" y="2655"/>
                    <a:pt x="2749" y="2655"/>
                    <a:pt x="2749" y="2655"/>
                  </a:cubicBezTo>
                  <a:cubicBezTo>
                    <a:pt x="2760" y="2661"/>
                    <a:pt x="2774" y="2664"/>
                    <a:pt x="2788" y="2664"/>
                  </a:cubicBezTo>
                  <a:cubicBezTo>
                    <a:pt x="2862" y="2664"/>
                    <a:pt x="2923" y="2725"/>
                    <a:pt x="2923" y="2797"/>
                  </a:cubicBezTo>
                  <a:cubicBezTo>
                    <a:pt x="2922" y="2832"/>
                    <a:pt x="2908" y="2865"/>
                    <a:pt x="2882" y="2889"/>
                  </a:cubicBezTo>
                  <a:cubicBezTo>
                    <a:pt x="2857" y="2913"/>
                    <a:pt x="2823" y="2925"/>
                    <a:pt x="2783" y="2925"/>
                  </a:cubicBezTo>
                  <a:cubicBezTo>
                    <a:pt x="2094" y="2926"/>
                    <a:pt x="2094" y="2926"/>
                    <a:pt x="2094" y="2926"/>
                  </a:cubicBezTo>
                  <a:cubicBezTo>
                    <a:pt x="1744" y="2907"/>
                    <a:pt x="1403" y="2830"/>
                    <a:pt x="1080" y="2697"/>
                  </a:cubicBezTo>
                  <a:cubicBezTo>
                    <a:pt x="1080" y="1566"/>
                    <a:pt x="1080" y="1566"/>
                    <a:pt x="1080" y="1566"/>
                  </a:cubicBezTo>
                  <a:cubicBezTo>
                    <a:pt x="1082" y="1558"/>
                    <a:pt x="1083" y="1550"/>
                    <a:pt x="1083" y="1541"/>
                  </a:cubicBezTo>
                  <a:cubicBezTo>
                    <a:pt x="1083" y="1465"/>
                    <a:pt x="1114" y="1390"/>
                    <a:pt x="1169" y="1337"/>
                  </a:cubicBezTo>
                  <a:cubicBezTo>
                    <a:pt x="1179" y="1326"/>
                    <a:pt x="1199" y="1311"/>
                    <a:pt x="1225" y="1291"/>
                  </a:cubicBezTo>
                  <a:cubicBezTo>
                    <a:pt x="1381" y="1171"/>
                    <a:pt x="1706" y="920"/>
                    <a:pt x="1706" y="553"/>
                  </a:cubicBezTo>
                  <a:cubicBezTo>
                    <a:pt x="1706" y="351"/>
                    <a:pt x="1706" y="351"/>
                    <a:pt x="1706" y="351"/>
                  </a:cubicBezTo>
                  <a:cubicBezTo>
                    <a:pt x="1711" y="340"/>
                    <a:pt x="1713" y="328"/>
                    <a:pt x="1713" y="315"/>
                  </a:cubicBezTo>
                  <a:cubicBezTo>
                    <a:pt x="1713" y="241"/>
                    <a:pt x="1774" y="180"/>
                    <a:pt x="1848" y="180"/>
                  </a:cubicBezTo>
                  <a:cubicBezTo>
                    <a:pt x="1923" y="180"/>
                    <a:pt x="1983" y="241"/>
                    <a:pt x="1983" y="315"/>
                  </a:cubicBezTo>
                  <a:cubicBezTo>
                    <a:pt x="1983" y="1215"/>
                    <a:pt x="1983" y="1215"/>
                    <a:pt x="1983" y="1215"/>
                  </a:cubicBezTo>
                  <a:cubicBezTo>
                    <a:pt x="1983" y="1265"/>
                    <a:pt x="2024" y="1305"/>
                    <a:pt x="2073" y="1305"/>
                  </a:cubicBezTo>
                  <a:cubicBezTo>
                    <a:pt x="2973" y="1305"/>
                    <a:pt x="2973" y="1305"/>
                    <a:pt x="2973" y="1305"/>
                  </a:cubicBezTo>
                  <a:cubicBezTo>
                    <a:pt x="3048" y="1305"/>
                    <a:pt x="3108" y="1366"/>
                    <a:pt x="3108" y="1440"/>
                  </a:cubicBezTo>
                  <a:cubicBezTo>
                    <a:pt x="3108" y="1515"/>
                    <a:pt x="3048" y="1575"/>
                    <a:pt x="2973" y="1575"/>
                  </a:cubicBezTo>
                  <a:cubicBezTo>
                    <a:pt x="2693" y="1575"/>
                    <a:pt x="2693" y="1575"/>
                    <a:pt x="2693" y="1575"/>
                  </a:cubicBezTo>
                  <a:cubicBezTo>
                    <a:pt x="2643" y="1575"/>
                    <a:pt x="2603" y="1616"/>
                    <a:pt x="2603" y="1665"/>
                  </a:cubicBezTo>
                  <a:cubicBezTo>
                    <a:pt x="2603" y="1715"/>
                    <a:pt x="2643" y="1755"/>
                    <a:pt x="2693" y="1755"/>
                  </a:cubicBezTo>
                  <a:cubicBezTo>
                    <a:pt x="2932" y="1755"/>
                    <a:pt x="2932" y="1755"/>
                    <a:pt x="2932" y="1755"/>
                  </a:cubicBezTo>
                  <a:cubicBezTo>
                    <a:pt x="2943" y="1760"/>
                    <a:pt x="2955" y="1763"/>
                    <a:pt x="2968" y="1763"/>
                  </a:cubicBezTo>
                  <a:cubicBezTo>
                    <a:pt x="3042" y="1763"/>
                    <a:pt x="3103" y="1823"/>
                    <a:pt x="3103" y="1898"/>
                  </a:cubicBezTo>
                  <a:cubicBezTo>
                    <a:pt x="3103" y="1959"/>
                    <a:pt x="3061" y="2012"/>
                    <a:pt x="3004" y="2028"/>
                  </a:cubicBezTo>
                  <a:cubicBezTo>
                    <a:pt x="2992" y="2026"/>
                    <a:pt x="2980" y="2025"/>
                    <a:pt x="2968" y="2025"/>
                  </a:cubicBezTo>
                  <a:cubicBezTo>
                    <a:pt x="2955" y="2025"/>
                    <a:pt x="2943" y="2028"/>
                    <a:pt x="2932" y="2033"/>
                  </a:cubicBezTo>
                  <a:cubicBezTo>
                    <a:pt x="2693" y="2033"/>
                    <a:pt x="2693" y="2033"/>
                    <a:pt x="2693" y="2033"/>
                  </a:cubicBezTo>
                  <a:cubicBezTo>
                    <a:pt x="2643" y="2033"/>
                    <a:pt x="2603" y="2073"/>
                    <a:pt x="2603" y="2123"/>
                  </a:cubicBezTo>
                  <a:cubicBezTo>
                    <a:pt x="2603" y="2172"/>
                    <a:pt x="2643" y="2213"/>
                    <a:pt x="2693" y="2213"/>
                  </a:cubicBezTo>
                  <a:cubicBezTo>
                    <a:pt x="2968" y="2213"/>
                    <a:pt x="2968" y="2213"/>
                    <a:pt x="2968" y="2213"/>
                  </a:cubicBezTo>
                  <a:cubicBezTo>
                    <a:pt x="2980" y="2213"/>
                    <a:pt x="2992" y="2212"/>
                    <a:pt x="3004" y="2210"/>
                  </a:cubicBezTo>
                  <a:cubicBezTo>
                    <a:pt x="3061" y="2226"/>
                    <a:pt x="3103" y="2279"/>
                    <a:pt x="3103" y="2340"/>
                  </a:cubicBezTo>
                  <a:cubicBezTo>
                    <a:pt x="3103" y="2415"/>
                    <a:pt x="3042" y="2475"/>
                    <a:pt x="2968" y="2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1928875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63" name="Diapositiva de think-cell" r:id="rId6" imgW="0" imgH="0" progId="TCLayout.ActiveDocument.1">
                  <p:embed/>
                </p:oleObj>
              </mc:Choice>
              <mc:Fallback>
                <p:oleObj name="Diapositiva de think-cell" r:id="rId6" imgW="0" imgH="0" progId="TCLayout.ActiveDocument.1">
                  <p:embed/>
                  <p:pic>
                    <p:nvPicPr>
                      <p:cNvPr id="0" name="Picture 1" descr="rI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ángulo 5" hidden="1"/>
          <p:cNvSpPr/>
          <p:nvPr>
            <p:custDataLst>
              <p:tags r:id="rId3"/>
            </p:custDataLst>
          </p:nvPr>
        </p:nvSpPr>
        <p:spPr>
          <a:xfrm>
            <a:off x="0" y="0"/>
            <a:ext cx="158750" cy="158750"/>
          </a:xfrm>
          <a:prstGeom prst="rect">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a:latin typeface="Arial" panose="020B0604020202020204" pitchFamily="34" charset="0"/>
              <a:ea typeface="+mj-ea"/>
              <a:cs typeface="+mj-cs"/>
              <a:sym typeface="Arial" panose="020B0604020202020204" pitchFamily="34" charset="0"/>
            </a:endParaRPr>
          </a:p>
        </p:txBody>
      </p:sp>
      <p:sp>
        <p:nvSpPr>
          <p:cNvPr id="10" name="Slide Number Placeholder 9"/>
          <p:cNvSpPr>
            <a:spLocks noGrp="1"/>
          </p:cNvSpPr>
          <p:nvPr>
            <p:ph type="sldNum" sz="quarter" idx="12"/>
          </p:nvPr>
        </p:nvSpPr>
        <p:spPr>
          <a:xfrm>
            <a:off x="8730845" y="6277968"/>
            <a:ext cx="2743200" cy="365125"/>
          </a:xfrm>
        </p:spPr>
        <p:txBody>
          <a:bodyPr/>
          <a:lstStyle/>
          <a:p>
            <a:fld id="{BC0D97B6-E32F-4D7D-B839-7C3B51F2640F}" type="slidenum">
              <a:rPr lang="es-ES" smtClean="0">
                <a:solidFill>
                  <a:schemeClr val="tx1">
                    <a:lumMod val="65000"/>
                    <a:lumOff val="35000"/>
                  </a:schemeClr>
                </a:solidFill>
              </a:rPr>
              <a:t>27</a:t>
            </a:fld>
            <a:endParaRPr lang="es-ES">
              <a:solidFill>
                <a:schemeClr val="tx1">
                  <a:lumMod val="65000"/>
                  <a:lumOff val="35000"/>
                </a:schemeClr>
              </a:solidFill>
            </a:endParaRPr>
          </a:p>
        </p:txBody>
      </p:sp>
      <p:sp>
        <p:nvSpPr>
          <p:cNvPr id="29" name="Marcador de texto 3">
            <a:extLst>
              <a:ext uri="{FF2B5EF4-FFF2-40B4-BE49-F238E27FC236}">
                <a16:creationId xmlns:a16="http://schemas.microsoft.com/office/drawing/2014/main" xmlns="" id="{8A5BA59B-8881-4ED6-9785-88A3BB5DD289}"/>
              </a:ext>
            </a:extLst>
          </p:cNvPr>
          <p:cNvSpPr txBox="1"/>
          <p:nvPr/>
        </p:nvSpPr>
        <p:spPr>
          <a:xfrm>
            <a:off x="439623" y="406640"/>
            <a:ext cx="11312754" cy="343227"/>
          </a:xfrm>
          <a:prstGeom prst="rect">
            <a:avLst/>
          </a:prstGeom>
        </p:spPr>
        <p:txBody>
          <a:bodyPr/>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None/>
            </a:pPr>
            <a:r>
              <a:rPr lang="en-US" sz="2400" b="1" smtClean="0">
                <a:solidFill>
                  <a:srgbClr val="DEEDF1">
                    <a:lumMod val="50000"/>
                  </a:srgbClr>
                </a:solidFill>
                <a:cs typeface="Arial" panose="020B0604020202020204" pitchFamily="34" charset="0"/>
              </a:rPr>
              <a:t>A</a:t>
            </a:r>
            <a:r>
              <a:rPr lang="en-US" sz="2400" b="1" smtClean="0">
                <a:solidFill>
                  <a:schemeClr val="accent2">
                    <a:lumMod val="50000"/>
                  </a:schemeClr>
                </a:solidFill>
                <a:latin typeface="Arial" panose="020B0604020202020204" pitchFamily="34" charset="0"/>
                <a:cs typeface="Arial" panose="020B0604020202020204" pitchFamily="34" charset="0"/>
              </a:rPr>
              <a:t>ccounting </a:t>
            </a:r>
            <a:r>
              <a:rPr lang="en-US" sz="2400" b="1">
                <a:solidFill>
                  <a:schemeClr val="accent2">
                    <a:lumMod val="50000"/>
                  </a:schemeClr>
                </a:solidFill>
                <a:latin typeface="Arial" panose="020B0604020202020204" pitchFamily="34" charset="0"/>
                <a:cs typeface="Arial" panose="020B0604020202020204" pitchFamily="34" charset="0"/>
              </a:rPr>
              <a:t>considerations (1/2)</a:t>
            </a:r>
          </a:p>
          <a:p>
            <a:pPr marL="0" lvl="8" indent="0" eaLnBrk="0" fontAlgn="base" hangingPunct="0">
              <a:spcBef>
                <a:spcPts val="600"/>
              </a:spcBef>
              <a:spcAft>
                <a:spcPts val="1200"/>
              </a:spcAft>
              <a:buNone/>
            </a:pPr>
            <a:endParaRPr lang="en-US" sz="2400" b="1">
              <a:solidFill>
                <a:srgbClr val="DEEDF1">
                  <a:lumMod val="50000"/>
                </a:srgbClr>
              </a:solidFill>
              <a:cs typeface="Arial" panose="020B0604020202020204" pitchFamily="34" charset="0"/>
            </a:endParaRPr>
          </a:p>
        </p:txBody>
      </p:sp>
      <p:sp>
        <p:nvSpPr>
          <p:cNvPr id="19" name="Rectángulo redondeado 15">
            <a:extLst>
              <a:ext uri="{FF2B5EF4-FFF2-40B4-BE49-F238E27FC236}">
                <a16:creationId xmlns:a16="http://schemas.microsoft.com/office/drawing/2014/main" xmlns="" id="{B44C765F-A543-4CAB-8521-6A2E26E928C0}"/>
              </a:ext>
            </a:extLst>
          </p:cNvPr>
          <p:cNvSpPr/>
          <p:nvPr/>
        </p:nvSpPr>
        <p:spPr>
          <a:xfrm>
            <a:off x="0" y="993330"/>
            <a:ext cx="12192000" cy="447710"/>
          </a:xfrm>
          <a:prstGeom prst="roundRect">
            <a:avLst>
              <a:gd name="adj" fmla="val 0"/>
            </a:avLst>
          </a:prstGeom>
          <a:solidFill>
            <a:schemeClr val="bg2">
              <a:alpha val="34902"/>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6">
            <a:extLst>
              <a:ext uri="{FF2B5EF4-FFF2-40B4-BE49-F238E27FC236}">
                <a16:creationId xmlns:a16="http://schemas.microsoft.com/office/drawing/2014/main" xmlns="" id="{3FD00475-553D-4308-960F-5CE09FDBBA3B}"/>
              </a:ext>
            </a:extLst>
          </p:cNvPr>
          <p:cNvSpPr txBox="1">
            <a:spLocks noChangeArrowheads="1"/>
          </p:cNvSpPr>
          <p:nvPr/>
        </p:nvSpPr>
        <p:spPr>
          <a:xfrm>
            <a:off x="537137" y="1075915"/>
            <a:ext cx="5103295" cy="365125"/>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ts val="2000"/>
              </a:lnSpc>
              <a:spcBef>
                <a:spcPts val="600"/>
              </a:spcBef>
              <a:buClr>
                <a:srgbClr val="458FA3"/>
              </a:buClr>
              <a:buSzPct val="120000"/>
            </a:pPr>
            <a:r>
              <a:rPr lang="en-US" sz="1600" b="1">
                <a:solidFill>
                  <a:prstClr val="black">
                    <a:lumMod val="65000"/>
                    <a:lumOff val="35000"/>
                  </a:prstClr>
                </a:solidFill>
                <a:latin typeface="+mn-lt"/>
              </a:rPr>
              <a:t>Accounting implications</a:t>
            </a:r>
            <a:endParaRPr lang="en-US" altLang="es-ES" sz="1600" b="1">
              <a:solidFill>
                <a:prstClr val="black">
                  <a:lumMod val="65000"/>
                  <a:lumOff val="35000"/>
                </a:prstClr>
              </a:solidFill>
              <a:latin typeface="+mn-lt"/>
            </a:endParaRPr>
          </a:p>
        </p:txBody>
      </p:sp>
      <p:sp>
        <p:nvSpPr>
          <p:cNvPr id="24" name="Rectángulo 1">
            <a:extLst>
              <a:ext uri="{FF2B5EF4-FFF2-40B4-BE49-F238E27FC236}">
                <a16:creationId xmlns:a16="http://schemas.microsoft.com/office/drawing/2014/main" xmlns="" id="{142DAAEA-74AA-49AA-AFEE-96235E21D6A5}"/>
              </a:ext>
            </a:extLst>
          </p:cNvPr>
          <p:cNvSpPr/>
          <p:nvPr/>
        </p:nvSpPr>
        <p:spPr>
          <a:xfrm>
            <a:off x="586589" y="4831750"/>
            <a:ext cx="11018822" cy="816287"/>
          </a:xfrm>
          <a:prstGeom prst="rect">
            <a:avLst/>
          </a:prstGeom>
          <a:noFill/>
          <a:ln w="9525" algn="ctr">
            <a:noFill/>
            <a:miter lim="800000"/>
          </a:ln>
        </p:spPr>
        <p:txBody>
          <a:bodyPr lIns="36000" rIns="0"/>
          <a:lstStyle/>
          <a:p>
            <a:pPr marL="285750" indent="-285750">
              <a:lnSpc>
                <a:spcPts val="2000"/>
              </a:lnSpc>
              <a:spcBef>
                <a:spcPts val="600"/>
              </a:spcBef>
              <a:buClr>
                <a:srgbClr val="458FA3"/>
              </a:buClr>
              <a:buSzPct val="120000"/>
              <a:buFont typeface="Arial" panose="020B0604020202020204" pitchFamily="34" charset="0"/>
              <a:buChar char="•"/>
            </a:pPr>
            <a:r>
              <a:rPr lang="en-US" dirty="0">
                <a:solidFill>
                  <a:srgbClr val="000000"/>
                </a:solidFill>
                <a:latin typeface="Calibri" panose="020F0502020204030204" pitchFamily="34" charset="0"/>
              </a:rPr>
              <a:t>The working group believes that owing to the general goal of equivalence when (</a:t>
            </a:r>
            <a:r>
              <a:rPr lang="en-US" dirty="0" err="1">
                <a:solidFill>
                  <a:srgbClr val="000000"/>
                </a:solidFill>
                <a:latin typeface="Calibri" panose="020F0502020204030204" pitchFamily="34" charset="0"/>
              </a:rPr>
              <a:t>i</a:t>
            </a:r>
            <a:r>
              <a:rPr lang="en-US" dirty="0">
                <a:solidFill>
                  <a:srgbClr val="000000"/>
                </a:solidFill>
                <a:latin typeface="Calibri" panose="020F0502020204030204" pitchFamily="34" charset="0"/>
              </a:rPr>
              <a:t>) introducing a fallback rate in an existing contract, or (ii) shifting from a benchmark rate to its fallback rate, this change should be considered a substantial modification only when such equivalence is not fulfilled. However, this view would have to be supported by the IASB.</a:t>
            </a:r>
            <a:br>
              <a:rPr lang="en-US" dirty="0">
                <a:solidFill>
                  <a:srgbClr val="000000"/>
                </a:solidFill>
                <a:latin typeface="Calibri" panose="020F0502020204030204" pitchFamily="34" charset="0"/>
              </a:rPr>
            </a:br>
            <a:endParaRPr lang="es-ES" dirty="0">
              <a:solidFill>
                <a:srgbClr val="000000"/>
              </a:solidFill>
              <a:latin typeface="Calibri" panose="020F0502020204030204" pitchFamily="34" charset="0"/>
            </a:endParaRPr>
          </a:p>
        </p:txBody>
      </p:sp>
      <p:sp>
        <p:nvSpPr>
          <p:cNvPr id="27" name="Text Box 6">
            <a:extLst>
              <a:ext uri="{FF2B5EF4-FFF2-40B4-BE49-F238E27FC236}">
                <a16:creationId xmlns="" xmlns:a16="http://schemas.microsoft.com/office/drawing/2014/main" id="{587507BF-299E-4B7C-AD54-5A1690C69E01}"/>
              </a:ext>
            </a:extLst>
          </p:cNvPr>
          <p:cNvSpPr txBox="1">
            <a:spLocks noChangeArrowheads="1"/>
          </p:cNvSpPr>
          <p:nvPr/>
        </p:nvSpPr>
        <p:spPr>
          <a:xfrm>
            <a:off x="421685" y="1484950"/>
            <a:ext cx="12093066" cy="545092"/>
          </a:xfrm>
          <a:prstGeom prst="rect">
            <a:avLst/>
          </a:prstGeom>
          <a:noFill/>
          <a:ln w="9525" algn="ctr">
            <a:noFill/>
            <a:miter lim="800000"/>
          </a:ln>
        </p:spPr>
        <p:txBody>
          <a:bodyPr lIns="36000" rIns="0"/>
          <a:lstStyle>
            <a:defPPr>
              <a:defRPr lang="es-ES"/>
            </a:defPPr>
            <a:lvl1pPr marL="285750" indent="-285750">
              <a:lnSpc>
                <a:spcPts val="2000"/>
              </a:lnSpc>
              <a:spcBef>
                <a:spcPts val="600"/>
              </a:spcBef>
              <a:buClr>
                <a:srgbClr val="458FA3"/>
              </a:buClr>
              <a:buSzPct val="120000"/>
              <a:buFont typeface="Arial" panose="020B0604020202020204" pitchFamily="34" charset="0"/>
              <a:buChar char="•"/>
              <a:defRPr sz="1600" i="1">
                <a:solidFill>
                  <a:prstClr val="black">
                    <a:lumMod val="65000"/>
                    <a:lumOff val="35000"/>
                  </a:prstClr>
                </a:solidFill>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fontAlgn="base">
              <a:spcBef>
                <a:spcPct val="0"/>
              </a:spcBef>
              <a:spcAft>
                <a:spcPct val="0"/>
              </a:spcAft>
              <a:defRPr>
                <a:latin typeface="Arial" pitchFamily="34" charset="0"/>
              </a:defRPr>
            </a:lvl6pPr>
            <a:lvl7pPr marL="2971800" indent="-228600" fontAlgn="base">
              <a:spcBef>
                <a:spcPct val="0"/>
              </a:spcBef>
              <a:spcAft>
                <a:spcPct val="0"/>
              </a:spcAft>
              <a:defRPr>
                <a:latin typeface="Arial" pitchFamily="34" charset="0"/>
              </a:defRPr>
            </a:lvl7pPr>
            <a:lvl8pPr marL="3429000" indent="-228600" fontAlgn="base">
              <a:spcBef>
                <a:spcPct val="0"/>
              </a:spcBef>
              <a:spcAft>
                <a:spcPct val="0"/>
              </a:spcAft>
              <a:defRPr>
                <a:latin typeface="Arial" pitchFamily="34" charset="0"/>
              </a:defRPr>
            </a:lvl8pPr>
            <a:lvl9pPr marL="3886200" indent="-228600" fontAlgn="base">
              <a:spcBef>
                <a:spcPct val="0"/>
              </a:spcBef>
              <a:spcAft>
                <a:spcPct val="0"/>
              </a:spcAft>
              <a:defRPr>
                <a:latin typeface="Arial" pitchFamily="34" charset="0"/>
              </a:defRPr>
            </a:lvl9pPr>
          </a:lstStyle>
          <a:p>
            <a:r>
              <a:rPr lang="en-US" sz="1800" i="0" smtClean="0">
                <a:solidFill>
                  <a:srgbClr val="000000"/>
                </a:solidFill>
                <a:latin typeface="Calibri" panose="020F0502020204030204" pitchFamily="34" charset="0"/>
              </a:rPr>
              <a:t>The </a:t>
            </a:r>
            <a:r>
              <a:rPr lang="en-US" sz="1800" i="0">
                <a:solidFill>
                  <a:srgbClr val="000000"/>
                </a:solidFill>
                <a:latin typeface="Calibri" panose="020F0502020204030204" pitchFamily="34" charset="0"/>
              </a:rPr>
              <a:t>impact of €STR-based fallbacks for EURIBOR on accounting is </a:t>
            </a:r>
            <a:r>
              <a:rPr lang="en-US" sz="1800" i="0" smtClean="0">
                <a:solidFill>
                  <a:srgbClr val="000000"/>
                </a:solidFill>
                <a:latin typeface="Calibri" panose="020F0502020204030204" pitchFamily="34" charset="0"/>
              </a:rPr>
              <a:t>twofold:  </a:t>
            </a:r>
            <a:endParaRPr lang="en-US" sz="1800" i="0">
              <a:solidFill>
                <a:srgbClr val="000000"/>
              </a:solidFill>
              <a:latin typeface="Calibri" panose="020F0502020204030204" pitchFamily="34" charset="0"/>
            </a:endParaRPr>
          </a:p>
        </p:txBody>
      </p:sp>
      <p:sp>
        <p:nvSpPr>
          <p:cNvPr id="28" name="Rectángulo 8"/>
          <p:cNvSpPr/>
          <p:nvPr/>
        </p:nvSpPr>
        <p:spPr>
          <a:xfrm>
            <a:off x="736492" y="1971876"/>
            <a:ext cx="4588051" cy="2308324"/>
          </a:xfrm>
          <a:prstGeom prst="rect">
            <a:avLst/>
          </a:prstGeom>
        </p:spPr>
        <p:txBody>
          <a:bodyPr wrap="square">
            <a:spAutoFit/>
          </a:bodyPr>
          <a:lstStyle/>
          <a:p>
            <a:r>
              <a:rPr lang="en-US" sz="1600" b="1" dirty="0">
                <a:solidFill>
                  <a:prstClr val="black">
                    <a:lumMod val="65000"/>
                    <a:lumOff val="35000"/>
                  </a:prstClr>
                </a:solidFill>
              </a:rPr>
              <a:t>First, </a:t>
            </a:r>
            <a:r>
              <a:rPr lang="en-US" sz="1600" dirty="0">
                <a:solidFill>
                  <a:prstClr val="black">
                    <a:lumMod val="65000"/>
                    <a:lumOff val="35000"/>
                  </a:prstClr>
                </a:solidFill>
              </a:rPr>
              <a:t>inserting fallback clauses to existing contracts could affect the relevant IFRS modification requirements. </a:t>
            </a:r>
            <a:endParaRPr lang="en-US" sz="1600" dirty="0" smtClean="0">
              <a:solidFill>
                <a:prstClr val="black">
                  <a:lumMod val="65000"/>
                  <a:lumOff val="35000"/>
                </a:prstClr>
              </a:solidFill>
            </a:endParaRPr>
          </a:p>
          <a:p>
            <a:pPr marL="285750" indent="-285750">
              <a:buFont typeface="Arial" panose="020B0604020202020204" pitchFamily="34" charset="0"/>
              <a:buChar char="•"/>
            </a:pPr>
            <a:r>
              <a:rPr lang="en-US" sz="1600" dirty="0" smtClean="0">
                <a:solidFill>
                  <a:prstClr val="black">
                    <a:lumMod val="65000"/>
                    <a:lumOff val="35000"/>
                  </a:prstClr>
                </a:solidFill>
              </a:rPr>
              <a:t>This </a:t>
            </a:r>
            <a:r>
              <a:rPr lang="en-US" sz="1600" dirty="0">
                <a:solidFill>
                  <a:prstClr val="black">
                    <a:lumMod val="65000"/>
                    <a:lumOff val="35000"/>
                  </a:prstClr>
                </a:solidFill>
              </a:rPr>
              <a:t>mainly affects legacy contract. </a:t>
            </a:r>
            <a:endParaRPr lang="en-US" sz="1600" dirty="0" smtClean="0">
              <a:solidFill>
                <a:prstClr val="black">
                  <a:lumMod val="65000"/>
                  <a:lumOff val="35000"/>
                </a:prstClr>
              </a:solidFill>
            </a:endParaRPr>
          </a:p>
          <a:p>
            <a:pPr marL="285750" indent="-285750">
              <a:buFont typeface="Arial" panose="020B0604020202020204" pitchFamily="34" charset="0"/>
              <a:buChar char="•"/>
            </a:pPr>
            <a:r>
              <a:rPr lang="en-US" sz="1600" dirty="0" smtClean="0">
                <a:solidFill>
                  <a:prstClr val="black">
                    <a:lumMod val="65000"/>
                    <a:lumOff val="35000"/>
                  </a:prstClr>
                </a:solidFill>
              </a:rPr>
              <a:t>If </a:t>
            </a:r>
            <a:r>
              <a:rPr lang="en-US" sz="1600" dirty="0">
                <a:solidFill>
                  <a:prstClr val="black">
                    <a:lumMod val="65000"/>
                    <a:lumOff val="35000"/>
                  </a:prstClr>
                </a:solidFill>
              </a:rPr>
              <a:t>this modification were considered substantial, it would probably result in </a:t>
            </a:r>
            <a:r>
              <a:rPr lang="en-US" sz="1600" dirty="0" err="1">
                <a:solidFill>
                  <a:prstClr val="black">
                    <a:lumMod val="65000"/>
                    <a:lumOff val="35000"/>
                  </a:prstClr>
                </a:solidFill>
              </a:rPr>
              <a:t>derecognition</a:t>
            </a:r>
            <a:r>
              <a:rPr lang="en-US" sz="1600" dirty="0">
                <a:solidFill>
                  <a:prstClr val="black">
                    <a:lumMod val="65000"/>
                    <a:lumOff val="35000"/>
                  </a:prstClr>
                </a:solidFill>
              </a:rPr>
              <a:t> and re-recognition of the modified financial instrument. </a:t>
            </a:r>
            <a:endParaRPr lang="es-ES" sz="1600" dirty="0">
              <a:solidFill>
                <a:prstClr val="black">
                  <a:lumMod val="65000"/>
                  <a:lumOff val="35000"/>
                </a:prstClr>
              </a:solidFill>
            </a:endParaRPr>
          </a:p>
          <a:p>
            <a:endParaRPr lang="en-US" sz="1600" dirty="0">
              <a:solidFill>
                <a:prstClr val="black">
                  <a:lumMod val="65000"/>
                  <a:lumOff val="35000"/>
                </a:prstClr>
              </a:solidFill>
            </a:endParaRPr>
          </a:p>
        </p:txBody>
      </p:sp>
      <p:sp>
        <p:nvSpPr>
          <p:cNvPr id="30" name="Rectángulo 10"/>
          <p:cNvSpPr/>
          <p:nvPr/>
        </p:nvSpPr>
        <p:spPr>
          <a:xfrm>
            <a:off x="5324543" y="1971876"/>
            <a:ext cx="6583922" cy="2800767"/>
          </a:xfrm>
          <a:prstGeom prst="rect">
            <a:avLst/>
          </a:prstGeom>
        </p:spPr>
        <p:txBody>
          <a:bodyPr wrap="square">
            <a:spAutoFit/>
          </a:bodyPr>
          <a:lstStyle/>
          <a:p>
            <a:r>
              <a:rPr lang="en-US" sz="1600" b="1" dirty="0">
                <a:solidFill>
                  <a:prstClr val="black">
                    <a:lumMod val="65000"/>
                    <a:lumOff val="35000"/>
                  </a:prstClr>
                </a:solidFill>
              </a:rPr>
              <a:t>Second, </a:t>
            </a:r>
            <a:r>
              <a:rPr lang="en-US" sz="1600" dirty="0">
                <a:solidFill>
                  <a:prstClr val="black">
                    <a:lumMod val="65000"/>
                    <a:lumOff val="35000"/>
                  </a:prstClr>
                </a:solidFill>
              </a:rPr>
              <a:t>triggering existing fallbacks could cause valuation shifts that have a potentially greater impact on hedge accounting. </a:t>
            </a:r>
            <a:endParaRPr lang="en-US" sz="1600" dirty="0" smtClean="0">
              <a:solidFill>
                <a:prstClr val="black">
                  <a:lumMod val="65000"/>
                  <a:lumOff val="35000"/>
                </a:prstClr>
              </a:solidFill>
            </a:endParaRPr>
          </a:p>
          <a:p>
            <a:pPr marL="285750" indent="-285750">
              <a:buFont typeface="Arial" panose="020B0604020202020204" pitchFamily="34" charset="0"/>
              <a:buChar char="•"/>
            </a:pPr>
            <a:r>
              <a:rPr lang="en-US" sz="1600" dirty="0" smtClean="0">
                <a:solidFill>
                  <a:prstClr val="black">
                    <a:lumMod val="65000"/>
                    <a:lumOff val="35000"/>
                  </a:prstClr>
                </a:solidFill>
              </a:rPr>
              <a:t>This </a:t>
            </a:r>
            <a:r>
              <a:rPr lang="en-US" sz="1600" dirty="0">
                <a:solidFill>
                  <a:prstClr val="black">
                    <a:lumMod val="65000"/>
                    <a:lumOff val="35000"/>
                  </a:prstClr>
                </a:solidFill>
              </a:rPr>
              <a:t>could cause issues for both legacy contracts and new contracts </a:t>
            </a:r>
            <a:endParaRPr lang="en-US" sz="1600" dirty="0" smtClean="0">
              <a:solidFill>
                <a:prstClr val="black">
                  <a:lumMod val="65000"/>
                  <a:lumOff val="35000"/>
                </a:prstClr>
              </a:solidFill>
            </a:endParaRPr>
          </a:p>
          <a:p>
            <a:pPr marL="285750" indent="-285750">
              <a:buFont typeface="Arial" panose="020B0604020202020204" pitchFamily="34" charset="0"/>
              <a:buChar char="•"/>
            </a:pPr>
            <a:r>
              <a:rPr lang="en-US" sz="1600" dirty="0" smtClean="0">
                <a:solidFill>
                  <a:prstClr val="black">
                    <a:lumMod val="65000"/>
                    <a:lumOff val="35000"/>
                  </a:prstClr>
                </a:solidFill>
              </a:rPr>
              <a:t>The </a:t>
            </a:r>
            <a:r>
              <a:rPr lang="en-US" sz="1600" dirty="0">
                <a:solidFill>
                  <a:prstClr val="black">
                    <a:lumMod val="65000"/>
                    <a:lumOff val="35000"/>
                  </a:prstClr>
                </a:solidFill>
              </a:rPr>
              <a:t>triggering of an existing contractual fallback clause should not be considered a contractual modification, as the original contract already anticipated that a replacement could occur. Nevertheless, in some situations, applying such a contractual clause could imply a change in the instrument’s value as a result of the shift from the old benchmark to the new one. </a:t>
            </a:r>
            <a:endParaRPr lang="es-ES" sz="1600" dirty="0">
              <a:solidFill>
                <a:prstClr val="black">
                  <a:lumMod val="65000"/>
                  <a:lumOff val="35000"/>
                </a:prstClr>
              </a:solidFill>
            </a:endParaRPr>
          </a:p>
          <a:p>
            <a:endParaRPr lang="en-US" sz="1600" dirty="0">
              <a:solidFill>
                <a:prstClr val="black">
                  <a:lumMod val="65000"/>
                  <a:lumOff val="35000"/>
                </a:prstClr>
              </a:solidFill>
            </a:endParaRPr>
          </a:p>
        </p:txBody>
      </p:sp>
      <p:sp>
        <p:nvSpPr>
          <p:cNvPr id="12" name="Rectangle 2"/>
          <p:cNvSpPr/>
          <p:nvPr/>
        </p:nvSpPr>
        <p:spPr>
          <a:xfrm>
            <a:off x="203946" y="6277968"/>
            <a:ext cx="10872971" cy="461665"/>
          </a:xfrm>
          <a:prstGeom prst="rect">
            <a:avLst/>
          </a:prstGeom>
        </p:spPr>
        <p:txBody>
          <a:bodyPr wrap="square">
            <a:spAutoFit/>
          </a:bodyPr>
          <a:lstStyle/>
          <a:p>
            <a:pPr marL="171450" indent="-171450">
              <a:buFont typeface="Arial" panose="020B0604020202020204" pitchFamily="34" charset="0"/>
              <a:buChar char="•"/>
            </a:pPr>
            <a:r>
              <a:rPr lang="en-US" sz="1200" dirty="0" smtClean="0">
                <a:solidFill>
                  <a:prstClr val="black">
                    <a:lumMod val="65000"/>
                    <a:lumOff val="35000"/>
                  </a:prstClr>
                </a:solidFill>
              </a:rPr>
              <a:t>For further </a:t>
            </a:r>
            <a:r>
              <a:rPr lang="en-US" sz="1200" dirty="0">
                <a:solidFill>
                  <a:prstClr val="black">
                    <a:lumMod val="65000"/>
                    <a:lumOff val="35000"/>
                  </a:prstClr>
                </a:solidFill>
              </a:rPr>
              <a:t>implications and background information </a:t>
            </a:r>
            <a:r>
              <a:rPr lang="en-US" sz="1200" dirty="0" smtClean="0">
                <a:solidFill>
                  <a:prstClr val="black">
                    <a:lumMod val="65000"/>
                    <a:lumOff val="35000"/>
                  </a:prstClr>
                </a:solidFill>
              </a:rPr>
              <a:t>see WG euro RFR reports </a:t>
            </a:r>
            <a:r>
              <a:rPr lang="en-US" sz="1200" dirty="0">
                <a:solidFill>
                  <a:prstClr val="black">
                    <a:lumMod val="65000"/>
                    <a:lumOff val="35000"/>
                  </a:prstClr>
                </a:solidFill>
                <a:hlinkClick r:id="rId8"/>
              </a:rPr>
              <a:t>on risk management </a:t>
            </a:r>
            <a:r>
              <a:rPr lang="en-US" sz="1200" dirty="0">
                <a:solidFill>
                  <a:prstClr val="black">
                    <a:lumMod val="65000"/>
                    <a:lumOff val="35000"/>
                  </a:prstClr>
                </a:solidFill>
              </a:rPr>
              <a:t>and </a:t>
            </a:r>
            <a:r>
              <a:rPr lang="en-US" sz="1200" dirty="0" smtClean="0">
                <a:solidFill>
                  <a:prstClr val="black">
                    <a:lumMod val="65000"/>
                    <a:lumOff val="35000"/>
                  </a:prstClr>
                </a:solidFill>
                <a:hlinkClick r:id="rId9"/>
              </a:rPr>
              <a:t>accounting</a:t>
            </a:r>
            <a:endParaRPr lang="en-US" sz="1200" dirty="0" smtClean="0">
              <a:solidFill>
                <a:prstClr val="black">
                  <a:lumMod val="65000"/>
                  <a:lumOff val="35000"/>
                </a:prstClr>
              </a:solidFill>
            </a:endParaRPr>
          </a:p>
          <a:p>
            <a:pPr marL="171450" indent="-171450">
              <a:buFont typeface="Arial" panose="020B0604020202020204" pitchFamily="34" charset="0"/>
              <a:buChar char="•"/>
            </a:pPr>
            <a:r>
              <a:rPr lang="en-US" sz="1200" dirty="0" smtClean="0">
                <a:solidFill>
                  <a:prstClr val="black">
                    <a:lumMod val="65000"/>
                    <a:lumOff val="35000"/>
                  </a:prstClr>
                </a:solidFill>
                <a:hlinkClick r:id="rId10" action="ppaction://hlinksldjump"/>
              </a:rPr>
              <a:t>See structure of the accounting recommendations report</a:t>
            </a:r>
            <a:endParaRPr lang="en-US" sz="1200" dirty="0" smtClean="0">
              <a:solidFill>
                <a:prstClr val="black">
                  <a:lumMod val="65000"/>
                  <a:lumOff val="35000"/>
                </a:prstClr>
              </a:solidFill>
            </a:endParaRPr>
          </a:p>
        </p:txBody>
      </p:sp>
    </p:spTree>
    <p:extLst>
      <p:ext uri="{BB962C8B-B14F-4D97-AF65-F5344CB8AC3E}">
        <p14:creationId xmlns:p14="http://schemas.microsoft.com/office/powerpoint/2010/main" val="3548643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87" name="Diapositiva de think-cell" r:id="rId6" imgW="0" imgH="0" progId="TCLayout.ActiveDocument.1">
                  <p:embed/>
                </p:oleObj>
              </mc:Choice>
              <mc:Fallback>
                <p:oleObj name="Diapositiva de think-cell" r:id="rId6" imgW="0" imgH="0" progId="TCLayout.ActiveDocument.1">
                  <p:embed/>
                  <p:pic>
                    <p:nvPicPr>
                      <p:cNvPr id="0" name="Picture 1" descr="rI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ángulo 5" hidden="1"/>
          <p:cNvSpPr/>
          <p:nvPr>
            <p:custDataLst>
              <p:tags r:id="rId3"/>
            </p:custDataLst>
          </p:nvPr>
        </p:nvSpPr>
        <p:spPr>
          <a:xfrm>
            <a:off x="0" y="0"/>
            <a:ext cx="158750" cy="158750"/>
          </a:xfrm>
          <a:prstGeom prst="rect">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a:latin typeface="Arial" panose="020B0604020202020204" pitchFamily="34" charset="0"/>
              <a:ea typeface="+mj-ea"/>
              <a:cs typeface="+mj-cs"/>
              <a:sym typeface="Arial" panose="020B0604020202020204" pitchFamily="34" charset="0"/>
            </a:endParaRPr>
          </a:p>
        </p:txBody>
      </p:sp>
      <p:sp>
        <p:nvSpPr>
          <p:cNvPr id="16" name="Rectángulo redondeado 15">
            <a:extLst>
              <a:ext uri="{FF2B5EF4-FFF2-40B4-BE49-F238E27FC236}">
                <a16:creationId xmlns:a16="http://schemas.microsoft.com/office/drawing/2014/main" xmlns="" id="{81F14BE1-BD14-43D9-BBA9-369337136194}"/>
              </a:ext>
            </a:extLst>
          </p:cNvPr>
          <p:cNvSpPr/>
          <p:nvPr/>
        </p:nvSpPr>
        <p:spPr>
          <a:xfrm>
            <a:off x="0" y="1682308"/>
            <a:ext cx="12205561" cy="3225318"/>
          </a:xfrm>
          <a:prstGeom prst="roundRect">
            <a:avLst>
              <a:gd name="adj" fmla="val 0"/>
            </a:avLst>
          </a:prstGeom>
          <a:solidFill>
            <a:srgbClr val="BDDBE3">
              <a:alpha val="34902"/>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ángulo redondeado 15">
            <a:extLst>
              <a:ext uri="{FF2B5EF4-FFF2-40B4-BE49-F238E27FC236}">
                <a16:creationId xmlns:a16="http://schemas.microsoft.com/office/drawing/2014/main" xmlns="" id="{7D9E4D47-A8E4-4508-A6D1-7D58DBBDFAD4}"/>
              </a:ext>
            </a:extLst>
          </p:cNvPr>
          <p:cNvSpPr/>
          <p:nvPr/>
        </p:nvSpPr>
        <p:spPr>
          <a:xfrm>
            <a:off x="1" y="1183724"/>
            <a:ext cx="12192000" cy="447710"/>
          </a:xfrm>
          <a:prstGeom prst="roundRect">
            <a:avLst>
              <a:gd name="adj" fmla="val 0"/>
            </a:avLst>
          </a:prstGeom>
          <a:solidFill>
            <a:schemeClr val="bg2">
              <a:alpha val="34902"/>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a:xfrm>
            <a:off x="8730845" y="6277968"/>
            <a:ext cx="2743200" cy="365125"/>
          </a:xfrm>
        </p:spPr>
        <p:txBody>
          <a:bodyPr/>
          <a:lstStyle/>
          <a:p>
            <a:fld id="{BC0D97B6-E32F-4D7D-B839-7C3B51F2640F}" type="slidenum">
              <a:rPr lang="es-ES" smtClean="0">
                <a:solidFill>
                  <a:schemeClr val="tx1">
                    <a:lumMod val="65000"/>
                    <a:lumOff val="35000"/>
                  </a:schemeClr>
                </a:solidFill>
              </a:rPr>
              <a:t>28</a:t>
            </a:fld>
            <a:endParaRPr lang="es-ES">
              <a:solidFill>
                <a:schemeClr val="tx1">
                  <a:lumMod val="65000"/>
                  <a:lumOff val="35000"/>
                </a:schemeClr>
              </a:solidFill>
            </a:endParaRPr>
          </a:p>
        </p:txBody>
      </p:sp>
      <p:sp>
        <p:nvSpPr>
          <p:cNvPr id="29" name="Marcador de texto 3">
            <a:extLst>
              <a:ext uri="{FF2B5EF4-FFF2-40B4-BE49-F238E27FC236}">
                <a16:creationId xmlns:a16="http://schemas.microsoft.com/office/drawing/2014/main" xmlns="" id="{8A5BA59B-8881-4ED6-9785-88A3BB5DD289}"/>
              </a:ext>
            </a:extLst>
          </p:cNvPr>
          <p:cNvSpPr txBox="1"/>
          <p:nvPr/>
        </p:nvSpPr>
        <p:spPr>
          <a:xfrm>
            <a:off x="446403" y="431737"/>
            <a:ext cx="11312754" cy="343227"/>
          </a:xfrm>
          <a:prstGeom prst="rect">
            <a:avLst/>
          </a:prstGeom>
        </p:spPr>
        <p:txBody>
          <a:bodyPr/>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None/>
            </a:pPr>
            <a:r>
              <a:rPr lang="en-US" sz="2400" b="1" dirty="0" smtClean="0">
                <a:solidFill>
                  <a:srgbClr val="DEEDF1">
                    <a:lumMod val="50000"/>
                  </a:srgbClr>
                </a:solidFill>
                <a:cs typeface="Arial" panose="020B0604020202020204" pitchFamily="34" charset="0"/>
              </a:rPr>
              <a:t>A</a:t>
            </a:r>
            <a:r>
              <a:rPr lang="en-US" sz="2400" b="1" dirty="0" smtClean="0">
                <a:solidFill>
                  <a:schemeClr val="accent2">
                    <a:lumMod val="50000"/>
                  </a:schemeClr>
                </a:solidFill>
                <a:latin typeface="Arial" panose="020B0604020202020204" pitchFamily="34" charset="0"/>
                <a:cs typeface="Arial" panose="020B0604020202020204" pitchFamily="34" charset="0"/>
              </a:rPr>
              <a:t>ccounting </a:t>
            </a:r>
            <a:r>
              <a:rPr lang="en-US" sz="2400" b="1" dirty="0">
                <a:solidFill>
                  <a:schemeClr val="accent2">
                    <a:lumMod val="50000"/>
                  </a:schemeClr>
                </a:solidFill>
                <a:latin typeface="Arial" panose="020B0604020202020204" pitchFamily="34" charset="0"/>
                <a:cs typeface="Arial" panose="020B0604020202020204" pitchFamily="34" charset="0"/>
              </a:rPr>
              <a:t>considerations (2/2)</a:t>
            </a:r>
          </a:p>
          <a:p>
            <a:pPr marL="0" lvl="8" indent="0" eaLnBrk="0" fontAlgn="base" hangingPunct="0">
              <a:spcBef>
                <a:spcPts val="600"/>
              </a:spcBef>
              <a:spcAft>
                <a:spcPts val="1200"/>
              </a:spcAft>
              <a:buNone/>
            </a:pPr>
            <a:endParaRPr lang="en-US" sz="2400" b="1" dirty="0">
              <a:solidFill>
                <a:srgbClr val="DEEDF1">
                  <a:lumMod val="50000"/>
                </a:srgbClr>
              </a:solidFill>
              <a:cs typeface="Arial" panose="020B0604020202020204" pitchFamily="34" charset="0"/>
            </a:endParaRPr>
          </a:p>
        </p:txBody>
      </p:sp>
      <p:sp>
        <p:nvSpPr>
          <p:cNvPr id="21" name="Text Box 6">
            <a:extLst>
              <a:ext uri="{FF2B5EF4-FFF2-40B4-BE49-F238E27FC236}">
                <a16:creationId xmlns:a16="http://schemas.microsoft.com/office/drawing/2014/main" xmlns="" id="{2F04132A-B41F-40CC-9AA3-2DDB19F02C14}"/>
              </a:ext>
            </a:extLst>
          </p:cNvPr>
          <p:cNvSpPr txBox="1">
            <a:spLocks noChangeArrowheads="1"/>
          </p:cNvSpPr>
          <p:nvPr/>
        </p:nvSpPr>
        <p:spPr>
          <a:xfrm>
            <a:off x="913181" y="1149488"/>
            <a:ext cx="11136065" cy="126529"/>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285750" indent="-285750">
              <a:lnSpc>
                <a:spcPts val="2000"/>
              </a:lnSpc>
              <a:spcBef>
                <a:spcPts val="600"/>
              </a:spcBef>
              <a:buClr>
                <a:srgbClr val="458FA3"/>
              </a:buClr>
              <a:buSzPct val="120000"/>
              <a:buFont typeface="Arial" panose="020B0604020202020204" pitchFamily="34" charset="0"/>
              <a:buChar char="•"/>
            </a:pPr>
            <a:endParaRPr lang="en-US" altLang="es-ES" sz="1600">
              <a:latin typeface="+mn-lt"/>
            </a:endParaRPr>
          </a:p>
        </p:txBody>
      </p:sp>
      <p:sp>
        <p:nvSpPr>
          <p:cNvPr id="13" name="Text Box 6">
            <a:extLst>
              <a:ext uri="{FF2B5EF4-FFF2-40B4-BE49-F238E27FC236}">
                <a16:creationId xmlns:a16="http://schemas.microsoft.com/office/drawing/2014/main" xmlns="" id="{DB54B9B4-8791-43FB-BC4A-3DA1A3A4FBAF}"/>
              </a:ext>
            </a:extLst>
          </p:cNvPr>
          <p:cNvSpPr txBox="1">
            <a:spLocks noChangeArrowheads="1"/>
          </p:cNvSpPr>
          <p:nvPr/>
        </p:nvSpPr>
        <p:spPr>
          <a:xfrm>
            <a:off x="808520" y="1242539"/>
            <a:ext cx="5103295" cy="365125"/>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ts val="2000"/>
              </a:lnSpc>
              <a:spcBef>
                <a:spcPts val="600"/>
              </a:spcBef>
              <a:buClr>
                <a:srgbClr val="458FA3"/>
              </a:buClr>
              <a:buSzPct val="120000"/>
            </a:pPr>
            <a:r>
              <a:rPr lang="en-US" sz="1600" b="1">
                <a:solidFill>
                  <a:prstClr val="black">
                    <a:lumMod val="65000"/>
                    <a:lumOff val="35000"/>
                  </a:prstClr>
                </a:solidFill>
                <a:latin typeface="+mn-lt"/>
              </a:rPr>
              <a:t>Accounting </a:t>
            </a:r>
            <a:r>
              <a:rPr lang="en-US" sz="1600" b="1" smtClean="0">
                <a:solidFill>
                  <a:prstClr val="black">
                    <a:lumMod val="65000"/>
                    <a:lumOff val="35000"/>
                  </a:prstClr>
                </a:solidFill>
                <a:latin typeface="+mn-lt"/>
              </a:rPr>
              <a:t>implications</a:t>
            </a:r>
            <a:endParaRPr lang="en-US" altLang="es-ES" sz="1600" b="1">
              <a:solidFill>
                <a:prstClr val="black">
                  <a:lumMod val="65000"/>
                  <a:lumOff val="35000"/>
                </a:prstClr>
              </a:solidFill>
              <a:latin typeface="+mn-lt"/>
            </a:endParaRPr>
          </a:p>
        </p:txBody>
      </p:sp>
      <p:sp>
        <p:nvSpPr>
          <p:cNvPr id="18" name="Freeform 20">
            <a:extLst>
              <a:ext uri="{FF2B5EF4-FFF2-40B4-BE49-F238E27FC236}">
                <a16:creationId xmlns:a16="http://schemas.microsoft.com/office/drawing/2014/main" xmlns="" id="{2CD8C26B-273A-4028-BB7F-EF69AF9C47D2}"/>
              </a:ext>
            </a:extLst>
          </p:cNvPr>
          <p:cNvSpPr>
            <a:spLocks noChangeAspect="1" noEditPoints="1"/>
          </p:cNvSpPr>
          <p:nvPr/>
        </p:nvSpPr>
        <p:spPr>
          <a:xfrm>
            <a:off x="127740" y="1899621"/>
            <a:ext cx="481013" cy="481013"/>
          </a:xfrm>
          <a:custGeom>
            <a:avLst/>
            <a:gdLst>
              <a:gd name="T0" fmla="*/ 83 w 200"/>
              <a:gd name="T1" fmla="*/ 1 h 200"/>
              <a:gd name="T2" fmla="*/ 70 w 200"/>
              <a:gd name="T3" fmla="*/ 5 h 200"/>
              <a:gd name="T4" fmla="*/ 3 w 200"/>
              <a:gd name="T5" fmla="*/ 75 h 200"/>
              <a:gd name="T6" fmla="*/ 0 w 200"/>
              <a:gd name="T7" fmla="*/ 100 h 200"/>
              <a:gd name="T8" fmla="*/ 0 w 200"/>
              <a:gd name="T9" fmla="*/ 100 h 200"/>
              <a:gd name="T10" fmla="*/ 0 w 200"/>
              <a:gd name="T11" fmla="*/ 100 h 200"/>
              <a:gd name="T12" fmla="*/ 3 w 200"/>
              <a:gd name="T13" fmla="*/ 124 h 200"/>
              <a:gd name="T14" fmla="*/ 83 w 200"/>
              <a:gd name="T15" fmla="*/ 198 h 200"/>
              <a:gd name="T16" fmla="*/ 100 w 200"/>
              <a:gd name="T17" fmla="*/ 200 h 200"/>
              <a:gd name="T18" fmla="*/ 117 w 200"/>
              <a:gd name="T19" fmla="*/ 198 h 200"/>
              <a:gd name="T20" fmla="*/ 197 w 200"/>
              <a:gd name="T21" fmla="*/ 124 h 200"/>
              <a:gd name="T22" fmla="*/ 200 w 200"/>
              <a:gd name="T23" fmla="*/ 100 h 200"/>
              <a:gd name="T24" fmla="*/ 197 w 200"/>
              <a:gd name="T25" fmla="*/ 75 h 200"/>
              <a:gd name="T26" fmla="*/ 130 w 200"/>
              <a:gd name="T27" fmla="*/ 5 h 200"/>
              <a:gd name="T28" fmla="*/ 117 w 200"/>
              <a:gd name="T29" fmla="*/ 1 h 200"/>
              <a:gd name="T30" fmla="*/ 100 w 200"/>
              <a:gd name="T31" fmla="*/ 0 h 200"/>
              <a:gd name="T32" fmla="*/ 83 w 200"/>
              <a:gd name="T33" fmla="*/ 1 h 200"/>
              <a:gd name="T34" fmla="*/ 187 w 200"/>
              <a:gd name="T35" fmla="*/ 100 h 200"/>
              <a:gd name="T36" fmla="*/ 100 w 200"/>
              <a:gd name="T37" fmla="*/ 187 h 200"/>
              <a:gd name="T38" fmla="*/ 12 w 200"/>
              <a:gd name="T39" fmla="*/ 100 h 200"/>
              <a:gd name="T40" fmla="*/ 100 w 200"/>
              <a:gd name="T41" fmla="*/ 12 h 200"/>
              <a:gd name="T42" fmla="*/ 187 w 200"/>
              <a:gd name="T43" fmla="*/ 100 h 200"/>
              <a:gd name="T44" fmla="*/ 106 w 200"/>
              <a:gd name="T45" fmla="*/ 100 h 200"/>
              <a:gd name="T46" fmla="*/ 76 w 200"/>
              <a:gd name="T47" fmla="*/ 130 h 200"/>
              <a:gd name="T48" fmla="*/ 85 w 200"/>
              <a:gd name="T49" fmla="*/ 139 h 200"/>
              <a:gd name="T50" fmla="*/ 124 w 200"/>
              <a:gd name="T51" fmla="*/ 100 h 200"/>
              <a:gd name="T52" fmla="*/ 85 w 200"/>
              <a:gd name="T53" fmla="*/ 60 h 200"/>
              <a:gd name="T54" fmla="*/ 76 w 200"/>
              <a:gd name="T55" fmla="*/ 69 h 200"/>
              <a:gd name="T56" fmla="*/ 106 w 200"/>
              <a:gd name="T57" fmla="*/ 1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 h="200">
                <a:moveTo>
                  <a:pt x="83" y="1"/>
                </a:moveTo>
                <a:cubicBezTo>
                  <a:pt x="78" y="2"/>
                  <a:pt x="74" y="3"/>
                  <a:pt x="70" y="5"/>
                </a:cubicBezTo>
                <a:cubicBezTo>
                  <a:pt x="37" y="15"/>
                  <a:pt x="11" y="42"/>
                  <a:pt x="3" y="75"/>
                </a:cubicBezTo>
                <a:cubicBezTo>
                  <a:pt x="1" y="83"/>
                  <a:pt x="0" y="91"/>
                  <a:pt x="0" y="100"/>
                </a:cubicBezTo>
                <a:cubicBezTo>
                  <a:pt x="0" y="100"/>
                  <a:pt x="0" y="100"/>
                  <a:pt x="0" y="100"/>
                </a:cubicBezTo>
                <a:cubicBezTo>
                  <a:pt x="0" y="100"/>
                  <a:pt x="0" y="100"/>
                  <a:pt x="0" y="100"/>
                </a:cubicBezTo>
                <a:cubicBezTo>
                  <a:pt x="0" y="108"/>
                  <a:pt x="1" y="116"/>
                  <a:pt x="3" y="124"/>
                </a:cubicBezTo>
                <a:cubicBezTo>
                  <a:pt x="13" y="162"/>
                  <a:pt x="44" y="192"/>
                  <a:pt x="83" y="198"/>
                </a:cubicBezTo>
                <a:cubicBezTo>
                  <a:pt x="88" y="199"/>
                  <a:pt x="94" y="200"/>
                  <a:pt x="100" y="200"/>
                </a:cubicBezTo>
                <a:cubicBezTo>
                  <a:pt x="106" y="200"/>
                  <a:pt x="111" y="199"/>
                  <a:pt x="117" y="198"/>
                </a:cubicBezTo>
                <a:cubicBezTo>
                  <a:pt x="156" y="192"/>
                  <a:pt x="187" y="162"/>
                  <a:pt x="197" y="124"/>
                </a:cubicBezTo>
                <a:cubicBezTo>
                  <a:pt x="199" y="116"/>
                  <a:pt x="200" y="108"/>
                  <a:pt x="200" y="100"/>
                </a:cubicBezTo>
                <a:cubicBezTo>
                  <a:pt x="200" y="91"/>
                  <a:pt x="199" y="83"/>
                  <a:pt x="197" y="75"/>
                </a:cubicBezTo>
                <a:cubicBezTo>
                  <a:pt x="188" y="42"/>
                  <a:pt x="163" y="15"/>
                  <a:pt x="130" y="5"/>
                </a:cubicBezTo>
                <a:cubicBezTo>
                  <a:pt x="126" y="3"/>
                  <a:pt x="121" y="2"/>
                  <a:pt x="117" y="1"/>
                </a:cubicBezTo>
                <a:cubicBezTo>
                  <a:pt x="111" y="0"/>
                  <a:pt x="106" y="0"/>
                  <a:pt x="100" y="0"/>
                </a:cubicBezTo>
                <a:cubicBezTo>
                  <a:pt x="94" y="0"/>
                  <a:pt x="88" y="0"/>
                  <a:pt x="83" y="1"/>
                </a:cubicBezTo>
                <a:close/>
                <a:moveTo>
                  <a:pt x="187" y="100"/>
                </a:moveTo>
                <a:cubicBezTo>
                  <a:pt x="187" y="148"/>
                  <a:pt x="148" y="187"/>
                  <a:pt x="100" y="187"/>
                </a:cubicBezTo>
                <a:cubicBezTo>
                  <a:pt x="52" y="187"/>
                  <a:pt x="12" y="148"/>
                  <a:pt x="12" y="100"/>
                </a:cubicBezTo>
                <a:cubicBezTo>
                  <a:pt x="12" y="52"/>
                  <a:pt x="52" y="12"/>
                  <a:pt x="100" y="12"/>
                </a:cubicBezTo>
                <a:cubicBezTo>
                  <a:pt x="148" y="12"/>
                  <a:pt x="187" y="52"/>
                  <a:pt x="187" y="100"/>
                </a:cubicBezTo>
                <a:close/>
                <a:moveTo>
                  <a:pt x="106" y="100"/>
                </a:moveTo>
                <a:cubicBezTo>
                  <a:pt x="76" y="130"/>
                  <a:pt x="76" y="130"/>
                  <a:pt x="76" y="130"/>
                </a:cubicBezTo>
                <a:cubicBezTo>
                  <a:pt x="85" y="139"/>
                  <a:pt x="85" y="139"/>
                  <a:pt x="85" y="139"/>
                </a:cubicBezTo>
                <a:cubicBezTo>
                  <a:pt x="124" y="100"/>
                  <a:pt x="124" y="100"/>
                  <a:pt x="124" y="100"/>
                </a:cubicBezTo>
                <a:cubicBezTo>
                  <a:pt x="85" y="60"/>
                  <a:pt x="85" y="60"/>
                  <a:pt x="85" y="60"/>
                </a:cubicBezTo>
                <a:cubicBezTo>
                  <a:pt x="76" y="69"/>
                  <a:pt x="76" y="69"/>
                  <a:pt x="76" y="69"/>
                </a:cubicBezTo>
                <a:cubicBezTo>
                  <a:pt x="106" y="100"/>
                  <a:pt x="106" y="100"/>
                  <a:pt x="106" y="100"/>
                </a:cubicBezTo>
                <a:close/>
              </a:path>
            </a:pathLst>
          </a:custGeom>
          <a:solidFill>
            <a:srgbClr val="000000"/>
          </a:solidFill>
          <a:ln>
            <a:noFill/>
          </a:ln>
        </p:spPr>
        <p:txBody>
          <a:bodyPr vert="horz" wrap="square" lIns="78191" tIns="39096" rIns="78191" bIns="39096" numCol="1" anchor="t" anchorCtr="0" compatLnSpc="1">
            <a:prstTxWarp prst="textNoShape">
              <a:avLst/>
            </a:prstTxWarp>
          </a:bodyPr>
          <a:lstStyle/>
          <a:p>
            <a:endParaRPr lang="en-US" sz="800"/>
          </a:p>
        </p:txBody>
      </p:sp>
      <p:sp>
        <p:nvSpPr>
          <p:cNvPr id="15" name="Rectángulo 3"/>
          <p:cNvSpPr/>
          <p:nvPr/>
        </p:nvSpPr>
        <p:spPr>
          <a:xfrm>
            <a:off x="736492" y="1449806"/>
            <a:ext cx="5472922" cy="3293209"/>
          </a:xfrm>
          <a:prstGeom prst="rect">
            <a:avLst/>
          </a:prstGeom>
        </p:spPr>
        <p:txBody>
          <a:bodyPr wrap="square">
            <a:spAutoFit/>
          </a:bodyPr>
          <a:lstStyle/>
          <a:p>
            <a:pPr algn="just"/>
            <a:endParaRPr lang="en-GB" sz="3200" dirty="0" smtClean="0">
              <a:solidFill>
                <a:srgbClr val="000000"/>
              </a:solidFill>
              <a:latin typeface="Calibri" panose="020F0502020204030204" pitchFamily="34" charset="0"/>
            </a:endParaRPr>
          </a:p>
          <a:p>
            <a:pPr algn="just"/>
            <a:r>
              <a:rPr lang="en-GB" sz="1600" i="1" dirty="0" smtClean="0">
                <a:solidFill>
                  <a:prstClr val="black">
                    <a:lumMod val="65000"/>
                    <a:lumOff val="35000"/>
                  </a:prstClr>
                </a:solidFill>
              </a:rPr>
              <a:t>The WG recommends to analyse hedging implications following these actions. </a:t>
            </a:r>
          </a:p>
          <a:p>
            <a:pPr marL="800100" lvl="1" indent="-342900" algn="just">
              <a:buAutoNum type="alphaLcParenR"/>
            </a:pPr>
            <a:r>
              <a:rPr lang="en-GB" sz="1600" i="1" dirty="0" smtClean="0">
                <a:solidFill>
                  <a:prstClr val="black">
                    <a:lumMod val="65000"/>
                    <a:lumOff val="35000"/>
                  </a:prstClr>
                </a:solidFill>
              </a:rPr>
              <a:t>Analyse whether there might be </a:t>
            </a:r>
            <a:r>
              <a:rPr lang="en-US" sz="1600" i="1" dirty="0" smtClean="0">
                <a:solidFill>
                  <a:prstClr val="black">
                    <a:lumMod val="65000"/>
                    <a:lumOff val="35000"/>
                  </a:prstClr>
                </a:solidFill>
              </a:rPr>
              <a:t>fallback </a:t>
            </a:r>
            <a:r>
              <a:rPr lang="en-GB" sz="1600" i="1" dirty="0" smtClean="0">
                <a:solidFill>
                  <a:prstClr val="black">
                    <a:lumMod val="65000"/>
                    <a:lumOff val="35000"/>
                  </a:prstClr>
                </a:solidFill>
              </a:rPr>
              <a:t>scenarios under which hedge relationships would need to be discontinued. </a:t>
            </a:r>
          </a:p>
          <a:p>
            <a:pPr marL="800100" lvl="1" indent="-342900" algn="just">
              <a:buAutoNum type="alphaLcParenR"/>
            </a:pPr>
            <a:r>
              <a:rPr lang="en-GB" sz="1600" i="1" dirty="0" smtClean="0">
                <a:solidFill>
                  <a:prstClr val="black">
                    <a:lumMod val="65000"/>
                    <a:lumOff val="35000"/>
                  </a:prstClr>
                </a:solidFill>
              </a:rPr>
              <a:t>Consider incorporating a provision for replacing benchmark interest rates in their hedge documentations for new contracts. Consequently, the risk of hedge de-designations resulting from documentation adjustments could be reduced for new business. </a:t>
            </a:r>
            <a:endParaRPr lang="en-GB" sz="1600" i="1" dirty="0">
              <a:solidFill>
                <a:prstClr val="black">
                  <a:lumMod val="65000"/>
                  <a:lumOff val="35000"/>
                </a:prstClr>
              </a:solidFill>
            </a:endParaRPr>
          </a:p>
        </p:txBody>
      </p:sp>
      <p:sp>
        <p:nvSpPr>
          <p:cNvPr id="17" name="Rectángulo 4"/>
          <p:cNvSpPr/>
          <p:nvPr/>
        </p:nvSpPr>
        <p:spPr>
          <a:xfrm>
            <a:off x="5974511" y="2183122"/>
            <a:ext cx="5731935" cy="2800767"/>
          </a:xfrm>
          <a:prstGeom prst="rect">
            <a:avLst/>
          </a:prstGeom>
        </p:spPr>
        <p:txBody>
          <a:bodyPr wrap="square">
            <a:spAutoFit/>
          </a:bodyPr>
          <a:lstStyle/>
          <a:p>
            <a:pPr marL="800100" lvl="1" indent="-342900">
              <a:buFont typeface="+mj-lt"/>
              <a:buAutoNum type="alphaLcParenR" startAt="3"/>
            </a:pPr>
            <a:r>
              <a:rPr lang="en-US" sz="1600" i="1" dirty="0">
                <a:solidFill>
                  <a:prstClr val="black">
                    <a:lumMod val="65000"/>
                    <a:lumOff val="35000"/>
                  </a:prstClr>
                </a:solidFill>
              </a:rPr>
              <a:t>Consider the risk of inconsistency when developing fallback provision triggers when amending  or setting up new contracts. </a:t>
            </a:r>
          </a:p>
          <a:p>
            <a:pPr marL="800100" lvl="1" indent="-342900">
              <a:buFont typeface="+mj-lt"/>
              <a:buAutoNum type="alphaLcParenR" startAt="3"/>
            </a:pPr>
            <a:r>
              <a:rPr lang="en-US" sz="1600" i="1" dirty="0">
                <a:solidFill>
                  <a:prstClr val="black">
                    <a:lumMod val="65000"/>
                    <a:lumOff val="35000"/>
                  </a:prstClr>
                </a:solidFill>
              </a:rPr>
              <a:t>To consider the risk of hedge ineffectiveness and potential discontinuation of hedge relationships in the event of:</a:t>
            </a:r>
          </a:p>
          <a:p>
            <a:pPr marL="1257300" lvl="2" indent="-174625">
              <a:buFont typeface="Arial" panose="020B0604020202020204" pitchFamily="34" charset="0"/>
              <a:buChar char="•"/>
            </a:pPr>
            <a:r>
              <a:rPr lang="en-US" sz="1600" i="1" dirty="0">
                <a:solidFill>
                  <a:prstClr val="black">
                    <a:lumMod val="65000"/>
                    <a:lumOff val="35000"/>
                  </a:prstClr>
                </a:solidFill>
              </a:rPr>
              <a:t>having timing inconsistencies in fallback provision triggers, </a:t>
            </a:r>
          </a:p>
          <a:p>
            <a:pPr marL="1257300" lvl="2" indent="-174625">
              <a:buFont typeface="Arial" panose="020B0604020202020204" pitchFamily="34" charset="0"/>
              <a:buChar char="•"/>
            </a:pPr>
            <a:r>
              <a:rPr lang="en-US" sz="1600" i="1" dirty="0">
                <a:solidFill>
                  <a:prstClr val="black">
                    <a:lumMod val="65000"/>
                    <a:lumOff val="35000"/>
                  </a:prstClr>
                </a:solidFill>
              </a:rPr>
              <a:t>incorporating different fallback trigger language for hedged items and hedging instruments. </a:t>
            </a:r>
          </a:p>
          <a:p>
            <a:pPr marL="1257300" lvl="1" indent="-174625">
              <a:buFont typeface="Arial" panose="020B0604020202020204" pitchFamily="34" charset="0"/>
              <a:buChar char="•"/>
            </a:pPr>
            <a:endParaRPr lang="en-US" sz="1600" i="1" dirty="0">
              <a:solidFill>
                <a:prstClr val="black">
                  <a:lumMod val="65000"/>
                  <a:lumOff val="35000"/>
                </a:prstClr>
              </a:solidFill>
            </a:endParaRPr>
          </a:p>
        </p:txBody>
      </p:sp>
      <p:sp>
        <p:nvSpPr>
          <p:cNvPr id="19" name="Rectángulo redondeado 15">
            <a:extLst>
              <a:ext uri="{FF2B5EF4-FFF2-40B4-BE49-F238E27FC236}">
                <a16:creationId xmlns:a16="http://schemas.microsoft.com/office/drawing/2014/main" xmlns="" id="{81F14BE1-BD14-43D9-BBA9-369337136194}"/>
              </a:ext>
            </a:extLst>
          </p:cNvPr>
          <p:cNvSpPr/>
          <p:nvPr/>
        </p:nvSpPr>
        <p:spPr>
          <a:xfrm>
            <a:off x="0" y="5403827"/>
            <a:ext cx="12205561" cy="710537"/>
          </a:xfrm>
          <a:prstGeom prst="roundRect">
            <a:avLst>
              <a:gd name="adj" fmla="val 0"/>
            </a:avLst>
          </a:prstGeom>
          <a:solidFill>
            <a:srgbClr val="BDDBE3">
              <a:alpha val="34902"/>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 name="Rectangle 3"/>
          <p:cNvSpPr/>
          <p:nvPr/>
        </p:nvSpPr>
        <p:spPr>
          <a:xfrm>
            <a:off x="368246" y="5456448"/>
            <a:ext cx="11980196" cy="605294"/>
          </a:xfrm>
          <a:prstGeom prst="rect">
            <a:avLst/>
          </a:prstGeom>
        </p:spPr>
        <p:txBody>
          <a:bodyPr wrap="square">
            <a:spAutoFit/>
          </a:bodyPr>
          <a:lstStyle/>
          <a:p>
            <a:pPr algn="ctr">
              <a:lnSpc>
                <a:spcPts val="2000"/>
              </a:lnSpc>
              <a:spcBef>
                <a:spcPts val="600"/>
              </a:spcBef>
              <a:buClr>
                <a:srgbClr val="458FA3"/>
              </a:buClr>
              <a:buSzPct val="120000"/>
            </a:pPr>
            <a:r>
              <a:rPr lang="en-US" i="1">
                <a:solidFill>
                  <a:prstClr val="black">
                    <a:lumMod val="65000"/>
                    <a:lumOff val="35000"/>
                  </a:prstClr>
                </a:solidFill>
              </a:rPr>
              <a:t> </a:t>
            </a:r>
            <a:r>
              <a:rPr lang="en-US" i="1" smtClean="0">
                <a:solidFill>
                  <a:prstClr val="black">
                    <a:lumMod val="65000"/>
                    <a:lumOff val="35000"/>
                  </a:prstClr>
                </a:solidFill>
              </a:rPr>
              <a:t>   </a:t>
            </a:r>
            <a:r>
              <a:rPr lang="en-US" b="1" i="1">
                <a:solidFill>
                  <a:prstClr val="black">
                    <a:lumMod val="65000"/>
                    <a:lumOff val="35000"/>
                  </a:prstClr>
                </a:solidFill>
              </a:rPr>
              <a:t>W</a:t>
            </a:r>
            <a:r>
              <a:rPr lang="en-US" b="1" i="1" smtClean="0">
                <a:solidFill>
                  <a:prstClr val="black">
                    <a:lumMod val="65000"/>
                    <a:lumOff val="35000"/>
                  </a:prstClr>
                </a:solidFill>
              </a:rPr>
              <a:t>orking </a:t>
            </a:r>
            <a:r>
              <a:rPr lang="en-US" b="1" i="1">
                <a:solidFill>
                  <a:prstClr val="black">
                    <a:lumMod val="65000"/>
                    <a:lumOff val="35000"/>
                  </a:prstClr>
                </a:solidFill>
              </a:rPr>
              <a:t>group recommends that preparers of financial statements closely monitor the IASB project on IBOR reforms </a:t>
            </a:r>
            <a:r>
              <a:rPr lang="en-US" i="1">
                <a:solidFill>
                  <a:prstClr val="black">
                    <a:lumMod val="65000"/>
                    <a:lumOff val="35000"/>
                  </a:prstClr>
                </a:solidFill>
              </a:rPr>
              <a:t>and any amendments or clarifications to the standards resulting from it</a:t>
            </a:r>
            <a:r>
              <a:rPr lang="en-US" i="1">
                <a:solidFill>
                  <a:srgbClr val="0070C0"/>
                </a:solidFill>
              </a:rPr>
              <a:t>.</a:t>
            </a:r>
            <a:endParaRPr lang="es-ES" i="1">
              <a:solidFill>
                <a:srgbClr val="0070C0"/>
              </a:solidFill>
            </a:endParaRPr>
          </a:p>
        </p:txBody>
      </p:sp>
      <p:sp>
        <p:nvSpPr>
          <p:cNvPr id="20" name="Rectangle 2"/>
          <p:cNvSpPr/>
          <p:nvPr/>
        </p:nvSpPr>
        <p:spPr>
          <a:xfrm>
            <a:off x="189156" y="6443950"/>
            <a:ext cx="10872971" cy="276999"/>
          </a:xfrm>
          <a:prstGeom prst="rect">
            <a:avLst/>
          </a:prstGeom>
        </p:spPr>
        <p:txBody>
          <a:bodyPr wrap="square">
            <a:spAutoFit/>
          </a:bodyPr>
          <a:lstStyle/>
          <a:p>
            <a:r>
              <a:rPr lang="en-US" sz="1200" smtClean="0">
                <a:solidFill>
                  <a:prstClr val="black">
                    <a:lumMod val="65000"/>
                    <a:lumOff val="35000"/>
                  </a:prstClr>
                </a:solidFill>
              </a:rPr>
              <a:t>* For further </a:t>
            </a:r>
            <a:r>
              <a:rPr lang="en-US" sz="1200">
                <a:solidFill>
                  <a:prstClr val="black">
                    <a:lumMod val="65000"/>
                    <a:lumOff val="35000"/>
                  </a:prstClr>
                </a:solidFill>
              </a:rPr>
              <a:t>implications and background information </a:t>
            </a:r>
            <a:r>
              <a:rPr lang="en-US" sz="1200" smtClean="0">
                <a:solidFill>
                  <a:prstClr val="black">
                    <a:lumMod val="65000"/>
                    <a:lumOff val="35000"/>
                  </a:prstClr>
                </a:solidFill>
              </a:rPr>
              <a:t>see WG euro RFR reports </a:t>
            </a:r>
            <a:r>
              <a:rPr lang="en-US" sz="1200">
                <a:solidFill>
                  <a:prstClr val="black">
                    <a:lumMod val="65000"/>
                    <a:lumOff val="35000"/>
                  </a:prstClr>
                </a:solidFill>
                <a:hlinkClick r:id="rId8"/>
              </a:rPr>
              <a:t>on risk management </a:t>
            </a:r>
            <a:r>
              <a:rPr lang="en-US" sz="1200">
                <a:solidFill>
                  <a:prstClr val="black">
                    <a:lumMod val="65000"/>
                    <a:lumOff val="35000"/>
                  </a:prstClr>
                </a:solidFill>
              </a:rPr>
              <a:t>and </a:t>
            </a:r>
            <a:r>
              <a:rPr lang="en-US" sz="1200" smtClean="0">
                <a:solidFill>
                  <a:prstClr val="black">
                    <a:lumMod val="65000"/>
                    <a:lumOff val="35000"/>
                  </a:prstClr>
                </a:solidFill>
                <a:hlinkClick r:id="rId9"/>
              </a:rPr>
              <a:t>accounting</a:t>
            </a:r>
            <a:endParaRPr lang="en-US" sz="1200">
              <a:solidFill>
                <a:prstClr val="black">
                  <a:lumMod val="65000"/>
                  <a:lumOff val="35000"/>
                </a:prstClr>
              </a:solidFill>
            </a:endParaRPr>
          </a:p>
        </p:txBody>
      </p:sp>
      <p:grpSp>
        <p:nvGrpSpPr>
          <p:cNvPr id="22" name="Grupo 21"/>
          <p:cNvGrpSpPr/>
          <p:nvPr/>
        </p:nvGrpSpPr>
        <p:grpSpPr>
          <a:xfrm>
            <a:off x="122403" y="1902509"/>
            <a:ext cx="475235" cy="475235"/>
            <a:chOff x="5806406" y="1729156"/>
            <a:chExt cx="575035" cy="575035"/>
          </a:xfrm>
        </p:grpSpPr>
        <p:sp>
          <p:nvSpPr>
            <p:cNvPr id="23" name="Elipse 22">
              <a:hlinkClick r:id="rId10"/>
              <a:extLst>
                <a:ext uri="{FF2B5EF4-FFF2-40B4-BE49-F238E27FC236}">
                  <a16:creationId xmlns="" xmlns:a16="http://schemas.microsoft.com/office/drawing/2014/main" id="{23A7B998-FAB0-470B-A158-0011004B82ED}"/>
                </a:ext>
              </a:extLst>
            </p:cNvPr>
            <p:cNvSpPr/>
            <p:nvPr/>
          </p:nvSpPr>
          <p:spPr>
            <a:xfrm>
              <a:off x="5806406" y="1729156"/>
              <a:ext cx="575035" cy="575035"/>
            </a:xfrm>
            <a:prstGeom prst="ellipse">
              <a:avLst/>
            </a:prstGeom>
            <a:solidFill>
              <a:schemeClr val="accent2">
                <a:lumMod val="2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Freeform 93">
              <a:extLst>
                <a:ext uri="{FF2B5EF4-FFF2-40B4-BE49-F238E27FC236}">
                  <a16:creationId xmlns="" xmlns:a16="http://schemas.microsoft.com/office/drawing/2014/main" id="{22842D05-CD30-4BCF-B5B6-C694522389EA}"/>
                </a:ext>
              </a:extLst>
            </p:cNvPr>
            <p:cNvSpPr>
              <a:spLocks noEditPoints="1"/>
            </p:cNvSpPr>
            <p:nvPr/>
          </p:nvSpPr>
          <p:spPr>
            <a:xfrm>
              <a:off x="5955962" y="1848112"/>
              <a:ext cx="273050" cy="258763"/>
            </a:xfrm>
            <a:custGeom>
              <a:avLst/>
              <a:gdLst>
                <a:gd name="T0" fmla="*/ 3288 w 3288"/>
                <a:gd name="T1" fmla="*/ 1440 h 3106"/>
                <a:gd name="T2" fmla="*/ 2163 w 3288"/>
                <a:gd name="T3" fmla="*/ 1125 h 3106"/>
                <a:gd name="T4" fmla="*/ 1848 w 3288"/>
                <a:gd name="T5" fmla="*/ 0 h 3106"/>
                <a:gd name="T6" fmla="*/ 1526 w 3288"/>
                <a:gd name="T7" fmla="*/ 315 h 3106"/>
                <a:gd name="T8" fmla="*/ 1115 w 3288"/>
                <a:gd name="T9" fmla="*/ 1149 h 3106"/>
                <a:gd name="T10" fmla="*/ 1080 w 3288"/>
                <a:gd name="T11" fmla="*/ 1097 h 3106"/>
                <a:gd name="T12" fmla="*/ 90 w 3288"/>
                <a:gd name="T13" fmla="*/ 1007 h 3106"/>
                <a:gd name="T14" fmla="*/ 0 w 3288"/>
                <a:gd name="T15" fmla="*/ 2614 h 3106"/>
                <a:gd name="T16" fmla="*/ 990 w 3288"/>
                <a:gd name="T17" fmla="*/ 3105 h 3106"/>
                <a:gd name="T18" fmla="*/ 1080 w 3288"/>
                <a:gd name="T19" fmla="*/ 2891 h 3106"/>
                <a:gd name="T20" fmla="*/ 2784 w 3288"/>
                <a:gd name="T21" fmla="*/ 3106 h 3106"/>
                <a:gd name="T22" fmla="*/ 3007 w 3288"/>
                <a:gd name="T23" fmla="*/ 3019 h 3106"/>
                <a:gd name="T24" fmla="*/ 3060 w 3288"/>
                <a:gd name="T25" fmla="*/ 2642 h 3106"/>
                <a:gd name="T26" fmla="*/ 3192 w 3288"/>
                <a:gd name="T27" fmla="*/ 2119 h 3106"/>
                <a:gd name="T28" fmla="*/ 3187 w 3288"/>
                <a:gd name="T29" fmla="*/ 1672 h 3106"/>
                <a:gd name="T30" fmla="*/ 180 w 3288"/>
                <a:gd name="T31" fmla="*/ 2614 h 3106"/>
                <a:gd name="T32" fmla="*/ 900 w 3288"/>
                <a:gd name="T33" fmla="*/ 1187 h 3106"/>
                <a:gd name="T34" fmla="*/ 900 w 3288"/>
                <a:gd name="T35" fmla="*/ 2756 h 3106"/>
                <a:gd name="T36" fmla="*/ 491 w 3288"/>
                <a:gd name="T37" fmla="*/ 2925 h 3106"/>
                <a:gd name="T38" fmla="*/ 2693 w 3288"/>
                <a:gd name="T39" fmla="*/ 2475 h 3106"/>
                <a:gd name="T40" fmla="*/ 2693 w 3288"/>
                <a:gd name="T41" fmla="*/ 2655 h 3106"/>
                <a:gd name="T42" fmla="*/ 2788 w 3288"/>
                <a:gd name="T43" fmla="*/ 2664 h 3106"/>
                <a:gd name="T44" fmla="*/ 2882 w 3288"/>
                <a:gd name="T45" fmla="*/ 2889 h 3106"/>
                <a:gd name="T46" fmla="*/ 2094 w 3288"/>
                <a:gd name="T47" fmla="*/ 2926 h 3106"/>
                <a:gd name="T48" fmla="*/ 1080 w 3288"/>
                <a:gd name="T49" fmla="*/ 1566 h 3106"/>
                <a:gd name="T50" fmla="*/ 1169 w 3288"/>
                <a:gd name="T51" fmla="*/ 1337 h 3106"/>
                <a:gd name="T52" fmla="*/ 1706 w 3288"/>
                <a:gd name="T53" fmla="*/ 553 h 3106"/>
                <a:gd name="T54" fmla="*/ 1713 w 3288"/>
                <a:gd name="T55" fmla="*/ 315 h 3106"/>
                <a:gd name="T56" fmla="*/ 1983 w 3288"/>
                <a:gd name="T57" fmla="*/ 315 h 3106"/>
                <a:gd name="T58" fmla="*/ 2073 w 3288"/>
                <a:gd name="T59" fmla="*/ 1305 h 3106"/>
                <a:gd name="T60" fmla="*/ 3108 w 3288"/>
                <a:gd name="T61" fmla="*/ 1440 h 3106"/>
                <a:gd name="T62" fmla="*/ 2693 w 3288"/>
                <a:gd name="T63" fmla="*/ 1575 h 3106"/>
                <a:gd name="T64" fmla="*/ 2693 w 3288"/>
                <a:gd name="T65" fmla="*/ 1755 h 3106"/>
                <a:gd name="T66" fmla="*/ 2968 w 3288"/>
                <a:gd name="T67" fmla="*/ 1763 h 3106"/>
                <a:gd name="T68" fmla="*/ 3004 w 3288"/>
                <a:gd name="T69" fmla="*/ 2028 h 3106"/>
                <a:gd name="T70" fmla="*/ 2932 w 3288"/>
                <a:gd name="T71" fmla="*/ 2033 h 3106"/>
                <a:gd name="T72" fmla="*/ 2603 w 3288"/>
                <a:gd name="T73" fmla="*/ 2123 h 3106"/>
                <a:gd name="T74" fmla="*/ 2968 w 3288"/>
                <a:gd name="T75" fmla="*/ 2213 h 3106"/>
                <a:gd name="T76" fmla="*/ 3103 w 3288"/>
                <a:gd name="T77" fmla="*/ 2340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88" h="3106">
                  <a:moveTo>
                    <a:pt x="3187" y="1672"/>
                  </a:moveTo>
                  <a:cubicBezTo>
                    <a:pt x="3249" y="1614"/>
                    <a:pt x="3288" y="1532"/>
                    <a:pt x="3288" y="1440"/>
                  </a:cubicBezTo>
                  <a:cubicBezTo>
                    <a:pt x="3288" y="1267"/>
                    <a:pt x="3147" y="1125"/>
                    <a:pt x="2973" y="1125"/>
                  </a:cubicBezTo>
                  <a:cubicBezTo>
                    <a:pt x="2163" y="1125"/>
                    <a:pt x="2163" y="1125"/>
                    <a:pt x="2163" y="1125"/>
                  </a:cubicBezTo>
                  <a:cubicBezTo>
                    <a:pt x="2163" y="315"/>
                    <a:pt x="2163" y="315"/>
                    <a:pt x="2163" y="315"/>
                  </a:cubicBezTo>
                  <a:cubicBezTo>
                    <a:pt x="2163" y="142"/>
                    <a:pt x="2022" y="0"/>
                    <a:pt x="1848" y="0"/>
                  </a:cubicBezTo>
                  <a:cubicBezTo>
                    <a:pt x="1689" y="0"/>
                    <a:pt x="1556" y="120"/>
                    <a:pt x="1536" y="274"/>
                  </a:cubicBezTo>
                  <a:cubicBezTo>
                    <a:pt x="1530" y="287"/>
                    <a:pt x="1526" y="301"/>
                    <a:pt x="1526" y="315"/>
                  </a:cubicBezTo>
                  <a:cubicBezTo>
                    <a:pt x="1526" y="553"/>
                    <a:pt x="1526" y="553"/>
                    <a:pt x="1526" y="553"/>
                  </a:cubicBezTo>
                  <a:cubicBezTo>
                    <a:pt x="1526" y="831"/>
                    <a:pt x="1248" y="1046"/>
                    <a:pt x="1115" y="1149"/>
                  </a:cubicBezTo>
                  <a:cubicBezTo>
                    <a:pt x="1102" y="1159"/>
                    <a:pt x="1090" y="1168"/>
                    <a:pt x="1080" y="1176"/>
                  </a:cubicBezTo>
                  <a:cubicBezTo>
                    <a:pt x="1080" y="1097"/>
                    <a:pt x="1080" y="1097"/>
                    <a:pt x="1080" y="1097"/>
                  </a:cubicBezTo>
                  <a:cubicBezTo>
                    <a:pt x="1080" y="1047"/>
                    <a:pt x="1039" y="1007"/>
                    <a:pt x="990" y="1007"/>
                  </a:cubicBezTo>
                  <a:cubicBezTo>
                    <a:pt x="90" y="1007"/>
                    <a:pt x="90" y="1007"/>
                    <a:pt x="90" y="1007"/>
                  </a:cubicBezTo>
                  <a:cubicBezTo>
                    <a:pt x="40" y="1007"/>
                    <a:pt x="0" y="1047"/>
                    <a:pt x="0" y="1097"/>
                  </a:cubicBezTo>
                  <a:cubicBezTo>
                    <a:pt x="0" y="2614"/>
                    <a:pt x="0" y="2614"/>
                    <a:pt x="0" y="2614"/>
                  </a:cubicBezTo>
                  <a:cubicBezTo>
                    <a:pt x="0" y="2885"/>
                    <a:pt x="220" y="3105"/>
                    <a:pt x="491" y="3105"/>
                  </a:cubicBezTo>
                  <a:cubicBezTo>
                    <a:pt x="990" y="3105"/>
                    <a:pt x="990" y="3105"/>
                    <a:pt x="990" y="3105"/>
                  </a:cubicBezTo>
                  <a:cubicBezTo>
                    <a:pt x="1039" y="3105"/>
                    <a:pt x="1080" y="3065"/>
                    <a:pt x="1080" y="3015"/>
                  </a:cubicBezTo>
                  <a:cubicBezTo>
                    <a:pt x="1080" y="2891"/>
                    <a:pt x="1080" y="2891"/>
                    <a:pt x="1080" y="2891"/>
                  </a:cubicBezTo>
                  <a:cubicBezTo>
                    <a:pt x="1401" y="3015"/>
                    <a:pt x="1739" y="3088"/>
                    <a:pt x="2089" y="3105"/>
                  </a:cubicBezTo>
                  <a:cubicBezTo>
                    <a:pt x="2784" y="3106"/>
                    <a:pt x="2784" y="3106"/>
                    <a:pt x="2784" y="3106"/>
                  </a:cubicBezTo>
                  <a:cubicBezTo>
                    <a:pt x="2787" y="3106"/>
                    <a:pt x="2789" y="3106"/>
                    <a:pt x="2792" y="3106"/>
                  </a:cubicBezTo>
                  <a:cubicBezTo>
                    <a:pt x="2872" y="3106"/>
                    <a:pt x="2948" y="3075"/>
                    <a:pt x="3007" y="3019"/>
                  </a:cubicBezTo>
                  <a:cubicBezTo>
                    <a:pt x="3067" y="2962"/>
                    <a:pt x="3101" y="2885"/>
                    <a:pt x="3103" y="2799"/>
                  </a:cubicBezTo>
                  <a:cubicBezTo>
                    <a:pt x="3103" y="2742"/>
                    <a:pt x="3087" y="2688"/>
                    <a:pt x="3060" y="2642"/>
                  </a:cubicBezTo>
                  <a:cubicBezTo>
                    <a:pt x="3189" y="2602"/>
                    <a:pt x="3283" y="2482"/>
                    <a:pt x="3283" y="2340"/>
                  </a:cubicBezTo>
                  <a:cubicBezTo>
                    <a:pt x="3283" y="2254"/>
                    <a:pt x="3248" y="2176"/>
                    <a:pt x="3192" y="2119"/>
                  </a:cubicBezTo>
                  <a:cubicBezTo>
                    <a:pt x="3248" y="2062"/>
                    <a:pt x="3283" y="1984"/>
                    <a:pt x="3283" y="1898"/>
                  </a:cubicBezTo>
                  <a:cubicBezTo>
                    <a:pt x="3283" y="1809"/>
                    <a:pt x="3246" y="1729"/>
                    <a:pt x="3187" y="1672"/>
                  </a:cubicBezTo>
                  <a:close/>
                  <a:moveTo>
                    <a:pt x="491" y="2925"/>
                  </a:moveTo>
                  <a:cubicBezTo>
                    <a:pt x="319" y="2925"/>
                    <a:pt x="180" y="2786"/>
                    <a:pt x="180" y="2614"/>
                  </a:cubicBezTo>
                  <a:cubicBezTo>
                    <a:pt x="180" y="1187"/>
                    <a:pt x="180" y="1187"/>
                    <a:pt x="180" y="1187"/>
                  </a:cubicBezTo>
                  <a:cubicBezTo>
                    <a:pt x="900" y="1187"/>
                    <a:pt x="900" y="1187"/>
                    <a:pt x="900" y="1187"/>
                  </a:cubicBezTo>
                  <a:cubicBezTo>
                    <a:pt x="900" y="2755"/>
                    <a:pt x="900" y="2755"/>
                    <a:pt x="900" y="2755"/>
                  </a:cubicBezTo>
                  <a:cubicBezTo>
                    <a:pt x="900" y="2755"/>
                    <a:pt x="900" y="2755"/>
                    <a:pt x="900" y="2756"/>
                  </a:cubicBezTo>
                  <a:cubicBezTo>
                    <a:pt x="900" y="2925"/>
                    <a:pt x="900" y="2925"/>
                    <a:pt x="900" y="2925"/>
                  </a:cubicBezTo>
                  <a:lnTo>
                    <a:pt x="491" y="2925"/>
                  </a:lnTo>
                  <a:close/>
                  <a:moveTo>
                    <a:pt x="2968" y="2475"/>
                  </a:moveTo>
                  <a:cubicBezTo>
                    <a:pt x="2693" y="2475"/>
                    <a:pt x="2693" y="2475"/>
                    <a:pt x="2693" y="2475"/>
                  </a:cubicBezTo>
                  <a:cubicBezTo>
                    <a:pt x="2643" y="2475"/>
                    <a:pt x="2603" y="2516"/>
                    <a:pt x="2603" y="2565"/>
                  </a:cubicBezTo>
                  <a:cubicBezTo>
                    <a:pt x="2603" y="2615"/>
                    <a:pt x="2643" y="2655"/>
                    <a:pt x="2693" y="2655"/>
                  </a:cubicBezTo>
                  <a:cubicBezTo>
                    <a:pt x="2749" y="2655"/>
                    <a:pt x="2749" y="2655"/>
                    <a:pt x="2749" y="2655"/>
                  </a:cubicBezTo>
                  <a:cubicBezTo>
                    <a:pt x="2760" y="2661"/>
                    <a:pt x="2774" y="2664"/>
                    <a:pt x="2788" y="2664"/>
                  </a:cubicBezTo>
                  <a:cubicBezTo>
                    <a:pt x="2862" y="2664"/>
                    <a:pt x="2923" y="2725"/>
                    <a:pt x="2923" y="2797"/>
                  </a:cubicBezTo>
                  <a:cubicBezTo>
                    <a:pt x="2922" y="2832"/>
                    <a:pt x="2908" y="2865"/>
                    <a:pt x="2882" y="2889"/>
                  </a:cubicBezTo>
                  <a:cubicBezTo>
                    <a:pt x="2857" y="2913"/>
                    <a:pt x="2823" y="2925"/>
                    <a:pt x="2783" y="2925"/>
                  </a:cubicBezTo>
                  <a:cubicBezTo>
                    <a:pt x="2094" y="2926"/>
                    <a:pt x="2094" y="2926"/>
                    <a:pt x="2094" y="2926"/>
                  </a:cubicBezTo>
                  <a:cubicBezTo>
                    <a:pt x="1744" y="2907"/>
                    <a:pt x="1403" y="2830"/>
                    <a:pt x="1080" y="2697"/>
                  </a:cubicBezTo>
                  <a:cubicBezTo>
                    <a:pt x="1080" y="1566"/>
                    <a:pt x="1080" y="1566"/>
                    <a:pt x="1080" y="1566"/>
                  </a:cubicBezTo>
                  <a:cubicBezTo>
                    <a:pt x="1082" y="1558"/>
                    <a:pt x="1083" y="1550"/>
                    <a:pt x="1083" y="1541"/>
                  </a:cubicBezTo>
                  <a:cubicBezTo>
                    <a:pt x="1083" y="1465"/>
                    <a:pt x="1114" y="1390"/>
                    <a:pt x="1169" y="1337"/>
                  </a:cubicBezTo>
                  <a:cubicBezTo>
                    <a:pt x="1179" y="1326"/>
                    <a:pt x="1199" y="1311"/>
                    <a:pt x="1225" y="1291"/>
                  </a:cubicBezTo>
                  <a:cubicBezTo>
                    <a:pt x="1381" y="1171"/>
                    <a:pt x="1706" y="920"/>
                    <a:pt x="1706" y="553"/>
                  </a:cubicBezTo>
                  <a:cubicBezTo>
                    <a:pt x="1706" y="351"/>
                    <a:pt x="1706" y="351"/>
                    <a:pt x="1706" y="351"/>
                  </a:cubicBezTo>
                  <a:cubicBezTo>
                    <a:pt x="1711" y="340"/>
                    <a:pt x="1713" y="328"/>
                    <a:pt x="1713" y="315"/>
                  </a:cubicBezTo>
                  <a:cubicBezTo>
                    <a:pt x="1713" y="241"/>
                    <a:pt x="1774" y="180"/>
                    <a:pt x="1848" y="180"/>
                  </a:cubicBezTo>
                  <a:cubicBezTo>
                    <a:pt x="1923" y="180"/>
                    <a:pt x="1983" y="241"/>
                    <a:pt x="1983" y="315"/>
                  </a:cubicBezTo>
                  <a:cubicBezTo>
                    <a:pt x="1983" y="1215"/>
                    <a:pt x="1983" y="1215"/>
                    <a:pt x="1983" y="1215"/>
                  </a:cubicBezTo>
                  <a:cubicBezTo>
                    <a:pt x="1983" y="1265"/>
                    <a:pt x="2024" y="1305"/>
                    <a:pt x="2073" y="1305"/>
                  </a:cubicBezTo>
                  <a:cubicBezTo>
                    <a:pt x="2973" y="1305"/>
                    <a:pt x="2973" y="1305"/>
                    <a:pt x="2973" y="1305"/>
                  </a:cubicBezTo>
                  <a:cubicBezTo>
                    <a:pt x="3048" y="1305"/>
                    <a:pt x="3108" y="1366"/>
                    <a:pt x="3108" y="1440"/>
                  </a:cubicBezTo>
                  <a:cubicBezTo>
                    <a:pt x="3108" y="1515"/>
                    <a:pt x="3048" y="1575"/>
                    <a:pt x="2973" y="1575"/>
                  </a:cubicBezTo>
                  <a:cubicBezTo>
                    <a:pt x="2693" y="1575"/>
                    <a:pt x="2693" y="1575"/>
                    <a:pt x="2693" y="1575"/>
                  </a:cubicBezTo>
                  <a:cubicBezTo>
                    <a:pt x="2643" y="1575"/>
                    <a:pt x="2603" y="1616"/>
                    <a:pt x="2603" y="1665"/>
                  </a:cubicBezTo>
                  <a:cubicBezTo>
                    <a:pt x="2603" y="1715"/>
                    <a:pt x="2643" y="1755"/>
                    <a:pt x="2693" y="1755"/>
                  </a:cubicBezTo>
                  <a:cubicBezTo>
                    <a:pt x="2932" y="1755"/>
                    <a:pt x="2932" y="1755"/>
                    <a:pt x="2932" y="1755"/>
                  </a:cubicBezTo>
                  <a:cubicBezTo>
                    <a:pt x="2943" y="1760"/>
                    <a:pt x="2955" y="1763"/>
                    <a:pt x="2968" y="1763"/>
                  </a:cubicBezTo>
                  <a:cubicBezTo>
                    <a:pt x="3042" y="1763"/>
                    <a:pt x="3103" y="1823"/>
                    <a:pt x="3103" y="1898"/>
                  </a:cubicBezTo>
                  <a:cubicBezTo>
                    <a:pt x="3103" y="1959"/>
                    <a:pt x="3061" y="2012"/>
                    <a:pt x="3004" y="2028"/>
                  </a:cubicBezTo>
                  <a:cubicBezTo>
                    <a:pt x="2992" y="2026"/>
                    <a:pt x="2980" y="2025"/>
                    <a:pt x="2968" y="2025"/>
                  </a:cubicBezTo>
                  <a:cubicBezTo>
                    <a:pt x="2955" y="2025"/>
                    <a:pt x="2943" y="2028"/>
                    <a:pt x="2932" y="2033"/>
                  </a:cubicBezTo>
                  <a:cubicBezTo>
                    <a:pt x="2693" y="2033"/>
                    <a:pt x="2693" y="2033"/>
                    <a:pt x="2693" y="2033"/>
                  </a:cubicBezTo>
                  <a:cubicBezTo>
                    <a:pt x="2643" y="2033"/>
                    <a:pt x="2603" y="2073"/>
                    <a:pt x="2603" y="2123"/>
                  </a:cubicBezTo>
                  <a:cubicBezTo>
                    <a:pt x="2603" y="2172"/>
                    <a:pt x="2643" y="2213"/>
                    <a:pt x="2693" y="2213"/>
                  </a:cubicBezTo>
                  <a:cubicBezTo>
                    <a:pt x="2968" y="2213"/>
                    <a:pt x="2968" y="2213"/>
                    <a:pt x="2968" y="2213"/>
                  </a:cubicBezTo>
                  <a:cubicBezTo>
                    <a:pt x="2980" y="2213"/>
                    <a:pt x="2992" y="2212"/>
                    <a:pt x="3004" y="2210"/>
                  </a:cubicBezTo>
                  <a:cubicBezTo>
                    <a:pt x="3061" y="2226"/>
                    <a:pt x="3103" y="2279"/>
                    <a:pt x="3103" y="2340"/>
                  </a:cubicBezTo>
                  <a:cubicBezTo>
                    <a:pt x="3103" y="2415"/>
                    <a:pt x="3042" y="2475"/>
                    <a:pt x="2968" y="2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grpSp>
      <p:grpSp>
        <p:nvGrpSpPr>
          <p:cNvPr id="25" name="Grupo 24"/>
          <p:cNvGrpSpPr/>
          <p:nvPr/>
        </p:nvGrpSpPr>
        <p:grpSpPr>
          <a:xfrm>
            <a:off x="189156" y="5375201"/>
            <a:ext cx="475235" cy="475235"/>
            <a:chOff x="5806406" y="1729156"/>
            <a:chExt cx="575035" cy="575035"/>
          </a:xfrm>
        </p:grpSpPr>
        <p:sp>
          <p:nvSpPr>
            <p:cNvPr id="27" name="Elipse 26">
              <a:hlinkClick r:id="rId10"/>
              <a:extLst>
                <a:ext uri="{FF2B5EF4-FFF2-40B4-BE49-F238E27FC236}">
                  <a16:creationId xmlns="" xmlns:a16="http://schemas.microsoft.com/office/drawing/2014/main" id="{23A7B998-FAB0-470B-A158-0011004B82ED}"/>
                </a:ext>
              </a:extLst>
            </p:cNvPr>
            <p:cNvSpPr/>
            <p:nvPr/>
          </p:nvSpPr>
          <p:spPr>
            <a:xfrm>
              <a:off x="5806406" y="1729156"/>
              <a:ext cx="575035" cy="575035"/>
            </a:xfrm>
            <a:prstGeom prst="ellipse">
              <a:avLst/>
            </a:prstGeom>
            <a:solidFill>
              <a:schemeClr val="accent2">
                <a:lumMod val="2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Freeform 93">
              <a:extLst>
                <a:ext uri="{FF2B5EF4-FFF2-40B4-BE49-F238E27FC236}">
                  <a16:creationId xmlns="" xmlns:a16="http://schemas.microsoft.com/office/drawing/2014/main" id="{22842D05-CD30-4BCF-B5B6-C694522389EA}"/>
                </a:ext>
              </a:extLst>
            </p:cNvPr>
            <p:cNvSpPr>
              <a:spLocks noEditPoints="1"/>
            </p:cNvSpPr>
            <p:nvPr/>
          </p:nvSpPr>
          <p:spPr>
            <a:xfrm>
              <a:off x="5955962" y="1848112"/>
              <a:ext cx="273050" cy="258763"/>
            </a:xfrm>
            <a:custGeom>
              <a:avLst/>
              <a:gdLst>
                <a:gd name="T0" fmla="*/ 3288 w 3288"/>
                <a:gd name="T1" fmla="*/ 1440 h 3106"/>
                <a:gd name="T2" fmla="*/ 2163 w 3288"/>
                <a:gd name="T3" fmla="*/ 1125 h 3106"/>
                <a:gd name="T4" fmla="*/ 1848 w 3288"/>
                <a:gd name="T5" fmla="*/ 0 h 3106"/>
                <a:gd name="T6" fmla="*/ 1526 w 3288"/>
                <a:gd name="T7" fmla="*/ 315 h 3106"/>
                <a:gd name="T8" fmla="*/ 1115 w 3288"/>
                <a:gd name="T9" fmla="*/ 1149 h 3106"/>
                <a:gd name="T10" fmla="*/ 1080 w 3288"/>
                <a:gd name="T11" fmla="*/ 1097 h 3106"/>
                <a:gd name="T12" fmla="*/ 90 w 3288"/>
                <a:gd name="T13" fmla="*/ 1007 h 3106"/>
                <a:gd name="T14" fmla="*/ 0 w 3288"/>
                <a:gd name="T15" fmla="*/ 2614 h 3106"/>
                <a:gd name="T16" fmla="*/ 990 w 3288"/>
                <a:gd name="T17" fmla="*/ 3105 h 3106"/>
                <a:gd name="T18" fmla="*/ 1080 w 3288"/>
                <a:gd name="T19" fmla="*/ 2891 h 3106"/>
                <a:gd name="T20" fmla="*/ 2784 w 3288"/>
                <a:gd name="T21" fmla="*/ 3106 h 3106"/>
                <a:gd name="T22" fmla="*/ 3007 w 3288"/>
                <a:gd name="T23" fmla="*/ 3019 h 3106"/>
                <a:gd name="T24" fmla="*/ 3060 w 3288"/>
                <a:gd name="T25" fmla="*/ 2642 h 3106"/>
                <a:gd name="T26" fmla="*/ 3192 w 3288"/>
                <a:gd name="T27" fmla="*/ 2119 h 3106"/>
                <a:gd name="T28" fmla="*/ 3187 w 3288"/>
                <a:gd name="T29" fmla="*/ 1672 h 3106"/>
                <a:gd name="T30" fmla="*/ 180 w 3288"/>
                <a:gd name="T31" fmla="*/ 2614 h 3106"/>
                <a:gd name="T32" fmla="*/ 900 w 3288"/>
                <a:gd name="T33" fmla="*/ 1187 h 3106"/>
                <a:gd name="T34" fmla="*/ 900 w 3288"/>
                <a:gd name="T35" fmla="*/ 2756 h 3106"/>
                <a:gd name="T36" fmla="*/ 491 w 3288"/>
                <a:gd name="T37" fmla="*/ 2925 h 3106"/>
                <a:gd name="T38" fmla="*/ 2693 w 3288"/>
                <a:gd name="T39" fmla="*/ 2475 h 3106"/>
                <a:gd name="T40" fmla="*/ 2693 w 3288"/>
                <a:gd name="T41" fmla="*/ 2655 h 3106"/>
                <a:gd name="T42" fmla="*/ 2788 w 3288"/>
                <a:gd name="T43" fmla="*/ 2664 h 3106"/>
                <a:gd name="T44" fmla="*/ 2882 w 3288"/>
                <a:gd name="T45" fmla="*/ 2889 h 3106"/>
                <a:gd name="T46" fmla="*/ 2094 w 3288"/>
                <a:gd name="T47" fmla="*/ 2926 h 3106"/>
                <a:gd name="T48" fmla="*/ 1080 w 3288"/>
                <a:gd name="T49" fmla="*/ 1566 h 3106"/>
                <a:gd name="T50" fmla="*/ 1169 w 3288"/>
                <a:gd name="T51" fmla="*/ 1337 h 3106"/>
                <a:gd name="T52" fmla="*/ 1706 w 3288"/>
                <a:gd name="T53" fmla="*/ 553 h 3106"/>
                <a:gd name="T54" fmla="*/ 1713 w 3288"/>
                <a:gd name="T55" fmla="*/ 315 h 3106"/>
                <a:gd name="T56" fmla="*/ 1983 w 3288"/>
                <a:gd name="T57" fmla="*/ 315 h 3106"/>
                <a:gd name="T58" fmla="*/ 2073 w 3288"/>
                <a:gd name="T59" fmla="*/ 1305 h 3106"/>
                <a:gd name="T60" fmla="*/ 3108 w 3288"/>
                <a:gd name="T61" fmla="*/ 1440 h 3106"/>
                <a:gd name="T62" fmla="*/ 2693 w 3288"/>
                <a:gd name="T63" fmla="*/ 1575 h 3106"/>
                <a:gd name="T64" fmla="*/ 2693 w 3288"/>
                <a:gd name="T65" fmla="*/ 1755 h 3106"/>
                <a:gd name="T66" fmla="*/ 2968 w 3288"/>
                <a:gd name="T67" fmla="*/ 1763 h 3106"/>
                <a:gd name="T68" fmla="*/ 3004 w 3288"/>
                <a:gd name="T69" fmla="*/ 2028 h 3106"/>
                <a:gd name="T70" fmla="*/ 2932 w 3288"/>
                <a:gd name="T71" fmla="*/ 2033 h 3106"/>
                <a:gd name="T72" fmla="*/ 2603 w 3288"/>
                <a:gd name="T73" fmla="*/ 2123 h 3106"/>
                <a:gd name="T74" fmla="*/ 2968 w 3288"/>
                <a:gd name="T75" fmla="*/ 2213 h 3106"/>
                <a:gd name="T76" fmla="*/ 3103 w 3288"/>
                <a:gd name="T77" fmla="*/ 2340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88" h="3106">
                  <a:moveTo>
                    <a:pt x="3187" y="1672"/>
                  </a:moveTo>
                  <a:cubicBezTo>
                    <a:pt x="3249" y="1614"/>
                    <a:pt x="3288" y="1532"/>
                    <a:pt x="3288" y="1440"/>
                  </a:cubicBezTo>
                  <a:cubicBezTo>
                    <a:pt x="3288" y="1267"/>
                    <a:pt x="3147" y="1125"/>
                    <a:pt x="2973" y="1125"/>
                  </a:cubicBezTo>
                  <a:cubicBezTo>
                    <a:pt x="2163" y="1125"/>
                    <a:pt x="2163" y="1125"/>
                    <a:pt x="2163" y="1125"/>
                  </a:cubicBezTo>
                  <a:cubicBezTo>
                    <a:pt x="2163" y="315"/>
                    <a:pt x="2163" y="315"/>
                    <a:pt x="2163" y="315"/>
                  </a:cubicBezTo>
                  <a:cubicBezTo>
                    <a:pt x="2163" y="142"/>
                    <a:pt x="2022" y="0"/>
                    <a:pt x="1848" y="0"/>
                  </a:cubicBezTo>
                  <a:cubicBezTo>
                    <a:pt x="1689" y="0"/>
                    <a:pt x="1556" y="120"/>
                    <a:pt x="1536" y="274"/>
                  </a:cubicBezTo>
                  <a:cubicBezTo>
                    <a:pt x="1530" y="287"/>
                    <a:pt x="1526" y="301"/>
                    <a:pt x="1526" y="315"/>
                  </a:cubicBezTo>
                  <a:cubicBezTo>
                    <a:pt x="1526" y="553"/>
                    <a:pt x="1526" y="553"/>
                    <a:pt x="1526" y="553"/>
                  </a:cubicBezTo>
                  <a:cubicBezTo>
                    <a:pt x="1526" y="831"/>
                    <a:pt x="1248" y="1046"/>
                    <a:pt x="1115" y="1149"/>
                  </a:cubicBezTo>
                  <a:cubicBezTo>
                    <a:pt x="1102" y="1159"/>
                    <a:pt x="1090" y="1168"/>
                    <a:pt x="1080" y="1176"/>
                  </a:cubicBezTo>
                  <a:cubicBezTo>
                    <a:pt x="1080" y="1097"/>
                    <a:pt x="1080" y="1097"/>
                    <a:pt x="1080" y="1097"/>
                  </a:cubicBezTo>
                  <a:cubicBezTo>
                    <a:pt x="1080" y="1047"/>
                    <a:pt x="1039" y="1007"/>
                    <a:pt x="990" y="1007"/>
                  </a:cubicBezTo>
                  <a:cubicBezTo>
                    <a:pt x="90" y="1007"/>
                    <a:pt x="90" y="1007"/>
                    <a:pt x="90" y="1007"/>
                  </a:cubicBezTo>
                  <a:cubicBezTo>
                    <a:pt x="40" y="1007"/>
                    <a:pt x="0" y="1047"/>
                    <a:pt x="0" y="1097"/>
                  </a:cubicBezTo>
                  <a:cubicBezTo>
                    <a:pt x="0" y="2614"/>
                    <a:pt x="0" y="2614"/>
                    <a:pt x="0" y="2614"/>
                  </a:cubicBezTo>
                  <a:cubicBezTo>
                    <a:pt x="0" y="2885"/>
                    <a:pt x="220" y="3105"/>
                    <a:pt x="491" y="3105"/>
                  </a:cubicBezTo>
                  <a:cubicBezTo>
                    <a:pt x="990" y="3105"/>
                    <a:pt x="990" y="3105"/>
                    <a:pt x="990" y="3105"/>
                  </a:cubicBezTo>
                  <a:cubicBezTo>
                    <a:pt x="1039" y="3105"/>
                    <a:pt x="1080" y="3065"/>
                    <a:pt x="1080" y="3015"/>
                  </a:cubicBezTo>
                  <a:cubicBezTo>
                    <a:pt x="1080" y="2891"/>
                    <a:pt x="1080" y="2891"/>
                    <a:pt x="1080" y="2891"/>
                  </a:cubicBezTo>
                  <a:cubicBezTo>
                    <a:pt x="1401" y="3015"/>
                    <a:pt x="1739" y="3088"/>
                    <a:pt x="2089" y="3105"/>
                  </a:cubicBezTo>
                  <a:cubicBezTo>
                    <a:pt x="2784" y="3106"/>
                    <a:pt x="2784" y="3106"/>
                    <a:pt x="2784" y="3106"/>
                  </a:cubicBezTo>
                  <a:cubicBezTo>
                    <a:pt x="2787" y="3106"/>
                    <a:pt x="2789" y="3106"/>
                    <a:pt x="2792" y="3106"/>
                  </a:cubicBezTo>
                  <a:cubicBezTo>
                    <a:pt x="2872" y="3106"/>
                    <a:pt x="2948" y="3075"/>
                    <a:pt x="3007" y="3019"/>
                  </a:cubicBezTo>
                  <a:cubicBezTo>
                    <a:pt x="3067" y="2962"/>
                    <a:pt x="3101" y="2885"/>
                    <a:pt x="3103" y="2799"/>
                  </a:cubicBezTo>
                  <a:cubicBezTo>
                    <a:pt x="3103" y="2742"/>
                    <a:pt x="3087" y="2688"/>
                    <a:pt x="3060" y="2642"/>
                  </a:cubicBezTo>
                  <a:cubicBezTo>
                    <a:pt x="3189" y="2602"/>
                    <a:pt x="3283" y="2482"/>
                    <a:pt x="3283" y="2340"/>
                  </a:cubicBezTo>
                  <a:cubicBezTo>
                    <a:pt x="3283" y="2254"/>
                    <a:pt x="3248" y="2176"/>
                    <a:pt x="3192" y="2119"/>
                  </a:cubicBezTo>
                  <a:cubicBezTo>
                    <a:pt x="3248" y="2062"/>
                    <a:pt x="3283" y="1984"/>
                    <a:pt x="3283" y="1898"/>
                  </a:cubicBezTo>
                  <a:cubicBezTo>
                    <a:pt x="3283" y="1809"/>
                    <a:pt x="3246" y="1729"/>
                    <a:pt x="3187" y="1672"/>
                  </a:cubicBezTo>
                  <a:close/>
                  <a:moveTo>
                    <a:pt x="491" y="2925"/>
                  </a:moveTo>
                  <a:cubicBezTo>
                    <a:pt x="319" y="2925"/>
                    <a:pt x="180" y="2786"/>
                    <a:pt x="180" y="2614"/>
                  </a:cubicBezTo>
                  <a:cubicBezTo>
                    <a:pt x="180" y="1187"/>
                    <a:pt x="180" y="1187"/>
                    <a:pt x="180" y="1187"/>
                  </a:cubicBezTo>
                  <a:cubicBezTo>
                    <a:pt x="900" y="1187"/>
                    <a:pt x="900" y="1187"/>
                    <a:pt x="900" y="1187"/>
                  </a:cubicBezTo>
                  <a:cubicBezTo>
                    <a:pt x="900" y="2755"/>
                    <a:pt x="900" y="2755"/>
                    <a:pt x="900" y="2755"/>
                  </a:cubicBezTo>
                  <a:cubicBezTo>
                    <a:pt x="900" y="2755"/>
                    <a:pt x="900" y="2755"/>
                    <a:pt x="900" y="2756"/>
                  </a:cubicBezTo>
                  <a:cubicBezTo>
                    <a:pt x="900" y="2925"/>
                    <a:pt x="900" y="2925"/>
                    <a:pt x="900" y="2925"/>
                  </a:cubicBezTo>
                  <a:lnTo>
                    <a:pt x="491" y="2925"/>
                  </a:lnTo>
                  <a:close/>
                  <a:moveTo>
                    <a:pt x="2968" y="2475"/>
                  </a:moveTo>
                  <a:cubicBezTo>
                    <a:pt x="2693" y="2475"/>
                    <a:pt x="2693" y="2475"/>
                    <a:pt x="2693" y="2475"/>
                  </a:cubicBezTo>
                  <a:cubicBezTo>
                    <a:pt x="2643" y="2475"/>
                    <a:pt x="2603" y="2516"/>
                    <a:pt x="2603" y="2565"/>
                  </a:cubicBezTo>
                  <a:cubicBezTo>
                    <a:pt x="2603" y="2615"/>
                    <a:pt x="2643" y="2655"/>
                    <a:pt x="2693" y="2655"/>
                  </a:cubicBezTo>
                  <a:cubicBezTo>
                    <a:pt x="2749" y="2655"/>
                    <a:pt x="2749" y="2655"/>
                    <a:pt x="2749" y="2655"/>
                  </a:cubicBezTo>
                  <a:cubicBezTo>
                    <a:pt x="2760" y="2661"/>
                    <a:pt x="2774" y="2664"/>
                    <a:pt x="2788" y="2664"/>
                  </a:cubicBezTo>
                  <a:cubicBezTo>
                    <a:pt x="2862" y="2664"/>
                    <a:pt x="2923" y="2725"/>
                    <a:pt x="2923" y="2797"/>
                  </a:cubicBezTo>
                  <a:cubicBezTo>
                    <a:pt x="2922" y="2832"/>
                    <a:pt x="2908" y="2865"/>
                    <a:pt x="2882" y="2889"/>
                  </a:cubicBezTo>
                  <a:cubicBezTo>
                    <a:pt x="2857" y="2913"/>
                    <a:pt x="2823" y="2925"/>
                    <a:pt x="2783" y="2925"/>
                  </a:cubicBezTo>
                  <a:cubicBezTo>
                    <a:pt x="2094" y="2926"/>
                    <a:pt x="2094" y="2926"/>
                    <a:pt x="2094" y="2926"/>
                  </a:cubicBezTo>
                  <a:cubicBezTo>
                    <a:pt x="1744" y="2907"/>
                    <a:pt x="1403" y="2830"/>
                    <a:pt x="1080" y="2697"/>
                  </a:cubicBezTo>
                  <a:cubicBezTo>
                    <a:pt x="1080" y="1566"/>
                    <a:pt x="1080" y="1566"/>
                    <a:pt x="1080" y="1566"/>
                  </a:cubicBezTo>
                  <a:cubicBezTo>
                    <a:pt x="1082" y="1558"/>
                    <a:pt x="1083" y="1550"/>
                    <a:pt x="1083" y="1541"/>
                  </a:cubicBezTo>
                  <a:cubicBezTo>
                    <a:pt x="1083" y="1465"/>
                    <a:pt x="1114" y="1390"/>
                    <a:pt x="1169" y="1337"/>
                  </a:cubicBezTo>
                  <a:cubicBezTo>
                    <a:pt x="1179" y="1326"/>
                    <a:pt x="1199" y="1311"/>
                    <a:pt x="1225" y="1291"/>
                  </a:cubicBezTo>
                  <a:cubicBezTo>
                    <a:pt x="1381" y="1171"/>
                    <a:pt x="1706" y="920"/>
                    <a:pt x="1706" y="553"/>
                  </a:cubicBezTo>
                  <a:cubicBezTo>
                    <a:pt x="1706" y="351"/>
                    <a:pt x="1706" y="351"/>
                    <a:pt x="1706" y="351"/>
                  </a:cubicBezTo>
                  <a:cubicBezTo>
                    <a:pt x="1711" y="340"/>
                    <a:pt x="1713" y="328"/>
                    <a:pt x="1713" y="315"/>
                  </a:cubicBezTo>
                  <a:cubicBezTo>
                    <a:pt x="1713" y="241"/>
                    <a:pt x="1774" y="180"/>
                    <a:pt x="1848" y="180"/>
                  </a:cubicBezTo>
                  <a:cubicBezTo>
                    <a:pt x="1923" y="180"/>
                    <a:pt x="1983" y="241"/>
                    <a:pt x="1983" y="315"/>
                  </a:cubicBezTo>
                  <a:cubicBezTo>
                    <a:pt x="1983" y="1215"/>
                    <a:pt x="1983" y="1215"/>
                    <a:pt x="1983" y="1215"/>
                  </a:cubicBezTo>
                  <a:cubicBezTo>
                    <a:pt x="1983" y="1265"/>
                    <a:pt x="2024" y="1305"/>
                    <a:pt x="2073" y="1305"/>
                  </a:cubicBezTo>
                  <a:cubicBezTo>
                    <a:pt x="2973" y="1305"/>
                    <a:pt x="2973" y="1305"/>
                    <a:pt x="2973" y="1305"/>
                  </a:cubicBezTo>
                  <a:cubicBezTo>
                    <a:pt x="3048" y="1305"/>
                    <a:pt x="3108" y="1366"/>
                    <a:pt x="3108" y="1440"/>
                  </a:cubicBezTo>
                  <a:cubicBezTo>
                    <a:pt x="3108" y="1515"/>
                    <a:pt x="3048" y="1575"/>
                    <a:pt x="2973" y="1575"/>
                  </a:cubicBezTo>
                  <a:cubicBezTo>
                    <a:pt x="2693" y="1575"/>
                    <a:pt x="2693" y="1575"/>
                    <a:pt x="2693" y="1575"/>
                  </a:cubicBezTo>
                  <a:cubicBezTo>
                    <a:pt x="2643" y="1575"/>
                    <a:pt x="2603" y="1616"/>
                    <a:pt x="2603" y="1665"/>
                  </a:cubicBezTo>
                  <a:cubicBezTo>
                    <a:pt x="2603" y="1715"/>
                    <a:pt x="2643" y="1755"/>
                    <a:pt x="2693" y="1755"/>
                  </a:cubicBezTo>
                  <a:cubicBezTo>
                    <a:pt x="2932" y="1755"/>
                    <a:pt x="2932" y="1755"/>
                    <a:pt x="2932" y="1755"/>
                  </a:cubicBezTo>
                  <a:cubicBezTo>
                    <a:pt x="2943" y="1760"/>
                    <a:pt x="2955" y="1763"/>
                    <a:pt x="2968" y="1763"/>
                  </a:cubicBezTo>
                  <a:cubicBezTo>
                    <a:pt x="3042" y="1763"/>
                    <a:pt x="3103" y="1823"/>
                    <a:pt x="3103" y="1898"/>
                  </a:cubicBezTo>
                  <a:cubicBezTo>
                    <a:pt x="3103" y="1959"/>
                    <a:pt x="3061" y="2012"/>
                    <a:pt x="3004" y="2028"/>
                  </a:cubicBezTo>
                  <a:cubicBezTo>
                    <a:pt x="2992" y="2026"/>
                    <a:pt x="2980" y="2025"/>
                    <a:pt x="2968" y="2025"/>
                  </a:cubicBezTo>
                  <a:cubicBezTo>
                    <a:pt x="2955" y="2025"/>
                    <a:pt x="2943" y="2028"/>
                    <a:pt x="2932" y="2033"/>
                  </a:cubicBezTo>
                  <a:cubicBezTo>
                    <a:pt x="2693" y="2033"/>
                    <a:pt x="2693" y="2033"/>
                    <a:pt x="2693" y="2033"/>
                  </a:cubicBezTo>
                  <a:cubicBezTo>
                    <a:pt x="2643" y="2033"/>
                    <a:pt x="2603" y="2073"/>
                    <a:pt x="2603" y="2123"/>
                  </a:cubicBezTo>
                  <a:cubicBezTo>
                    <a:pt x="2603" y="2172"/>
                    <a:pt x="2643" y="2213"/>
                    <a:pt x="2693" y="2213"/>
                  </a:cubicBezTo>
                  <a:cubicBezTo>
                    <a:pt x="2968" y="2213"/>
                    <a:pt x="2968" y="2213"/>
                    <a:pt x="2968" y="2213"/>
                  </a:cubicBezTo>
                  <a:cubicBezTo>
                    <a:pt x="2980" y="2213"/>
                    <a:pt x="2992" y="2212"/>
                    <a:pt x="3004" y="2210"/>
                  </a:cubicBezTo>
                  <a:cubicBezTo>
                    <a:pt x="3061" y="2226"/>
                    <a:pt x="3103" y="2279"/>
                    <a:pt x="3103" y="2340"/>
                  </a:cubicBezTo>
                  <a:cubicBezTo>
                    <a:pt x="3103" y="2415"/>
                    <a:pt x="3042" y="2475"/>
                    <a:pt x="2968" y="2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2337122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111" name="Diapositiva de think-cell" r:id="rId4" imgW="0" imgH="0" progId="TCLayout.ActiveDocument.1">
                  <p:embed/>
                </p:oleObj>
              </mc:Choice>
              <mc:Fallback>
                <p:oleObj name="Diapositiva de think-cell" r:id="rId4" imgW="0" imgH="0" progId="TCLayout.ActiveDocument.1">
                  <p:embed/>
                  <p:pic>
                    <p:nvPicPr>
                      <p:cNvPr id="0" name="Picture 1" descr="rI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ectángulo redondeado 11"/>
          <p:cNvSpPr/>
          <p:nvPr/>
        </p:nvSpPr>
        <p:spPr>
          <a:xfrm>
            <a:off x="457200" y="1525227"/>
            <a:ext cx="11210192" cy="4753654"/>
          </a:xfrm>
          <a:prstGeom prst="roundRect">
            <a:avLst>
              <a:gd name="adj" fmla="val 7302"/>
            </a:avLst>
          </a:prstGeom>
          <a:ln w="12700" cap="flat" algn="ctr">
            <a:prstDash val="soli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mtClean="0">
              <a:solidFill>
                <a:prstClr val="black"/>
              </a:solidFill>
            </a:endParaRPr>
          </a:p>
        </p:txBody>
      </p:sp>
      <p:pic>
        <p:nvPicPr>
          <p:cNvPr id="4" name="Imagen 3"/>
          <p:cNvPicPr>
            <a:picLocks noChangeAspect="1"/>
          </p:cNvPicPr>
          <p:nvPr/>
        </p:nvPicPr>
        <p:blipFill>
          <a:blip r:embed="rId6"/>
          <a:srcRect l="21901" t="32164" r="21961" b="15836"/>
          <a:stretch>
            <a:fillRect/>
          </a:stretch>
        </p:blipFill>
        <p:spPr>
          <a:xfrm>
            <a:off x="3567326" y="1959248"/>
            <a:ext cx="7604911" cy="3754315"/>
          </a:xfrm>
          <a:prstGeom prst="rect">
            <a:avLst/>
          </a:prstGeom>
        </p:spPr>
      </p:pic>
      <p:sp>
        <p:nvSpPr>
          <p:cNvPr id="5" name="Rectángulo 4"/>
          <p:cNvSpPr/>
          <p:nvPr/>
        </p:nvSpPr>
        <p:spPr>
          <a:xfrm>
            <a:off x="1442300" y="1065129"/>
            <a:ext cx="9173117" cy="738664"/>
          </a:xfrm>
          <a:prstGeom prst="rect">
            <a:avLst/>
          </a:prstGeom>
          <a:solidFill>
            <a:schemeClr val="bg1"/>
          </a:solidFill>
        </p:spPr>
        <p:txBody>
          <a:bodyPr wrap="square">
            <a:spAutoFit/>
          </a:bodyPr>
          <a:lstStyle/>
          <a:p>
            <a:pPr algn="ctr"/>
            <a:r>
              <a:rPr lang="en-US" sz="2100" b="1">
                <a:solidFill>
                  <a:srgbClr val="DEEDF1">
                    <a:lumMod val="50000"/>
                  </a:srgbClr>
                </a:solidFill>
                <a:cs typeface="Arial" panose="020B0604020202020204" pitchFamily="34" charset="0"/>
              </a:rPr>
              <a:t>Major risk types that the working group has identified as affected by the introduction of risk-free rates resulting from the benchmark reform</a:t>
            </a:r>
          </a:p>
        </p:txBody>
      </p:sp>
      <p:sp>
        <p:nvSpPr>
          <p:cNvPr id="6" name="Rectángulo 5"/>
          <p:cNvSpPr/>
          <p:nvPr/>
        </p:nvSpPr>
        <p:spPr>
          <a:xfrm>
            <a:off x="638908" y="2267027"/>
            <a:ext cx="2693376" cy="2893100"/>
          </a:xfrm>
          <a:prstGeom prst="rect">
            <a:avLst/>
          </a:prstGeom>
        </p:spPr>
        <p:txBody>
          <a:bodyPr wrap="square">
            <a:spAutoFit/>
          </a:bodyPr>
          <a:lstStyle/>
          <a:p>
            <a:pPr marL="285750" indent="-285750">
              <a:buFont typeface="Arial" panose="020B0604020202020204" pitchFamily="34" charset="0"/>
              <a:buChar char="•"/>
            </a:pPr>
            <a:r>
              <a:rPr lang="en-US" sz="1400" dirty="0" smtClean="0">
                <a:solidFill>
                  <a:prstClr val="black"/>
                </a:solidFill>
              </a:rPr>
              <a:t>Valuation and market risk are expected to be the most affected. While the risk types mentioned serve as first guidance on possible areas of focus for financial institutions and their assessment</a:t>
            </a:r>
          </a:p>
          <a:p>
            <a:pPr marL="285750" indent="-285750">
              <a:buFont typeface="Arial" panose="020B0604020202020204" pitchFamily="34" charset="0"/>
              <a:buChar char="•"/>
            </a:pPr>
            <a:endParaRPr lang="en-US" sz="1400" dirty="0" smtClean="0">
              <a:solidFill>
                <a:prstClr val="black"/>
              </a:solidFill>
            </a:endParaRPr>
          </a:p>
          <a:p>
            <a:pPr marL="285750" indent="-285750">
              <a:buFont typeface="Arial" panose="020B0604020202020204" pitchFamily="34" charset="0"/>
              <a:buChar char="•"/>
            </a:pPr>
            <a:r>
              <a:rPr lang="en-US" sz="1400" dirty="0" smtClean="0">
                <a:solidFill>
                  <a:prstClr val="black"/>
                </a:solidFill>
              </a:rPr>
              <a:t>The WG highlights that the severity of individual impacts strongly depends on the individual business and technical circumstances.</a:t>
            </a:r>
          </a:p>
        </p:txBody>
      </p:sp>
      <p:sp>
        <p:nvSpPr>
          <p:cNvPr id="8" name="CuadroTexto 7"/>
          <p:cNvSpPr txBox="1"/>
          <p:nvPr/>
        </p:nvSpPr>
        <p:spPr>
          <a:xfrm>
            <a:off x="5718981" y="5892673"/>
            <a:ext cx="5686172" cy="276999"/>
          </a:xfrm>
          <a:prstGeom prst="rect">
            <a:avLst/>
          </a:prstGeom>
          <a:noFill/>
        </p:spPr>
        <p:txBody>
          <a:bodyPr wrap="none" rtlCol="0">
            <a:spAutoFit/>
          </a:bodyPr>
          <a:lstStyle/>
          <a:p>
            <a:r>
              <a:rPr lang="en-US" sz="1200" i="1" smtClean="0">
                <a:solidFill>
                  <a:prstClr val="black"/>
                </a:solidFill>
              </a:rPr>
              <a:t>For more detail, see section 4.3. to 4.7 of the WG euro RFR on </a:t>
            </a:r>
            <a:r>
              <a:rPr lang="en-US" sz="1200" i="1" smtClean="0">
                <a:solidFill>
                  <a:prstClr val="black"/>
                </a:solidFill>
                <a:hlinkClick r:id="rId7"/>
              </a:rPr>
              <a:t>risk management</a:t>
            </a:r>
            <a:endParaRPr lang="en-US" sz="1200" i="1" smtClean="0">
              <a:solidFill>
                <a:prstClr val="black"/>
              </a:solidFill>
            </a:endParaRPr>
          </a:p>
        </p:txBody>
      </p:sp>
      <p:cxnSp>
        <p:nvCxnSpPr>
          <p:cNvPr id="10" name="Conector recto 9"/>
          <p:cNvCxnSpPr/>
          <p:nvPr/>
        </p:nvCxnSpPr>
        <p:spPr>
          <a:xfrm>
            <a:off x="3341076" y="2154362"/>
            <a:ext cx="0" cy="3028021"/>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1" name="Extracto 10"/>
          <p:cNvSpPr/>
          <p:nvPr/>
        </p:nvSpPr>
        <p:spPr>
          <a:xfrm rot="5400000">
            <a:off x="3105730" y="3469652"/>
            <a:ext cx="677006" cy="246185"/>
          </a:xfrm>
          <a:prstGeom prst="flowChartExtract">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prstClr val="white"/>
              </a:solidFill>
            </a:endParaRPr>
          </a:p>
        </p:txBody>
      </p:sp>
      <p:sp>
        <p:nvSpPr>
          <p:cNvPr id="14" name="Marcador de texto 3">
            <a:extLst>
              <a:ext uri="{FF2B5EF4-FFF2-40B4-BE49-F238E27FC236}">
                <a16:creationId xmlns:a16="http://schemas.microsoft.com/office/drawing/2014/main" xmlns="" id="{8A5BA59B-8881-4ED6-9785-88A3BB5DD289}"/>
              </a:ext>
            </a:extLst>
          </p:cNvPr>
          <p:cNvSpPr txBox="1"/>
          <p:nvPr/>
        </p:nvSpPr>
        <p:spPr>
          <a:xfrm>
            <a:off x="234876" y="372047"/>
            <a:ext cx="11312754" cy="343227"/>
          </a:xfrm>
          <a:prstGeom prst="rect">
            <a:avLst/>
          </a:prstGeom>
        </p:spPr>
        <p:txBody>
          <a:bodyPr/>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Font typeface="Arial" panose="020B0604020202020204" pitchFamily="34" charset="0"/>
              <a:buNone/>
            </a:pPr>
            <a:r>
              <a:rPr lang="en-US" sz="2400" b="1" smtClean="0">
                <a:solidFill>
                  <a:srgbClr val="DEEDF1">
                    <a:lumMod val="50000"/>
                  </a:srgbClr>
                </a:solidFill>
                <a:latin typeface="Arial" panose="020B0604020202020204" pitchFamily="34" charset="0"/>
                <a:cs typeface="Arial" panose="020B0604020202020204" pitchFamily="34" charset="0"/>
              </a:rPr>
              <a:t>Risk considerations (1/3) </a:t>
            </a:r>
            <a:endParaRPr lang="en-US" sz="2400" b="1">
              <a:solidFill>
                <a:srgbClr val="DEEDF1">
                  <a:lumMod val="50000"/>
                </a:srgbClr>
              </a:solidFill>
              <a:latin typeface="Arial" panose="020B0604020202020204" pitchFamily="34" charset="0"/>
              <a:cs typeface="Arial" panose="020B0604020202020204" pitchFamily="34" charset="0"/>
            </a:endParaRPr>
          </a:p>
          <a:p>
            <a:pPr marL="0" lvl="8" indent="0" eaLnBrk="0" fontAlgn="base" hangingPunct="0">
              <a:spcBef>
                <a:spcPts val="600"/>
              </a:spcBef>
              <a:spcAft>
                <a:spcPts val="1200"/>
              </a:spcAft>
              <a:buFont typeface="Arial" panose="020B0604020202020204" pitchFamily="34" charset="0"/>
              <a:buNone/>
            </a:pPr>
            <a:endParaRPr lang="en-US" sz="2400" b="1">
              <a:solidFill>
                <a:srgbClr val="DEEDF1">
                  <a:lumMod val="50000"/>
                </a:srgbClr>
              </a:solidFill>
              <a:latin typeface="Arial"/>
              <a:cs typeface="Arial" panose="020B0604020202020204" pitchFamily="34" charset="0"/>
            </a:endParaRPr>
          </a:p>
        </p:txBody>
      </p:sp>
      <p:sp>
        <p:nvSpPr>
          <p:cNvPr id="15" name="Rectangle 2"/>
          <p:cNvSpPr/>
          <p:nvPr/>
        </p:nvSpPr>
        <p:spPr>
          <a:xfrm>
            <a:off x="234876" y="6459190"/>
            <a:ext cx="10872971" cy="276999"/>
          </a:xfrm>
          <a:prstGeom prst="rect">
            <a:avLst/>
          </a:prstGeom>
        </p:spPr>
        <p:txBody>
          <a:bodyPr wrap="square">
            <a:spAutoFit/>
          </a:bodyPr>
          <a:lstStyle/>
          <a:p>
            <a:r>
              <a:rPr lang="en-US" sz="1200" smtClean="0">
                <a:solidFill>
                  <a:prstClr val="black">
                    <a:lumMod val="65000"/>
                    <a:lumOff val="35000"/>
                  </a:prstClr>
                </a:solidFill>
              </a:rPr>
              <a:t>* For further </a:t>
            </a:r>
            <a:r>
              <a:rPr lang="en-US" sz="1200">
                <a:solidFill>
                  <a:prstClr val="black">
                    <a:lumMod val="65000"/>
                    <a:lumOff val="35000"/>
                  </a:prstClr>
                </a:solidFill>
              </a:rPr>
              <a:t>implications and background information </a:t>
            </a:r>
            <a:r>
              <a:rPr lang="en-US" sz="1200" smtClean="0">
                <a:solidFill>
                  <a:prstClr val="black">
                    <a:lumMod val="65000"/>
                    <a:lumOff val="35000"/>
                  </a:prstClr>
                </a:solidFill>
              </a:rPr>
              <a:t>see WG euro RFR reports </a:t>
            </a:r>
            <a:r>
              <a:rPr lang="en-US" sz="1200">
                <a:solidFill>
                  <a:prstClr val="black">
                    <a:lumMod val="65000"/>
                    <a:lumOff val="35000"/>
                  </a:prstClr>
                </a:solidFill>
                <a:hlinkClick r:id="rId7"/>
              </a:rPr>
              <a:t>on risk management </a:t>
            </a:r>
            <a:r>
              <a:rPr lang="en-US" sz="1200">
                <a:solidFill>
                  <a:prstClr val="black">
                    <a:lumMod val="65000"/>
                    <a:lumOff val="35000"/>
                  </a:prstClr>
                </a:solidFill>
              </a:rPr>
              <a:t>and </a:t>
            </a:r>
            <a:r>
              <a:rPr lang="en-US" sz="1200" smtClean="0">
                <a:solidFill>
                  <a:prstClr val="black">
                    <a:lumMod val="65000"/>
                    <a:lumOff val="35000"/>
                  </a:prstClr>
                </a:solidFill>
                <a:hlinkClick r:id="rId8"/>
              </a:rPr>
              <a:t>accounting</a:t>
            </a:r>
            <a:endParaRPr lang="en-US" sz="1200">
              <a:solidFill>
                <a:prstClr val="black">
                  <a:lumMod val="65000"/>
                  <a:lumOff val="35000"/>
                </a:prstClr>
              </a:solidFill>
            </a:endParaRPr>
          </a:p>
        </p:txBody>
      </p:sp>
    </p:spTree>
    <p:extLst>
      <p:ext uri="{BB962C8B-B14F-4D97-AF65-F5344CB8AC3E}">
        <p14:creationId xmlns:p14="http://schemas.microsoft.com/office/powerpoint/2010/main" val="2680790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Rectángulo 24"/>
          <p:cNvSpPr/>
          <p:nvPr/>
        </p:nvSpPr>
        <p:spPr>
          <a:xfrm>
            <a:off x="1205200" y="1658943"/>
            <a:ext cx="1134458" cy="1374171"/>
          </a:xfrm>
          <a:prstGeom prst="rect">
            <a:avLst/>
          </a:prstGeom>
          <a:solidFill>
            <a:srgbClr val="BDDBE3"/>
          </a:solidFill>
          <a:ln w="381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a:solidFill>
                <a:schemeClr val="accent2">
                  <a:lumMod val="25000"/>
                </a:schemeClr>
              </a:solidFill>
            </a:endParaRPr>
          </a:p>
        </p:txBody>
      </p:sp>
      <p:sp>
        <p:nvSpPr>
          <p:cNvPr id="22" name="Rectángulo 21"/>
          <p:cNvSpPr/>
          <p:nvPr/>
        </p:nvSpPr>
        <p:spPr>
          <a:xfrm>
            <a:off x="1193832" y="4589583"/>
            <a:ext cx="1134458" cy="1622020"/>
          </a:xfrm>
          <a:prstGeom prst="rect">
            <a:avLst/>
          </a:prstGeom>
          <a:solidFill>
            <a:srgbClr val="BDDBE3"/>
          </a:solidFill>
          <a:ln w="381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a:solidFill>
                <a:srgbClr val="0070C0"/>
              </a:solidFill>
            </a:endParaRPr>
          </a:p>
        </p:txBody>
      </p:sp>
      <p:sp>
        <p:nvSpPr>
          <p:cNvPr id="23" name="Rectángulo 22"/>
          <p:cNvSpPr/>
          <p:nvPr/>
        </p:nvSpPr>
        <p:spPr>
          <a:xfrm>
            <a:off x="1205200" y="3231007"/>
            <a:ext cx="1134458" cy="1032435"/>
          </a:xfrm>
          <a:prstGeom prst="rect">
            <a:avLst/>
          </a:prstGeom>
          <a:solidFill>
            <a:srgbClr val="BDDBE3"/>
          </a:solidFill>
          <a:ln w="381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a:solidFill>
                <a:srgbClr val="0070C0"/>
              </a:solidFill>
            </a:endParaRPr>
          </a:p>
        </p:txBody>
      </p:sp>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1951901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83" name="Diapositiva de think-cell" r:id="rId6" imgW="0" imgH="0" progId="TCLayout.ActiveDocument.1">
                  <p:embed/>
                </p:oleObj>
              </mc:Choice>
              <mc:Fallback>
                <p:oleObj name="Diapositiva de think-cell" r:id="rId6" imgW="0" imgH="0" progId="TCLayout.ActiveDocument.1">
                  <p:embed/>
                  <p:pic>
                    <p:nvPicPr>
                      <p:cNvPr id="0" name="Picture 1" descr="rI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ángulo 5" hidden="1"/>
          <p:cNvSpPr/>
          <p:nvPr>
            <p:custDataLst>
              <p:tags r:id="rId3"/>
            </p:custDataLst>
          </p:nvPr>
        </p:nvSpPr>
        <p:spPr>
          <a:xfrm>
            <a:off x="0" y="0"/>
            <a:ext cx="158750" cy="158750"/>
          </a:xfrm>
          <a:prstGeom prst="rect">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a:latin typeface="Arial" panose="020B0604020202020204" pitchFamily="34" charset="0"/>
              <a:ea typeface="+mj-ea"/>
              <a:cs typeface="+mj-cs"/>
              <a:sym typeface="Arial" panose="020B0604020202020204" pitchFamily="34" charset="0"/>
            </a:endParaRPr>
          </a:p>
        </p:txBody>
      </p:sp>
      <p:sp>
        <p:nvSpPr>
          <p:cNvPr id="2" name="Título 1"/>
          <p:cNvSpPr>
            <a:spLocks noGrp="1"/>
          </p:cNvSpPr>
          <p:nvPr>
            <p:ph type="title"/>
          </p:nvPr>
        </p:nvSpPr>
        <p:spPr>
          <a:xfrm>
            <a:off x="2647951" y="1658943"/>
            <a:ext cx="9028234" cy="784830"/>
          </a:xfrm>
        </p:spPr>
        <p:txBody>
          <a:bodyPr/>
          <a:lstStyle/>
          <a:p>
            <a:pPr marL="285750" indent="-285750">
              <a:buFont typeface="Wingdings" panose="05000000000000000000" pitchFamily="2" charset="2"/>
              <a:buChar char="§"/>
            </a:pPr>
            <a:r>
              <a:rPr lang="en-US" sz="1500" dirty="0">
                <a:solidFill>
                  <a:schemeClr val="tx1">
                    <a:lumMod val="65000"/>
                    <a:lumOff val="35000"/>
                  </a:schemeClr>
                </a:solidFill>
              </a:rPr>
              <a:t>The purpose of this pack is to inform readers about </a:t>
            </a:r>
            <a:r>
              <a:rPr lang="en-US" sz="1500" dirty="0" smtClean="0">
                <a:solidFill>
                  <a:schemeClr val="tx1">
                    <a:lumMod val="65000"/>
                    <a:lumOff val="35000"/>
                  </a:schemeClr>
                </a:solidFill>
              </a:rPr>
              <a:t>the transition due to interest </a:t>
            </a:r>
            <a:r>
              <a:rPr lang="en-US" sz="1500" dirty="0">
                <a:solidFill>
                  <a:schemeClr val="tx1">
                    <a:lumMod val="65000"/>
                    <a:lumOff val="35000"/>
                  </a:schemeClr>
                </a:solidFill>
              </a:rPr>
              <a:t>rate benchmark </a:t>
            </a:r>
            <a:r>
              <a:rPr lang="en-US" sz="1500" dirty="0" smtClean="0">
                <a:solidFill>
                  <a:schemeClr val="tx1">
                    <a:lumMod val="65000"/>
                    <a:lumOff val="35000"/>
                  </a:schemeClr>
                </a:solidFill>
              </a:rPr>
              <a:t>reforms, </a:t>
            </a:r>
            <a:r>
              <a:rPr lang="en-US" sz="1500" dirty="0">
                <a:solidFill>
                  <a:schemeClr val="tx1">
                    <a:lumMod val="65000"/>
                    <a:lumOff val="35000"/>
                  </a:schemeClr>
                </a:solidFill>
              </a:rPr>
              <a:t>the use of risk-free </a:t>
            </a:r>
            <a:r>
              <a:rPr lang="en-US" sz="1500" dirty="0" smtClean="0">
                <a:solidFill>
                  <a:schemeClr val="tx1">
                    <a:lumMod val="65000"/>
                    <a:lumOff val="35000"/>
                  </a:schemeClr>
                </a:solidFill>
              </a:rPr>
              <a:t>rates, </a:t>
            </a:r>
            <a:r>
              <a:rPr lang="en-US" sz="1500" dirty="0">
                <a:solidFill>
                  <a:schemeClr val="tx1">
                    <a:lumMod val="65000"/>
                    <a:lumOff val="35000"/>
                  </a:schemeClr>
                </a:solidFill>
              </a:rPr>
              <a:t>and </a:t>
            </a:r>
            <a:r>
              <a:rPr lang="en-US" sz="1500" dirty="0" smtClean="0">
                <a:solidFill>
                  <a:schemeClr val="tx1">
                    <a:lumMod val="65000"/>
                    <a:lumOff val="35000"/>
                  </a:schemeClr>
                </a:solidFill>
              </a:rPr>
              <a:t>the </a:t>
            </a:r>
            <a:r>
              <a:rPr lang="en-US" sz="1500" dirty="0">
                <a:solidFill>
                  <a:schemeClr val="tx1">
                    <a:lumMod val="65000"/>
                    <a:lumOff val="35000"/>
                  </a:schemeClr>
                </a:solidFill>
              </a:rPr>
              <a:t>roles &amp; responsibilities and recommendations of the Working Group on Euro Risk-free Rates</a:t>
            </a:r>
          </a:p>
        </p:txBody>
      </p:sp>
      <p:sp>
        <p:nvSpPr>
          <p:cNvPr id="4" name="Marcador de texto 3"/>
          <p:cNvSpPr>
            <a:spLocks noGrp="1"/>
          </p:cNvSpPr>
          <p:nvPr>
            <p:ph type="body" sz="quarter" idx="14"/>
          </p:nvPr>
        </p:nvSpPr>
        <p:spPr>
          <a:xfrm>
            <a:off x="715311" y="370005"/>
            <a:ext cx="10758734" cy="304800"/>
          </a:xfrm>
        </p:spPr>
        <p:txBody>
          <a:bodyPr/>
          <a:lstStyle/>
          <a:p>
            <a:pPr marL="0" lvl="8" indent="0" eaLnBrk="0" fontAlgn="base" hangingPunct="0">
              <a:spcBef>
                <a:spcPts val="600"/>
              </a:spcBef>
              <a:spcAft>
                <a:spcPts val="1200"/>
              </a:spcAft>
              <a:buNone/>
            </a:pPr>
            <a:r>
              <a:rPr lang="en-US" sz="2400" b="1">
                <a:solidFill>
                  <a:schemeClr val="accent2">
                    <a:lumMod val="50000"/>
                  </a:schemeClr>
                </a:solidFill>
                <a:latin typeface="Arial" panose="020B0604020202020204" pitchFamily="34" charset="0"/>
                <a:cs typeface="Arial" panose="020B0604020202020204" pitchFamily="34" charset="0"/>
              </a:rPr>
              <a:t>Purpose and use of this pack</a:t>
            </a:r>
          </a:p>
        </p:txBody>
      </p:sp>
      <p:sp>
        <p:nvSpPr>
          <p:cNvPr id="8" name="CuadroTexto 7"/>
          <p:cNvSpPr txBox="1"/>
          <p:nvPr/>
        </p:nvSpPr>
        <p:spPr>
          <a:xfrm>
            <a:off x="2647951" y="3349666"/>
            <a:ext cx="9028234" cy="553998"/>
          </a:xfrm>
          <a:prstGeom prst="rect">
            <a:avLst/>
          </a:prstGeom>
          <a:noFill/>
        </p:spPr>
        <p:txBody>
          <a:bodyPr wrap="square" rtlCol="0">
            <a:spAutoFit/>
          </a:bodyPr>
          <a:lstStyle/>
          <a:p>
            <a:pPr marL="285750" indent="-285750">
              <a:buFont typeface="Wingdings" panose="05000000000000000000" pitchFamily="2" charset="2"/>
              <a:buChar char="§"/>
            </a:pPr>
            <a:r>
              <a:rPr lang="en-US" sz="1500" dirty="0">
                <a:solidFill>
                  <a:schemeClr val="tx1">
                    <a:lumMod val="65000"/>
                    <a:lumOff val="35000"/>
                  </a:schemeClr>
                </a:solidFill>
                <a:latin typeface="+mj-lt"/>
                <a:ea typeface="+mj-ea"/>
                <a:cs typeface="+mj-cs"/>
              </a:rPr>
              <a:t>This pack has been prepared by the </a:t>
            </a:r>
            <a:r>
              <a:rPr lang="en-US" sz="1500" dirty="0">
                <a:solidFill>
                  <a:schemeClr val="tx1">
                    <a:lumMod val="65000"/>
                    <a:lumOff val="35000"/>
                  </a:schemeClr>
                </a:solidFill>
              </a:rPr>
              <a:t>Working Group on Euro Risk-free </a:t>
            </a:r>
            <a:r>
              <a:rPr lang="en-US" sz="1500" dirty="0" smtClean="0">
                <a:solidFill>
                  <a:schemeClr val="tx1">
                    <a:lumMod val="65000"/>
                    <a:lumOff val="35000"/>
                  </a:schemeClr>
                </a:solidFill>
              </a:rPr>
              <a:t>Rates </a:t>
            </a:r>
            <a:r>
              <a:rPr lang="en-US" sz="1500" dirty="0" smtClean="0">
                <a:solidFill>
                  <a:schemeClr val="tx1">
                    <a:lumMod val="65000"/>
                    <a:lumOff val="35000"/>
                  </a:schemeClr>
                </a:solidFill>
                <a:latin typeface="+mj-lt"/>
                <a:ea typeface="+mj-ea"/>
                <a:cs typeface="+mj-cs"/>
              </a:rPr>
              <a:t>to </a:t>
            </a:r>
            <a:r>
              <a:rPr lang="en-US" sz="1500" dirty="0">
                <a:solidFill>
                  <a:schemeClr val="tx1">
                    <a:lumMod val="65000"/>
                    <a:lumOff val="35000"/>
                  </a:schemeClr>
                </a:solidFill>
                <a:latin typeface="+mj-lt"/>
                <a:ea typeface="+mj-ea"/>
                <a:cs typeface="+mj-cs"/>
              </a:rPr>
              <a:t>be used by its </a:t>
            </a:r>
            <a:r>
              <a:rPr lang="en-US" sz="1500" dirty="0" smtClean="0">
                <a:solidFill>
                  <a:schemeClr val="tx1">
                    <a:lumMod val="65000"/>
                    <a:lumOff val="35000"/>
                  </a:schemeClr>
                </a:solidFill>
                <a:latin typeface="+mj-lt"/>
                <a:ea typeface="+mj-ea"/>
                <a:cs typeface="+mj-cs"/>
              </a:rPr>
              <a:t>ambassadors when </a:t>
            </a:r>
            <a:r>
              <a:rPr lang="en-US" sz="1500" dirty="0">
                <a:solidFill>
                  <a:schemeClr val="tx1">
                    <a:lumMod val="65000"/>
                    <a:lumOff val="35000"/>
                  </a:schemeClr>
                </a:solidFill>
                <a:latin typeface="+mj-lt"/>
                <a:ea typeface="+mj-ea"/>
                <a:cs typeface="+mj-cs"/>
              </a:rPr>
              <a:t>engaging with internal and external stakeholder on this topic.</a:t>
            </a:r>
          </a:p>
        </p:txBody>
      </p:sp>
      <p:sp>
        <p:nvSpPr>
          <p:cNvPr id="9" name="CuadroTexto 8"/>
          <p:cNvSpPr txBox="1"/>
          <p:nvPr/>
        </p:nvSpPr>
        <p:spPr>
          <a:xfrm>
            <a:off x="2647951" y="4512586"/>
            <a:ext cx="5723052" cy="553998"/>
          </a:xfrm>
          <a:prstGeom prst="rect">
            <a:avLst/>
          </a:prstGeom>
          <a:noFill/>
        </p:spPr>
        <p:txBody>
          <a:bodyPr wrap="square" rtlCol="0">
            <a:spAutoFit/>
          </a:bodyPr>
          <a:lstStyle/>
          <a:p>
            <a:pPr marL="285750" indent="-285750">
              <a:buFont typeface="Wingdings" panose="05000000000000000000" pitchFamily="2" charset="2"/>
              <a:buChar char="§"/>
            </a:pPr>
            <a:r>
              <a:rPr lang="en-US" sz="1500">
                <a:solidFill>
                  <a:schemeClr val="tx1">
                    <a:lumMod val="65000"/>
                    <a:lumOff val="35000"/>
                  </a:schemeClr>
                </a:solidFill>
                <a:latin typeface="+mj-lt"/>
                <a:ea typeface="+mj-ea"/>
                <a:cs typeface="+mj-cs"/>
              </a:rPr>
              <a:t>It covers the following areas</a:t>
            </a:r>
          </a:p>
          <a:p>
            <a:pPr marL="742950" lvl="1" indent="-285750">
              <a:buFont typeface="Wingdings" panose="05000000000000000000" pitchFamily="2" charset="2"/>
              <a:buChar char="§"/>
            </a:pPr>
            <a:endParaRPr lang="en-US" sz="1500"/>
          </a:p>
        </p:txBody>
      </p:sp>
      <p:sp>
        <p:nvSpPr>
          <p:cNvPr id="24" name="Rectángulo 23"/>
          <p:cNvSpPr/>
          <p:nvPr/>
        </p:nvSpPr>
        <p:spPr>
          <a:xfrm>
            <a:off x="694591" y="781267"/>
            <a:ext cx="11203885" cy="707886"/>
          </a:xfrm>
          <a:prstGeom prst="rect">
            <a:avLst/>
          </a:prstGeom>
        </p:spPr>
        <p:txBody>
          <a:bodyPr wrap="square">
            <a:spAutoFit/>
          </a:bodyPr>
          <a:lstStyle/>
          <a:p>
            <a:r>
              <a:rPr lang="en-US" sz="2000" i="1">
                <a:solidFill>
                  <a:schemeClr val="accent2">
                    <a:lumMod val="25000"/>
                  </a:schemeClr>
                </a:solidFill>
              </a:rPr>
              <a:t>Create awareness and call for action to ensure a seamless transition </a:t>
            </a:r>
          </a:p>
          <a:p>
            <a:endParaRPr lang="en-US" sz="2000" i="1">
              <a:solidFill>
                <a:srgbClr val="0070C0"/>
              </a:solidFill>
            </a:endParaRPr>
          </a:p>
        </p:txBody>
      </p:sp>
      <p:sp>
        <p:nvSpPr>
          <p:cNvPr id="26" name="CuadroTexto 25"/>
          <p:cNvSpPr txBox="1"/>
          <p:nvPr/>
        </p:nvSpPr>
        <p:spPr>
          <a:xfrm>
            <a:off x="2647951" y="2445742"/>
            <a:ext cx="9028234" cy="507831"/>
          </a:xfrm>
          <a:prstGeom prst="rect">
            <a:avLst/>
          </a:prstGeom>
          <a:noFill/>
        </p:spPr>
        <p:txBody>
          <a:bodyPr wrap="square" rtlCol="0">
            <a:spAutoFit/>
          </a:bodyPr>
          <a:lstStyle/>
          <a:p>
            <a:pPr marL="285750" indent="-285750">
              <a:lnSpc>
                <a:spcPct val="90000"/>
              </a:lnSpc>
              <a:spcBef>
                <a:spcPct val="0"/>
              </a:spcBef>
              <a:buFont typeface="Wingdings" panose="05000000000000000000" pitchFamily="2" charset="2"/>
              <a:buChar char="§"/>
            </a:pPr>
            <a:r>
              <a:rPr lang="en-US" sz="1500" dirty="0" smtClean="0">
                <a:solidFill>
                  <a:schemeClr val="tx1">
                    <a:lumMod val="65000"/>
                    <a:lumOff val="35000"/>
                  </a:schemeClr>
                </a:solidFill>
                <a:latin typeface="+mj-lt"/>
                <a:ea typeface="+mj-ea"/>
                <a:cs typeface="+mj-cs"/>
              </a:rPr>
              <a:t>To facilitate a </a:t>
            </a:r>
            <a:r>
              <a:rPr lang="en-US" sz="1500" dirty="0">
                <a:solidFill>
                  <a:schemeClr val="tx1">
                    <a:lumMod val="65000"/>
                    <a:lumOff val="35000"/>
                  </a:schemeClr>
                </a:solidFill>
                <a:latin typeface="+mj-lt"/>
                <a:ea typeface="+mj-ea"/>
                <a:cs typeface="+mj-cs"/>
              </a:rPr>
              <a:t>smooth </a:t>
            </a:r>
            <a:r>
              <a:rPr lang="en-US" sz="1500" dirty="0" smtClean="0">
                <a:solidFill>
                  <a:schemeClr val="tx1">
                    <a:lumMod val="65000"/>
                    <a:lumOff val="35000"/>
                  </a:schemeClr>
                </a:solidFill>
                <a:latin typeface="+mj-lt"/>
                <a:ea typeface="+mj-ea"/>
                <a:cs typeface="+mj-cs"/>
              </a:rPr>
              <a:t>adoption </a:t>
            </a:r>
            <a:r>
              <a:rPr lang="en-US" sz="1500" dirty="0">
                <a:solidFill>
                  <a:schemeClr val="tx1">
                    <a:lumMod val="65000"/>
                    <a:lumOff val="35000"/>
                  </a:schemeClr>
                </a:solidFill>
                <a:latin typeface="+mj-lt"/>
                <a:ea typeface="+mj-ea"/>
                <a:cs typeface="+mj-cs"/>
              </a:rPr>
              <a:t>with minimal market </a:t>
            </a:r>
            <a:r>
              <a:rPr lang="en-US" sz="1500" dirty="0" smtClean="0">
                <a:solidFill>
                  <a:schemeClr val="tx1">
                    <a:lumMod val="65000"/>
                    <a:lumOff val="35000"/>
                  </a:schemeClr>
                </a:solidFill>
                <a:latin typeface="+mj-lt"/>
                <a:ea typeface="+mj-ea"/>
                <a:cs typeface="+mj-cs"/>
              </a:rPr>
              <a:t>disruption by raising awareness among market participants of the upcoming change.</a:t>
            </a:r>
            <a:endParaRPr lang="en-US" sz="1500" strike="sngStrike" dirty="0">
              <a:solidFill>
                <a:schemeClr val="tx1">
                  <a:lumMod val="65000"/>
                  <a:lumOff val="35000"/>
                </a:schemeClr>
              </a:solidFill>
              <a:latin typeface="+mj-lt"/>
              <a:ea typeface="+mj-ea"/>
              <a:cs typeface="+mj-cs"/>
            </a:endParaRPr>
          </a:p>
        </p:txBody>
      </p:sp>
      <p:sp>
        <p:nvSpPr>
          <p:cNvPr id="5" name="Rectángulo 4"/>
          <p:cNvSpPr/>
          <p:nvPr/>
        </p:nvSpPr>
        <p:spPr>
          <a:xfrm>
            <a:off x="3016665" y="4792622"/>
            <a:ext cx="8659520" cy="1477328"/>
          </a:xfrm>
          <a:prstGeom prst="rect">
            <a:avLst/>
          </a:prstGeom>
        </p:spPr>
        <p:txBody>
          <a:bodyPr wrap="square">
            <a:spAutoFit/>
          </a:bodyPr>
          <a:lstStyle/>
          <a:p>
            <a:pPr marL="285750" lvl="4" indent="-285750" eaLnBrk="0" fontAlgn="base" hangingPunct="0">
              <a:buFont typeface="Arial" panose="020B0604020202020204" pitchFamily="34" charset="0"/>
              <a:buChar char="•"/>
            </a:pPr>
            <a:r>
              <a:rPr lang="en-US" sz="1500">
                <a:solidFill>
                  <a:schemeClr val="tx1">
                    <a:lumMod val="65000"/>
                    <a:lumOff val="35000"/>
                  </a:schemeClr>
                </a:solidFill>
                <a:latin typeface="+mj-lt"/>
                <a:ea typeface="+mj-ea"/>
                <a:cs typeface="+mj-cs"/>
              </a:rPr>
              <a:t>What is happening with regard to IBORs and </a:t>
            </a:r>
            <a:r>
              <a:rPr lang="en-US" sz="1500" smtClean="0">
                <a:solidFill>
                  <a:schemeClr val="tx1">
                    <a:lumMod val="65000"/>
                    <a:lumOff val="35000"/>
                  </a:schemeClr>
                </a:solidFill>
                <a:latin typeface="+mj-lt"/>
                <a:ea typeface="+mj-ea"/>
                <a:cs typeface="+mj-cs"/>
              </a:rPr>
              <a:t>the new risk </a:t>
            </a:r>
            <a:r>
              <a:rPr lang="en-US" sz="1500">
                <a:solidFill>
                  <a:schemeClr val="tx1">
                    <a:lumMod val="65000"/>
                    <a:lumOff val="35000"/>
                  </a:schemeClr>
                </a:solidFill>
                <a:latin typeface="+mj-lt"/>
                <a:ea typeface="+mj-ea"/>
                <a:cs typeface="+mj-cs"/>
              </a:rPr>
              <a:t>free </a:t>
            </a:r>
            <a:r>
              <a:rPr lang="en-US" sz="1500" smtClean="0">
                <a:solidFill>
                  <a:schemeClr val="tx1">
                    <a:lumMod val="65000"/>
                    <a:lumOff val="35000"/>
                  </a:schemeClr>
                </a:solidFill>
                <a:latin typeface="+mj-lt"/>
                <a:ea typeface="+mj-ea"/>
                <a:cs typeface="+mj-cs"/>
              </a:rPr>
              <a:t>rates</a:t>
            </a:r>
            <a:endParaRPr lang="en-US" sz="1500">
              <a:solidFill>
                <a:schemeClr val="tx1">
                  <a:lumMod val="65000"/>
                  <a:lumOff val="35000"/>
                </a:schemeClr>
              </a:solidFill>
              <a:latin typeface="+mj-lt"/>
              <a:ea typeface="+mj-ea"/>
              <a:cs typeface="+mj-cs"/>
            </a:endParaRPr>
          </a:p>
          <a:p>
            <a:pPr marL="285750" lvl="4" indent="-285750" eaLnBrk="0" fontAlgn="base" hangingPunct="0">
              <a:buFont typeface="Arial" panose="020B0604020202020204" pitchFamily="34" charset="0"/>
              <a:buChar char="•"/>
            </a:pPr>
            <a:r>
              <a:rPr lang="en-US" sz="1500">
                <a:solidFill>
                  <a:schemeClr val="tx1">
                    <a:lumMod val="65000"/>
                    <a:lumOff val="35000"/>
                  </a:schemeClr>
                </a:solidFill>
                <a:latin typeface="+mj-lt"/>
                <a:ea typeface="+mj-ea"/>
                <a:cs typeface="+mj-cs"/>
              </a:rPr>
              <a:t>The role of the Working Group on euro risk-free rates</a:t>
            </a:r>
          </a:p>
          <a:p>
            <a:pPr marL="285750" lvl="4" indent="-285750" eaLnBrk="0" fontAlgn="base" hangingPunct="0">
              <a:buFont typeface="Arial" panose="020B0604020202020204" pitchFamily="34" charset="0"/>
              <a:buChar char="•"/>
            </a:pPr>
            <a:r>
              <a:rPr lang="en-US" sz="1500">
                <a:solidFill>
                  <a:schemeClr val="tx1">
                    <a:lumMod val="65000"/>
                    <a:lumOff val="35000"/>
                  </a:schemeClr>
                </a:solidFill>
                <a:latin typeface="+mj-lt"/>
                <a:ea typeface="+mj-ea"/>
                <a:cs typeface="+mj-cs"/>
              </a:rPr>
              <a:t>Transition from EONIA to </a:t>
            </a:r>
            <a:r>
              <a:rPr lang="en-US" sz="1500" smtClean="0">
                <a:solidFill>
                  <a:schemeClr val="tx1">
                    <a:lumMod val="65000"/>
                    <a:lumOff val="35000"/>
                  </a:schemeClr>
                </a:solidFill>
                <a:latin typeface="+mj-lt"/>
                <a:ea typeface="+mj-ea"/>
                <a:cs typeface="+mj-cs"/>
              </a:rPr>
              <a:t>the €</a:t>
            </a:r>
            <a:r>
              <a:rPr lang="en-US" sz="1500">
                <a:solidFill>
                  <a:schemeClr val="tx1">
                    <a:lumMod val="65000"/>
                    <a:lumOff val="35000"/>
                  </a:schemeClr>
                </a:solidFill>
                <a:latin typeface="+mj-lt"/>
                <a:ea typeface="+mj-ea"/>
                <a:cs typeface="+mj-cs"/>
              </a:rPr>
              <a:t>STR</a:t>
            </a:r>
          </a:p>
          <a:p>
            <a:pPr marL="285750" lvl="4" indent="-285750" eaLnBrk="0" fontAlgn="base" hangingPunct="0">
              <a:buFont typeface="Arial" panose="020B0604020202020204" pitchFamily="34" charset="0"/>
              <a:buChar char="•"/>
            </a:pPr>
            <a:r>
              <a:rPr lang="en-US" sz="1500">
                <a:solidFill>
                  <a:schemeClr val="tx1">
                    <a:lumMod val="65000"/>
                    <a:lumOff val="35000"/>
                  </a:schemeClr>
                </a:solidFill>
                <a:latin typeface="+mj-lt"/>
                <a:ea typeface="+mj-ea"/>
                <a:cs typeface="+mj-cs"/>
              </a:rPr>
              <a:t>Introducing fallbacks for Euribor</a:t>
            </a:r>
          </a:p>
          <a:p>
            <a:pPr marL="285750" lvl="4" indent="-285750" eaLnBrk="0" fontAlgn="base" hangingPunct="0">
              <a:buFont typeface="Arial" panose="020B0604020202020204" pitchFamily="34" charset="0"/>
              <a:buChar char="•"/>
            </a:pPr>
            <a:r>
              <a:rPr lang="en-US" sz="1500">
                <a:solidFill>
                  <a:schemeClr val="tx1">
                    <a:lumMod val="65000"/>
                    <a:lumOff val="35000"/>
                  </a:schemeClr>
                </a:solidFill>
                <a:latin typeface="+mj-lt"/>
                <a:ea typeface="+mj-ea"/>
                <a:cs typeface="+mj-cs"/>
              </a:rPr>
              <a:t>What do market participants need to do? </a:t>
            </a:r>
          </a:p>
          <a:p>
            <a:pPr marL="285750" lvl="4" indent="-285750" eaLnBrk="0" fontAlgn="base" hangingPunct="0">
              <a:buFont typeface="Arial" panose="020B0604020202020204" pitchFamily="34" charset="0"/>
              <a:buChar char="•"/>
            </a:pPr>
            <a:r>
              <a:rPr lang="en-US" sz="1500">
                <a:solidFill>
                  <a:schemeClr val="tx1">
                    <a:lumMod val="65000"/>
                    <a:lumOff val="35000"/>
                  </a:schemeClr>
                </a:solidFill>
                <a:latin typeface="+mj-lt"/>
                <a:ea typeface="+mj-ea"/>
                <a:cs typeface="+mj-cs"/>
              </a:rPr>
              <a:t>International developments and </a:t>
            </a:r>
            <a:r>
              <a:rPr lang="en-US" sz="1500" smtClean="0">
                <a:solidFill>
                  <a:schemeClr val="tx1">
                    <a:lumMod val="65000"/>
                    <a:lumOff val="35000"/>
                  </a:schemeClr>
                </a:solidFill>
                <a:latin typeface="+mj-lt"/>
                <a:ea typeface="+mj-ea"/>
                <a:cs typeface="+mj-cs"/>
              </a:rPr>
              <a:t>timeline</a:t>
            </a:r>
          </a:p>
        </p:txBody>
      </p:sp>
      <p:sp>
        <p:nvSpPr>
          <p:cNvPr id="10" name="Slide Number Placeholder 9"/>
          <p:cNvSpPr>
            <a:spLocks noGrp="1"/>
          </p:cNvSpPr>
          <p:nvPr>
            <p:ph type="sldNum" sz="quarter" idx="12"/>
          </p:nvPr>
        </p:nvSpPr>
        <p:spPr/>
        <p:txBody>
          <a:bodyPr vert="horz" lIns="91440" tIns="45720" rIns="91440" bIns="45720" rtlCol="0" anchor="ctr"/>
          <a:lstStyle/>
          <a:p>
            <a:fld id="{BC0D97B6-E32F-4D7D-B839-7C3B51F2640F}" type="slidenum">
              <a:rPr lang="es-ES">
                <a:solidFill>
                  <a:srgbClr val="002060"/>
                </a:solidFill>
              </a:rPr>
              <a:t>3</a:t>
            </a:fld>
            <a:endParaRPr lang="es-ES">
              <a:solidFill>
                <a:srgbClr val="002060"/>
              </a:solidFill>
            </a:endParaRPr>
          </a:p>
        </p:txBody>
      </p:sp>
      <p:grpSp>
        <p:nvGrpSpPr>
          <p:cNvPr id="20" name="Grupo 19">
            <a:extLst>
              <a:ext uri="{FF2B5EF4-FFF2-40B4-BE49-F238E27FC236}">
                <a16:creationId xmlns:a16="http://schemas.microsoft.com/office/drawing/2014/main" xmlns="" id="{6B86A202-1713-4D2E-8A1F-7F36DD380F75}"/>
              </a:ext>
            </a:extLst>
          </p:cNvPr>
          <p:cNvGrpSpPr/>
          <p:nvPr/>
        </p:nvGrpSpPr>
        <p:grpSpPr>
          <a:xfrm>
            <a:off x="1331109" y="1785753"/>
            <a:ext cx="369332" cy="369332"/>
            <a:chOff x="9982200" y="4348163"/>
            <a:chExt cx="255588" cy="271462"/>
          </a:xfrm>
        </p:grpSpPr>
        <p:sp>
          <p:nvSpPr>
            <p:cNvPr id="16" name="Freeform 85">
              <a:extLst>
                <a:ext uri="{FF2B5EF4-FFF2-40B4-BE49-F238E27FC236}">
                  <a16:creationId xmlns:a16="http://schemas.microsoft.com/office/drawing/2014/main" xmlns="" id="{D0A04E39-D30A-4279-9B17-CA06217D8CA7}"/>
                </a:ext>
              </a:extLst>
            </p:cNvPr>
            <p:cNvSpPr>
              <a:spLocks noEditPoints="1"/>
            </p:cNvSpPr>
            <p:nvPr/>
          </p:nvSpPr>
          <p:spPr>
            <a:xfrm>
              <a:off x="9982200" y="4348163"/>
              <a:ext cx="209550" cy="271462"/>
            </a:xfrm>
            <a:custGeom>
              <a:avLst/>
              <a:gdLst>
                <a:gd name="T0" fmla="*/ 1350 w 2520"/>
                <a:gd name="T1" fmla="*/ 3060 h 3240"/>
                <a:gd name="T2" fmla="*/ 180 w 2520"/>
                <a:gd name="T3" fmla="*/ 3060 h 3240"/>
                <a:gd name="T4" fmla="*/ 180 w 2520"/>
                <a:gd name="T5" fmla="*/ 180 h 3240"/>
                <a:gd name="T6" fmla="*/ 1440 w 2520"/>
                <a:gd name="T7" fmla="*/ 180 h 3240"/>
                <a:gd name="T8" fmla="*/ 1444 w 2520"/>
                <a:gd name="T9" fmla="*/ 990 h 3240"/>
                <a:gd name="T10" fmla="*/ 1534 w 2520"/>
                <a:gd name="T11" fmla="*/ 1080 h 3240"/>
                <a:gd name="T12" fmla="*/ 2339 w 2520"/>
                <a:gd name="T13" fmla="*/ 1083 h 3240"/>
                <a:gd name="T14" fmla="*/ 2340 w 2520"/>
                <a:gd name="T15" fmla="*/ 1350 h 3240"/>
                <a:gd name="T16" fmla="*/ 2430 w 2520"/>
                <a:gd name="T17" fmla="*/ 1440 h 3240"/>
                <a:gd name="T18" fmla="*/ 2520 w 2520"/>
                <a:gd name="T19" fmla="*/ 1350 h 3240"/>
                <a:gd name="T20" fmla="*/ 2519 w 2520"/>
                <a:gd name="T21" fmla="*/ 1000 h 3240"/>
                <a:gd name="T22" fmla="*/ 2520 w 2520"/>
                <a:gd name="T23" fmla="*/ 993 h 3240"/>
                <a:gd name="T24" fmla="*/ 2489 w 2520"/>
                <a:gd name="T25" fmla="*/ 926 h 3240"/>
                <a:gd name="T26" fmla="*/ 1603 w 2520"/>
                <a:gd name="T27" fmla="*/ 40 h 3240"/>
                <a:gd name="T28" fmla="*/ 1530 w 2520"/>
                <a:gd name="T29" fmla="*/ 0 h 3240"/>
                <a:gd name="T30" fmla="*/ 1530 w 2520"/>
                <a:gd name="T31" fmla="*/ 0 h 3240"/>
                <a:gd name="T32" fmla="*/ 1528 w 2520"/>
                <a:gd name="T33" fmla="*/ 0 h 3240"/>
                <a:gd name="T34" fmla="*/ 1526 w 2520"/>
                <a:gd name="T35" fmla="*/ 0 h 3240"/>
                <a:gd name="T36" fmla="*/ 90 w 2520"/>
                <a:gd name="T37" fmla="*/ 0 h 3240"/>
                <a:gd name="T38" fmla="*/ 0 w 2520"/>
                <a:gd name="T39" fmla="*/ 90 h 3240"/>
                <a:gd name="T40" fmla="*/ 0 w 2520"/>
                <a:gd name="T41" fmla="*/ 3150 h 3240"/>
                <a:gd name="T42" fmla="*/ 90 w 2520"/>
                <a:gd name="T43" fmla="*/ 3240 h 3240"/>
                <a:gd name="T44" fmla="*/ 1350 w 2520"/>
                <a:gd name="T45" fmla="*/ 3240 h 3240"/>
                <a:gd name="T46" fmla="*/ 1440 w 2520"/>
                <a:gd name="T47" fmla="*/ 3150 h 3240"/>
                <a:gd name="T48" fmla="*/ 1350 w 2520"/>
                <a:gd name="T49" fmla="*/ 3060 h 3240"/>
                <a:gd name="T50" fmla="*/ 1621 w 2520"/>
                <a:gd name="T51" fmla="*/ 313 h 3240"/>
                <a:gd name="T52" fmla="*/ 2211 w 2520"/>
                <a:gd name="T53" fmla="*/ 902 h 3240"/>
                <a:gd name="T54" fmla="*/ 1624 w 2520"/>
                <a:gd name="T55" fmla="*/ 900 h 3240"/>
                <a:gd name="T56" fmla="*/ 1621 w 2520"/>
                <a:gd name="T57" fmla="*/ 313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20" h="3240">
                  <a:moveTo>
                    <a:pt x="1350" y="3060"/>
                  </a:moveTo>
                  <a:cubicBezTo>
                    <a:pt x="180" y="3060"/>
                    <a:pt x="180" y="3060"/>
                    <a:pt x="180" y="3060"/>
                  </a:cubicBezTo>
                  <a:cubicBezTo>
                    <a:pt x="180" y="180"/>
                    <a:pt x="180" y="180"/>
                    <a:pt x="180" y="180"/>
                  </a:cubicBezTo>
                  <a:cubicBezTo>
                    <a:pt x="1440" y="180"/>
                    <a:pt x="1440" y="180"/>
                    <a:pt x="1440" y="180"/>
                  </a:cubicBezTo>
                  <a:cubicBezTo>
                    <a:pt x="1444" y="990"/>
                    <a:pt x="1444" y="990"/>
                    <a:pt x="1444" y="990"/>
                  </a:cubicBezTo>
                  <a:cubicBezTo>
                    <a:pt x="1444" y="1040"/>
                    <a:pt x="1484" y="1080"/>
                    <a:pt x="1534" y="1080"/>
                  </a:cubicBezTo>
                  <a:cubicBezTo>
                    <a:pt x="2339" y="1083"/>
                    <a:pt x="2339" y="1083"/>
                    <a:pt x="2339" y="1083"/>
                  </a:cubicBezTo>
                  <a:cubicBezTo>
                    <a:pt x="2340" y="1350"/>
                    <a:pt x="2340" y="1350"/>
                    <a:pt x="2340" y="1350"/>
                  </a:cubicBezTo>
                  <a:cubicBezTo>
                    <a:pt x="2340" y="1400"/>
                    <a:pt x="2389" y="1440"/>
                    <a:pt x="2430" y="1440"/>
                  </a:cubicBezTo>
                  <a:cubicBezTo>
                    <a:pt x="2480" y="1440"/>
                    <a:pt x="2520" y="1399"/>
                    <a:pt x="2520" y="1350"/>
                  </a:cubicBezTo>
                  <a:cubicBezTo>
                    <a:pt x="2519" y="1000"/>
                    <a:pt x="2519" y="1000"/>
                    <a:pt x="2519" y="1000"/>
                  </a:cubicBezTo>
                  <a:cubicBezTo>
                    <a:pt x="2519" y="997"/>
                    <a:pt x="2520" y="995"/>
                    <a:pt x="2520" y="993"/>
                  </a:cubicBezTo>
                  <a:cubicBezTo>
                    <a:pt x="2520" y="966"/>
                    <a:pt x="2508" y="943"/>
                    <a:pt x="2489" y="926"/>
                  </a:cubicBezTo>
                  <a:cubicBezTo>
                    <a:pt x="1603" y="40"/>
                    <a:pt x="1603" y="40"/>
                    <a:pt x="1603" y="40"/>
                  </a:cubicBezTo>
                  <a:cubicBezTo>
                    <a:pt x="1586" y="16"/>
                    <a:pt x="1561" y="0"/>
                    <a:pt x="1530" y="0"/>
                  </a:cubicBezTo>
                  <a:cubicBezTo>
                    <a:pt x="1530" y="0"/>
                    <a:pt x="1530" y="0"/>
                    <a:pt x="1530" y="0"/>
                  </a:cubicBezTo>
                  <a:cubicBezTo>
                    <a:pt x="1529" y="0"/>
                    <a:pt x="1528" y="0"/>
                    <a:pt x="1528" y="0"/>
                  </a:cubicBezTo>
                  <a:cubicBezTo>
                    <a:pt x="1527" y="0"/>
                    <a:pt x="1526" y="0"/>
                    <a:pt x="1526" y="0"/>
                  </a:cubicBezTo>
                  <a:cubicBezTo>
                    <a:pt x="90" y="0"/>
                    <a:pt x="90" y="0"/>
                    <a:pt x="90" y="0"/>
                  </a:cubicBezTo>
                  <a:cubicBezTo>
                    <a:pt x="40" y="0"/>
                    <a:pt x="0" y="40"/>
                    <a:pt x="0" y="90"/>
                  </a:cubicBezTo>
                  <a:cubicBezTo>
                    <a:pt x="0" y="3150"/>
                    <a:pt x="0" y="3150"/>
                    <a:pt x="0" y="3150"/>
                  </a:cubicBezTo>
                  <a:cubicBezTo>
                    <a:pt x="0" y="3200"/>
                    <a:pt x="40" y="3240"/>
                    <a:pt x="90" y="3240"/>
                  </a:cubicBezTo>
                  <a:cubicBezTo>
                    <a:pt x="1350" y="3240"/>
                    <a:pt x="1350" y="3240"/>
                    <a:pt x="1350" y="3240"/>
                  </a:cubicBezTo>
                  <a:cubicBezTo>
                    <a:pt x="1400" y="3240"/>
                    <a:pt x="1440" y="3200"/>
                    <a:pt x="1440" y="3150"/>
                  </a:cubicBezTo>
                  <a:cubicBezTo>
                    <a:pt x="1440" y="3100"/>
                    <a:pt x="1400" y="3060"/>
                    <a:pt x="1350" y="3060"/>
                  </a:cubicBezTo>
                  <a:close/>
                  <a:moveTo>
                    <a:pt x="1621" y="313"/>
                  </a:moveTo>
                  <a:cubicBezTo>
                    <a:pt x="2211" y="902"/>
                    <a:pt x="2211" y="902"/>
                    <a:pt x="2211" y="902"/>
                  </a:cubicBezTo>
                  <a:cubicBezTo>
                    <a:pt x="1624" y="900"/>
                    <a:pt x="1624" y="900"/>
                    <a:pt x="1624" y="900"/>
                  </a:cubicBezTo>
                  <a:lnTo>
                    <a:pt x="1621" y="3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17" name="Freeform 86">
              <a:extLst>
                <a:ext uri="{FF2B5EF4-FFF2-40B4-BE49-F238E27FC236}">
                  <a16:creationId xmlns:a16="http://schemas.microsoft.com/office/drawing/2014/main" xmlns="" id="{1FF87D9B-1CB4-4B4F-98D8-68CC082E67A1}"/>
                </a:ext>
              </a:extLst>
            </p:cNvPr>
            <p:cNvSpPr>
              <a:spLocks noEditPoints="1"/>
            </p:cNvSpPr>
            <p:nvPr/>
          </p:nvSpPr>
          <p:spPr>
            <a:xfrm>
              <a:off x="10102850" y="4484688"/>
              <a:ext cx="134938" cy="134937"/>
            </a:xfrm>
            <a:custGeom>
              <a:avLst/>
              <a:gdLst>
                <a:gd name="T0" fmla="*/ 810 w 1620"/>
                <a:gd name="T1" fmla="*/ 0 h 1620"/>
                <a:gd name="T2" fmla="*/ 0 w 1620"/>
                <a:gd name="T3" fmla="*/ 810 h 1620"/>
                <a:gd name="T4" fmla="*/ 810 w 1620"/>
                <a:gd name="T5" fmla="*/ 1620 h 1620"/>
                <a:gd name="T6" fmla="*/ 1620 w 1620"/>
                <a:gd name="T7" fmla="*/ 810 h 1620"/>
                <a:gd name="T8" fmla="*/ 810 w 1620"/>
                <a:gd name="T9" fmla="*/ 0 h 1620"/>
                <a:gd name="T10" fmla="*/ 810 w 1620"/>
                <a:gd name="T11" fmla="*/ 1440 h 1620"/>
                <a:gd name="T12" fmla="*/ 180 w 1620"/>
                <a:gd name="T13" fmla="*/ 810 h 1620"/>
                <a:gd name="T14" fmla="*/ 810 w 1620"/>
                <a:gd name="T15" fmla="*/ 180 h 1620"/>
                <a:gd name="T16" fmla="*/ 1440 w 1620"/>
                <a:gd name="T17" fmla="*/ 810 h 1620"/>
                <a:gd name="T18" fmla="*/ 810 w 1620"/>
                <a:gd name="T19" fmla="*/ 1440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0" h="1620">
                  <a:moveTo>
                    <a:pt x="810" y="0"/>
                  </a:moveTo>
                  <a:cubicBezTo>
                    <a:pt x="363" y="0"/>
                    <a:pt x="0" y="363"/>
                    <a:pt x="0" y="810"/>
                  </a:cubicBezTo>
                  <a:cubicBezTo>
                    <a:pt x="0" y="1257"/>
                    <a:pt x="363" y="1620"/>
                    <a:pt x="810" y="1620"/>
                  </a:cubicBezTo>
                  <a:cubicBezTo>
                    <a:pt x="1257" y="1620"/>
                    <a:pt x="1620" y="1257"/>
                    <a:pt x="1620" y="810"/>
                  </a:cubicBezTo>
                  <a:cubicBezTo>
                    <a:pt x="1620" y="363"/>
                    <a:pt x="1257" y="0"/>
                    <a:pt x="810" y="0"/>
                  </a:cubicBezTo>
                  <a:close/>
                  <a:moveTo>
                    <a:pt x="810" y="1440"/>
                  </a:moveTo>
                  <a:cubicBezTo>
                    <a:pt x="463" y="1440"/>
                    <a:pt x="180" y="1157"/>
                    <a:pt x="180" y="810"/>
                  </a:cubicBezTo>
                  <a:cubicBezTo>
                    <a:pt x="180" y="463"/>
                    <a:pt x="463" y="180"/>
                    <a:pt x="810" y="180"/>
                  </a:cubicBezTo>
                  <a:cubicBezTo>
                    <a:pt x="1157" y="180"/>
                    <a:pt x="1440" y="463"/>
                    <a:pt x="1440" y="810"/>
                  </a:cubicBezTo>
                  <a:cubicBezTo>
                    <a:pt x="1440" y="1157"/>
                    <a:pt x="1157" y="1440"/>
                    <a:pt x="810" y="14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19" name="Freeform 87">
              <a:extLst>
                <a:ext uri="{FF2B5EF4-FFF2-40B4-BE49-F238E27FC236}">
                  <a16:creationId xmlns:a16="http://schemas.microsoft.com/office/drawing/2014/main" xmlns="" id="{D9921EF9-F092-43DF-ADA3-9F0487DE08D0}"/>
                </a:ext>
              </a:extLst>
            </p:cNvPr>
            <p:cNvSpPr/>
            <p:nvPr/>
          </p:nvSpPr>
          <p:spPr>
            <a:xfrm>
              <a:off x="10136188" y="4524375"/>
              <a:ext cx="66675" cy="61912"/>
            </a:xfrm>
            <a:custGeom>
              <a:avLst/>
              <a:gdLst>
                <a:gd name="T0" fmla="*/ 622 w 799"/>
                <a:gd name="T1" fmla="*/ 51 h 742"/>
                <a:gd name="T2" fmla="*/ 314 w 799"/>
                <a:gd name="T3" fmla="*/ 495 h 742"/>
                <a:gd name="T4" fmla="*/ 176 w 799"/>
                <a:gd name="T5" fmla="*/ 296 h 742"/>
                <a:gd name="T6" fmla="*/ 50 w 799"/>
                <a:gd name="T7" fmla="*/ 273 h 742"/>
                <a:gd name="T8" fmla="*/ 28 w 799"/>
                <a:gd name="T9" fmla="*/ 399 h 742"/>
                <a:gd name="T10" fmla="*/ 240 w 799"/>
                <a:gd name="T11" fmla="*/ 704 h 742"/>
                <a:gd name="T12" fmla="*/ 314 w 799"/>
                <a:gd name="T13" fmla="*/ 742 h 742"/>
                <a:gd name="T14" fmla="*/ 387 w 799"/>
                <a:gd name="T15" fmla="*/ 704 h 742"/>
                <a:gd name="T16" fmla="*/ 770 w 799"/>
                <a:gd name="T17" fmla="*/ 154 h 742"/>
                <a:gd name="T18" fmla="*/ 748 w 799"/>
                <a:gd name="T19" fmla="*/ 29 h 742"/>
                <a:gd name="T20" fmla="*/ 622 w 799"/>
                <a:gd name="T21" fmla="*/ 51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9" h="742">
                  <a:moveTo>
                    <a:pt x="622" y="51"/>
                  </a:moveTo>
                  <a:cubicBezTo>
                    <a:pt x="314" y="495"/>
                    <a:pt x="314" y="495"/>
                    <a:pt x="314" y="495"/>
                  </a:cubicBezTo>
                  <a:cubicBezTo>
                    <a:pt x="176" y="296"/>
                    <a:pt x="176" y="296"/>
                    <a:pt x="176" y="296"/>
                  </a:cubicBezTo>
                  <a:cubicBezTo>
                    <a:pt x="147" y="255"/>
                    <a:pt x="91" y="245"/>
                    <a:pt x="50" y="273"/>
                  </a:cubicBezTo>
                  <a:cubicBezTo>
                    <a:pt x="10" y="302"/>
                    <a:pt x="0" y="358"/>
                    <a:pt x="28" y="399"/>
                  </a:cubicBezTo>
                  <a:cubicBezTo>
                    <a:pt x="240" y="704"/>
                    <a:pt x="240" y="704"/>
                    <a:pt x="240" y="704"/>
                  </a:cubicBezTo>
                  <a:cubicBezTo>
                    <a:pt x="257" y="728"/>
                    <a:pt x="284" y="742"/>
                    <a:pt x="314" y="742"/>
                  </a:cubicBezTo>
                  <a:cubicBezTo>
                    <a:pt x="343" y="742"/>
                    <a:pt x="371" y="728"/>
                    <a:pt x="387" y="704"/>
                  </a:cubicBezTo>
                  <a:cubicBezTo>
                    <a:pt x="770" y="154"/>
                    <a:pt x="770" y="154"/>
                    <a:pt x="770" y="154"/>
                  </a:cubicBezTo>
                  <a:cubicBezTo>
                    <a:pt x="799" y="113"/>
                    <a:pt x="789" y="57"/>
                    <a:pt x="748" y="29"/>
                  </a:cubicBezTo>
                  <a:cubicBezTo>
                    <a:pt x="707" y="0"/>
                    <a:pt x="651" y="10"/>
                    <a:pt x="622" y="5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grpSp>
      <p:sp>
        <p:nvSpPr>
          <p:cNvPr id="21" name="Rectángulo 20">
            <a:extLst>
              <a:ext uri="{FF2B5EF4-FFF2-40B4-BE49-F238E27FC236}">
                <a16:creationId xmlns:a16="http://schemas.microsoft.com/office/drawing/2014/main" xmlns="" id="{A99C42FD-1C98-4FE7-82EB-DB4A28547A02}"/>
              </a:ext>
            </a:extLst>
          </p:cNvPr>
          <p:cNvSpPr/>
          <p:nvPr/>
        </p:nvSpPr>
        <p:spPr>
          <a:xfrm>
            <a:off x="1227665" y="2595716"/>
            <a:ext cx="1107996" cy="369332"/>
          </a:xfrm>
          <a:prstGeom prst="rect">
            <a:avLst/>
          </a:prstGeom>
        </p:spPr>
        <p:txBody>
          <a:bodyPr wrap="none">
            <a:spAutoFit/>
          </a:bodyPr>
          <a:lstStyle/>
          <a:p>
            <a:pPr algn="ctr"/>
            <a:r>
              <a:rPr lang="en-US" b="1">
                <a:solidFill>
                  <a:schemeClr val="accent2">
                    <a:lumMod val="25000"/>
                  </a:schemeClr>
                </a:solidFill>
              </a:rPr>
              <a:t>Purpose</a:t>
            </a:r>
          </a:p>
        </p:txBody>
      </p:sp>
      <p:sp>
        <p:nvSpPr>
          <p:cNvPr id="35" name="Rectángulo 34">
            <a:extLst>
              <a:ext uri="{FF2B5EF4-FFF2-40B4-BE49-F238E27FC236}">
                <a16:creationId xmlns:a16="http://schemas.microsoft.com/office/drawing/2014/main" xmlns="" id="{0B9E9B6D-EFE7-4320-8C08-D39861675E24}"/>
              </a:ext>
            </a:extLst>
          </p:cNvPr>
          <p:cNvSpPr/>
          <p:nvPr/>
        </p:nvSpPr>
        <p:spPr>
          <a:xfrm>
            <a:off x="1389656" y="3872515"/>
            <a:ext cx="736099" cy="369332"/>
          </a:xfrm>
          <a:prstGeom prst="rect">
            <a:avLst/>
          </a:prstGeom>
        </p:spPr>
        <p:txBody>
          <a:bodyPr wrap="none">
            <a:spAutoFit/>
          </a:bodyPr>
          <a:lstStyle/>
          <a:p>
            <a:pPr algn="ctr"/>
            <a:r>
              <a:rPr lang="en-US" b="1">
                <a:solidFill>
                  <a:schemeClr val="accent2">
                    <a:lumMod val="25000"/>
                  </a:schemeClr>
                </a:solidFill>
              </a:rPr>
              <a:t>Uses</a:t>
            </a:r>
          </a:p>
        </p:txBody>
      </p:sp>
      <p:grpSp>
        <p:nvGrpSpPr>
          <p:cNvPr id="42" name="Grupo 41">
            <a:extLst>
              <a:ext uri="{FF2B5EF4-FFF2-40B4-BE49-F238E27FC236}">
                <a16:creationId xmlns:a16="http://schemas.microsoft.com/office/drawing/2014/main" xmlns="" id="{C8C44374-8052-451F-A56F-4B14420495E2}"/>
              </a:ext>
            </a:extLst>
          </p:cNvPr>
          <p:cNvGrpSpPr/>
          <p:nvPr/>
        </p:nvGrpSpPr>
        <p:grpSpPr>
          <a:xfrm>
            <a:off x="1256504" y="3261056"/>
            <a:ext cx="523875" cy="523875"/>
            <a:chOff x="9048750" y="4265613"/>
            <a:chExt cx="523875" cy="523875"/>
          </a:xfrm>
        </p:grpSpPr>
        <p:sp>
          <p:nvSpPr>
            <p:cNvPr id="38" name="AutoShape 89">
              <a:extLst>
                <a:ext uri="{FF2B5EF4-FFF2-40B4-BE49-F238E27FC236}">
                  <a16:creationId xmlns:a16="http://schemas.microsoft.com/office/drawing/2014/main" xmlns="" id="{1D6CF1DD-2EB2-421D-A577-F627C8E797C5}"/>
                </a:ext>
              </a:extLst>
            </p:cNvPr>
            <p:cNvSpPr>
              <a:spLocks noChangeAspect="1" noChangeArrowheads="1" noTextEdit="1"/>
            </p:cNvSpPr>
            <p:nvPr/>
          </p:nvSpPr>
          <p:spPr>
            <a:xfrm>
              <a:off x="9048750" y="4265613"/>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0" name="Freeform 92">
              <a:extLst>
                <a:ext uri="{FF2B5EF4-FFF2-40B4-BE49-F238E27FC236}">
                  <a16:creationId xmlns:a16="http://schemas.microsoft.com/office/drawing/2014/main" xmlns="" id="{25270553-CEDC-4BFE-AABD-8E7E3A38BE8B}"/>
                </a:ext>
              </a:extLst>
            </p:cNvPr>
            <p:cNvSpPr>
              <a:spLocks noEditPoints="1"/>
            </p:cNvSpPr>
            <p:nvPr/>
          </p:nvSpPr>
          <p:spPr>
            <a:xfrm>
              <a:off x="9102725" y="4322763"/>
              <a:ext cx="419100" cy="407988"/>
            </a:xfrm>
            <a:custGeom>
              <a:avLst/>
              <a:gdLst>
                <a:gd name="T0" fmla="*/ 3317 w 3458"/>
                <a:gd name="T1" fmla="*/ 2710 h 3360"/>
                <a:gd name="T2" fmla="*/ 2397 w 3458"/>
                <a:gd name="T3" fmla="*/ 1790 h 3360"/>
                <a:gd name="T4" fmla="*/ 2527 w 3458"/>
                <a:gd name="T5" fmla="*/ 1297 h 3360"/>
                <a:gd name="T6" fmla="*/ 3221 w 3458"/>
                <a:gd name="T7" fmla="*/ 602 h 3360"/>
                <a:gd name="T8" fmla="*/ 3221 w 3458"/>
                <a:gd name="T9" fmla="*/ 476 h 3360"/>
                <a:gd name="T10" fmla="*/ 3095 w 3458"/>
                <a:gd name="T11" fmla="*/ 476 h 3360"/>
                <a:gd name="T12" fmla="*/ 2509 w 3458"/>
                <a:gd name="T13" fmla="*/ 1061 h 3360"/>
                <a:gd name="T14" fmla="*/ 1152 w 3458"/>
                <a:gd name="T15" fmla="*/ 113 h 3360"/>
                <a:gd name="T16" fmla="*/ 187 w 3458"/>
                <a:gd name="T17" fmla="*/ 1259 h 3360"/>
                <a:gd name="T18" fmla="*/ 268 w 3458"/>
                <a:gd name="T19" fmla="*/ 1686 h 3360"/>
                <a:gd name="T20" fmla="*/ 35 w 3458"/>
                <a:gd name="T21" fmla="*/ 1920 h 3360"/>
                <a:gd name="T22" fmla="*/ 35 w 3458"/>
                <a:gd name="T23" fmla="*/ 2047 h 3360"/>
                <a:gd name="T24" fmla="*/ 35 w 3458"/>
                <a:gd name="T25" fmla="*/ 2047 h 3360"/>
                <a:gd name="T26" fmla="*/ 98 w 3458"/>
                <a:gd name="T27" fmla="*/ 2073 h 3360"/>
                <a:gd name="T28" fmla="*/ 163 w 3458"/>
                <a:gd name="T29" fmla="*/ 2047 h 3360"/>
                <a:gd name="T30" fmla="*/ 343 w 3458"/>
                <a:gd name="T31" fmla="*/ 1857 h 3360"/>
                <a:gd name="T32" fmla="*/ 1357 w 3458"/>
                <a:gd name="T33" fmla="*/ 2429 h 3360"/>
                <a:gd name="T34" fmla="*/ 1888 w 3458"/>
                <a:gd name="T35" fmla="*/ 2299 h 3360"/>
                <a:gd name="T36" fmla="*/ 2807 w 3458"/>
                <a:gd name="T37" fmla="*/ 3219 h 3360"/>
                <a:gd name="T38" fmla="*/ 3317 w 3458"/>
                <a:gd name="T39" fmla="*/ 3219 h 3360"/>
                <a:gd name="T40" fmla="*/ 3317 w 3458"/>
                <a:gd name="T41" fmla="*/ 2710 h 3360"/>
                <a:gd name="T42" fmla="*/ 1319 w 3458"/>
                <a:gd name="T43" fmla="*/ 2253 h 3360"/>
                <a:gd name="T44" fmla="*/ 484 w 3458"/>
                <a:gd name="T45" fmla="*/ 1723 h 3360"/>
                <a:gd name="T46" fmla="*/ 408 w 3458"/>
                <a:gd name="T47" fmla="*/ 1543 h 3360"/>
                <a:gd name="T48" fmla="*/ 1079 w 3458"/>
                <a:gd name="T49" fmla="*/ 315 h 3360"/>
                <a:gd name="T50" fmla="*/ 2308 w 3458"/>
                <a:gd name="T51" fmla="*/ 986 h 3360"/>
                <a:gd name="T52" fmla="*/ 2330 w 3458"/>
                <a:gd name="T53" fmla="*/ 1079 h 3360"/>
                <a:gd name="T54" fmla="*/ 2347 w 3458"/>
                <a:gd name="T55" fmla="*/ 1259 h 3360"/>
                <a:gd name="T56" fmla="*/ 2347 w 3458"/>
                <a:gd name="T57" fmla="*/ 1306 h 3360"/>
                <a:gd name="T58" fmla="*/ 1319 w 3458"/>
                <a:gd name="T59" fmla="*/ 2253 h 3360"/>
                <a:gd name="T60" fmla="*/ 3184 w 3458"/>
                <a:gd name="T61" fmla="*/ 3091 h 3360"/>
                <a:gd name="T62" fmla="*/ 2930 w 3458"/>
                <a:gd name="T63" fmla="*/ 3091 h 3360"/>
                <a:gd name="T64" fmla="*/ 2041 w 3458"/>
                <a:gd name="T65" fmla="*/ 2202 h 3360"/>
                <a:gd name="T66" fmla="*/ 2294 w 3458"/>
                <a:gd name="T67" fmla="*/ 1948 h 3360"/>
                <a:gd name="T68" fmla="*/ 3184 w 3458"/>
                <a:gd name="T69" fmla="*/ 2838 h 3360"/>
                <a:gd name="T70" fmla="*/ 3184 w 3458"/>
                <a:gd name="T71" fmla="*/ 3091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58" h="3360">
                  <a:moveTo>
                    <a:pt x="3317" y="2710"/>
                  </a:moveTo>
                  <a:cubicBezTo>
                    <a:pt x="2397" y="1790"/>
                    <a:pt x="2397" y="1790"/>
                    <a:pt x="2397" y="1790"/>
                  </a:cubicBezTo>
                  <a:cubicBezTo>
                    <a:pt x="2477" y="1637"/>
                    <a:pt x="2521" y="1469"/>
                    <a:pt x="2527" y="1297"/>
                  </a:cubicBezTo>
                  <a:cubicBezTo>
                    <a:pt x="3221" y="602"/>
                    <a:pt x="3221" y="602"/>
                    <a:pt x="3221" y="602"/>
                  </a:cubicBezTo>
                  <a:cubicBezTo>
                    <a:pt x="3256" y="567"/>
                    <a:pt x="3256" y="511"/>
                    <a:pt x="3221" y="476"/>
                  </a:cubicBezTo>
                  <a:cubicBezTo>
                    <a:pt x="3187" y="441"/>
                    <a:pt x="3130" y="441"/>
                    <a:pt x="3095" y="476"/>
                  </a:cubicBezTo>
                  <a:cubicBezTo>
                    <a:pt x="2509" y="1061"/>
                    <a:pt x="2509" y="1061"/>
                    <a:pt x="2509" y="1061"/>
                  </a:cubicBezTo>
                  <a:cubicBezTo>
                    <a:pt x="2396" y="425"/>
                    <a:pt x="1789" y="0"/>
                    <a:pt x="1152" y="113"/>
                  </a:cubicBezTo>
                  <a:cubicBezTo>
                    <a:pt x="596" y="212"/>
                    <a:pt x="190" y="694"/>
                    <a:pt x="187" y="1259"/>
                  </a:cubicBezTo>
                  <a:cubicBezTo>
                    <a:pt x="186" y="1405"/>
                    <a:pt x="214" y="1550"/>
                    <a:pt x="268" y="1686"/>
                  </a:cubicBezTo>
                  <a:cubicBezTo>
                    <a:pt x="35" y="1920"/>
                    <a:pt x="35" y="1920"/>
                    <a:pt x="35" y="1920"/>
                  </a:cubicBezTo>
                  <a:cubicBezTo>
                    <a:pt x="0" y="1955"/>
                    <a:pt x="0" y="2012"/>
                    <a:pt x="35" y="2047"/>
                  </a:cubicBezTo>
                  <a:cubicBezTo>
                    <a:pt x="35" y="2047"/>
                    <a:pt x="35" y="2047"/>
                    <a:pt x="35" y="2047"/>
                  </a:cubicBezTo>
                  <a:cubicBezTo>
                    <a:pt x="52" y="2064"/>
                    <a:pt x="75" y="2073"/>
                    <a:pt x="98" y="2073"/>
                  </a:cubicBezTo>
                  <a:cubicBezTo>
                    <a:pt x="123" y="2073"/>
                    <a:pt x="146" y="2064"/>
                    <a:pt x="163" y="2047"/>
                  </a:cubicBezTo>
                  <a:cubicBezTo>
                    <a:pt x="343" y="1857"/>
                    <a:pt x="343" y="1857"/>
                    <a:pt x="343" y="1857"/>
                  </a:cubicBezTo>
                  <a:cubicBezTo>
                    <a:pt x="555" y="2214"/>
                    <a:pt x="941" y="2432"/>
                    <a:pt x="1357" y="2429"/>
                  </a:cubicBezTo>
                  <a:cubicBezTo>
                    <a:pt x="1541" y="2429"/>
                    <a:pt x="1724" y="2385"/>
                    <a:pt x="1888" y="2299"/>
                  </a:cubicBezTo>
                  <a:cubicBezTo>
                    <a:pt x="2807" y="3219"/>
                    <a:pt x="2807" y="3219"/>
                    <a:pt x="2807" y="3219"/>
                  </a:cubicBezTo>
                  <a:cubicBezTo>
                    <a:pt x="2948" y="3360"/>
                    <a:pt x="3176" y="3360"/>
                    <a:pt x="3317" y="3219"/>
                  </a:cubicBezTo>
                  <a:cubicBezTo>
                    <a:pt x="3458" y="3079"/>
                    <a:pt x="3458" y="2850"/>
                    <a:pt x="3317" y="2710"/>
                  </a:cubicBezTo>
                  <a:close/>
                  <a:moveTo>
                    <a:pt x="1319" y="2253"/>
                  </a:moveTo>
                  <a:cubicBezTo>
                    <a:pt x="966" y="2238"/>
                    <a:pt x="647" y="2036"/>
                    <a:pt x="484" y="1723"/>
                  </a:cubicBezTo>
                  <a:cubicBezTo>
                    <a:pt x="453" y="1666"/>
                    <a:pt x="428" y="1606"/>
                    <a:pt x="408" y="1543"/>
                  </a:cubicBezTo>
                  <a:cubicBezTo>
                    <a:pt x="254" y="1019"/>
                    <a:pt x="555" y="469"/>
                    <a:pt x="1079" y="315"/>
                  </a:cubicBezTo>
                  <a:cubicBezTo>
                    <a:pt x="1604" y="161"/>
                    <a:pt x="2154" y="462"/>
                    <a:pt x="2308" y="986"/>
                  </a:cubicBezTo>
                  <a:cubicBezTo>
                    <a:pt x="2317" y="1017"/>
                    <a:pt x="2324" y="1048"/>
                    <a:pt x="2330" y="1079"/>
                  </a:cubicBezTo>
                  <a:cubicBezTo>
                    <a:pt x="2341" y="1138"/>
                    <a:pt x="2347" y="1199"/>
                    <a:pt x="2347" y="1259"/>
                  </a:cubicBezTo>
                  <a:cubicBezTo>
                    <a:pt x="2348" y="1275"/>
                    <a:pt x="2348" y="1290"/>
                    <a:pt x="2347" y="1306"/>
                  </a:cubicBezTo>
                  <a:cubicBezTo>
                    <a:pt x="2324" y="1851"/>
                    <a:pt x="1864" y="2275"/>
                    <a:pt x="1319" y="2253"/>
                  </a:cubicBezTo>
                  <a:close/>
                  <a:moveTo>
                    <a:pt x="3184" y="3091"/>
                  </a:moveTo>
                  <a:cubicBezTo>
                    <a:pt x="3113" y="3161"/>
                    <a:pt x="3000" y="3161"/>
                    <a:pt x="2930" y="3091"/>
                  </a:cubicBezTo>
                  <a:cubicBezTo>
                    <a:pt x="2041" y="2202"/>
                    <a:pt x="2041" y="2202"/>
                    <a:pt x="2041" y="2202"/>
                  </a:cubicBezTo>
                  <a:cubicBezTo>
                    <a:pt x="2138" y="2132"/>
                    <a:pt x="2224" y="2046"/>
                    <a:pt x="2294" y="1948"/>
                  </a:cubicBezTo>
                  <a:cubicBezTo>
                    <a:pt x="3184" y="2838"/>
                    <a:pt x="3184" y="2838"/>
                    <a:pt x="3184" y="2838"/>
                  </a:cubicBezTo>
                  <a:cubicBezTo>
                    <a:pt x="3253" y="2908"/>
                    <a:pt x="3253" y="3021"/>
                    <a:pt x="3184" y="309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41" name="Freeform 93">
              <a:extLst>
                <a:ext uri="{FF2B5EF4-FFF2-40B4-BE49-F238E27FC236}">
                  <a16:creationId xmlns:a16="http://schemas.microsoft.com/office/drawing/2014/main" xmlns="" id="{8DE78281-0F75-4C1A-9CBE-A140EF23E917}"/>
                </a:ext>
              </a:extLst>
            </p:cNvPr>
            <p:cNvSpPr/>
            <p:nvPr/>
          </p:nvSpPr>
          <p:spPr>
            <a:xfrm>
              <a:off x="9170988" y="4419601"/>
              <a:ext cx="195263" cy="111125"/>
            </a:xfrm>
            <a:custGeom>
              <a:avLst/>
              <a:gdLst>
                <a:gd name="T0" fmla="*/ 1536 w 1610"/>
                <a:gd name="T1" fmla="*/ 121 h 919"/>
                <a:gd name="T2" fmla="*/ 1390 w 1610"/>
                <a:gd name="T3" fmla="*/ 23 h 919"/>
                <a:gd name="T4" fmla="*/ 1277 w 1610"/>
                <a:gd name="T5" fmla="*/ 36 h 919"/>
                <a:gd name="T6" fmla="*/ 620 w 1610"/>
                <a:gd name="T7" fmla="*/ 691 h 919"/>
                <a:gd name="T8" fmla="*/ 323 w 1610"/>
                <a:gd name="T9" fmla="*/ 396 h 919"/>
                <a:gd name="T10" fmla="*/ 260 w 1610"/>
                <a:gd name="T11" fmla="*/ 369 h 919"/>
                <a:gd name="T12" fmla="*/ 195 w 1610"/>
                <a:gd name="T13" fmla="*/ 396 h 919"/>
                <a:gd name="T14" fmla="*/ 0 w 1610"/>
                <a:gd name="T15" fmla="*/ 592 h 919"/>
                <a:gd name="T16" fmla="*/ 60 w 1610"/>
                <a:gd name="T17" fmla="*/ 788 h 919"/>
                <a:gd name="T18" fmla="*/ 260 w 1610"/>
                <a:gd name="T19" fmla="*/ 587 h 919"/>
                <a:gd name="T20" fmla="*/ 557 w 1610"/>
                <a:gd name="T21" fmla="*/ 882 h 919"/>
                <a:gd name="T22" fmla="*/ 679 w 1610"/>
                <a:gd name="T23" fmla="*/ 886 h 919"/>
                <a:gd name="T24" fmla="*/ 683 w 1610"/>
                <a:gd name="T25" fmla="*/ 882 h 919"/>
                <a:gd name="T26" fmla="*/ 1350 w 1610"/>
                <a:gd name="T27" fmla="*/ 214 h 919"/>
                <a:gd name="T28" fmla="*/ 1610 w 1610"/>
                <a:gd name="T29" fmla="*/ 385 h 919"/>
                <a:gd name="T30" fmla="*/ 1536 w 1610"/>
                <a:gd name="T31" fmla="*/ 12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0" h="919">
                  <a:moveTo>
                    <a:pt x="1536" y="121"/>
                  </a:moveTo>
                  <a:cubicBezTo>
                    <a:pt x="1390" y="23"/>
                    <a:pt x="1390" y="23"/>
                    <a:pt x="1390" y="23"/>
                  </a:cubicBezTo>
                  <a:cubicBezTo>
                    <a:pt x="1354" y="0"/>
                    <a:pt x="1307" y="5"/>
                    <a:pt x="1277" y="36"/>
                  </a:cubicBezTo>
                  <a:cubicBezTo>
                    <a:pt x="620" y="691"/>
                    <a:pt x="620" y="691"/>
                    <a:pt x="620" y="691"/>
                  </a:cubicBezTo>
                  <a:cubicBezTo>
                    <a:pt x="323" y="396"/>
                    <a:pt x="323" y="396"/>
                    <a:pt x="323" y="396"/>
                  </a:cubicBezTo>
                  <a:cubicBezTo>
                    <a:pt x="306" y="379"/>
                    <a:pt x="284" y="369"/>
                    <a:pt x="260" y="369"/>
                  </a:cubicBezTo>
                  <a:cubicBezTo>
                    <a:pt x="235" y="369"/>
                    <a:pt x="212" y="379"/>
                    <a:pt x="195" y="396"/>
                  </a:cubicBezTo>
                  <a:cubicBezTo>
                    <a:pt x="0" y="592"/>
                    <a:pt x="0" y="592"/>
                    <a:pt x="0" y="592"/>
                  </a:cubicBezTo>
                  <a:cubicBezTo>
                    <a:pt x="12" y="660"/>
                    <a:pt x="32" y="726"/>
                    <a:pt x="60" y="788"/>
                  </a:cubicBezTo>
                  <a:cubicBezTo>
                    <a:pt x="260" y="587"/>
                    <a:pt x="260" y="587"/>
                    <a:pt x="260" y="587"/>
                  </a:cubicBezTo>
                  <a:cubicBezTo>
                    <a:pt x="557" y="882"/>
                    <a:pt x="557" y="882"/>
                    <a:pt x="557" y="882"/>
                  </a:cubicBezTo>
                  <a:cubicBezTo>
                    <a:pt x="589" y="917"/>
                    <a:pt x="644" y="919"/>
                    <a:pt x="679" y="886"/>
                  </a:cubicBezTo>
                  <a:cubicBezTo>
                    <a:pt x="680" y="885"/>
                    <a:pt x="681" y="883"/>
                    <a:pt x="683" y="882"/>
                  </a:cubicBezTo>
                  <a:cubicBezTo>
                    <a:pt x="1350" y="214"/>
                    <a:pt x="1350" y="214"/>
                    <a:pt x="1350" y="214"/>
                  </a:cubicBezTo>
                  <a:cubicBezTo>
                    <a:pt x="1610" y="385"/>
                    <a:pt x="1610" y="385"/>
                    <a:pt x="1610" y="385"/>
                  </a:cubicBezTo>
                  <a:cubicBezTo>
                    <a:pt x="1600" y="293"/>
                    <a:pt x="1575" y="204"/>
                    <a:pt x="1536" y="1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grpSp>
      <p:sp>
        <p:nvSpPr>
          <p:cNvPr id="43" name="Rectángulo 42">
            <a:extLst>
              <a:ext uri="{FF2B5EF4-FFF2-40B4-BE49-F238E27FC236}">
                <a16:creationId xmlns:a16="http://schemas.microsoft.com/office/drawing/2014/main" xmlns="" id="{EC98380A-E56A-454C-BD01-EFEE2CF6536C}"/>
              </a:ext>
            </a:extLst>
          </p:cNvPr>
          <p:cNvSpPr/>
          <p:nvPr/>
        </p:nvSpPr>
        <p:spPr>
          <a:xfrm>
            <a:off x="1142496" y="5553666"/>
            <a:ext cx="1278333" cy="646331"/>
          </a:xfrm>
          <a:prstGeom prst="rect">
            <a:avLst/>
          </a:prstGeom>
        </p:spPr>
        <p:txBody>
          <a:bodyPr wrap="square">
            <a:spAutoFit/>
          </a:bodyPr>
          <a:lstStyle/>
          <a:p>
            <a:pPr algn="ctr"/>
            <a:r>
              <a:rPr lang="en-US" b="1">
                <a:solidFill>
                  <a:schemeClr val="accent2">
                    <a:lumMod val="25000"/>
                  </a:schemeClr>
                </a:solidFill>
              </a:rPr>
              <a:t>Scope of this pack</a:t>
            </a:r>
          </a:p>
        </p:txBody>
      </p:sp>
      <p:grpSp>
        <p:nvGrpSpPr>
          <p:cNvPr id="52" name="Grupo 51">
            <a:extLst>
              <a:ext uri="{FF2B5EF4-FFF2-40B4-BE49-F238E27FC236}">
                <a16:creationId xmlns:a16="http://schemas.microsoft.com/office/drawing/2014/main" xmlns="" id="{A43E93F6-812A-46D7-BF2F-937DEF60EC73}"/>
              </a:ext>
            </a:extLst>
          </p:cNvPr>
          <p:cNvGrpSpPr/>
          <p:nvPr/>
        </p:nvGrpSpPr>
        <p:grpSpPr>
          <a:xfrm>
            <a:off x="1324829" y="4713521"/>
            <a:ext cx="404749" cy="367954"/>
            <a:chOff x="8926513" y="4957763"/>
            <a:chExt cx="296862" cy="269875"/>
          </a:xfrm>
        </p:grpSpPr>
        <p:sp>
          <p:nvSpPr>
            <p:cNvPr id="48" name="Freeform 98">
              <a:extLst>
                <a:ext uri="{FF2B5EF4-FFF2-40B4-BE49-F238E27FC236}">
                  <a16:creationId xmlns:a16="http://schemas.microsoft.com/office/drawing/2014/main" xmlns="" id="{FB43819D-8B6A-4CF9-86FB-37816B826561}"/>
                </a:ext>
              </a:extLst>
            </p:cNvPr>
            <p:cNvSpPr>
              <a:spLocks noEditPoints="1"/>
            </p:cNvSpPr>
            <p:nvPr/>
          </p:nvSpPr>
          <p:spPr>
            <a:xfrm>
              <a:off x="9032875" y="4957763"/>
              <a:ext cx="84137" cy="106363"/>
            </a:xfrm>
            <a:custGeom>
              <a:avLst/>
              <a:gdLst>
                <a:gd name="T0" fmla="*/ 67 w 1023"/>
                <a:gd name="T1" fmla="*/ 885 h 1266"/>
                <a:gd name="T2" fmla="*/ 502 w 1023"/>
                <a:gd name="T3" fmla="*/ 1258 h 1266"/>
                <a:gd name="T4" fmla="*/ 530 w 1023"/>
                <a:gd name="T5" fmla="*/ 1259 h 1266"/>
                <a:gd name="T6" fmla="*/ 957 w 1023"/>
                <a:gd name="T7" fmla="*/ 884 h 1266"/>
                <a:gd name="T8" fmla="*/ 1007 w 1023"/>
                <a:gd name="T9" fmla="*/ 494 h 1266"/>
                <a:gd name="T10" fmla="*/ 909 w 1023"/>
                <a:gd name="T11" fmla="*/ 177 h 1266"/>
                <a:gd name="T12" fmla="*/ 508 w 1023"/>
                <a:gd name="T13" fmla="*/ 0 h 1266"/>
                <a:gd name="T14" fmla="*/ 109 w 1023"/>
                <a:gd name="T15" fmla="*/ 179 h 1266"/>
                <a:gd name="T16" fmla="*/ 19 w 1023"/>
                <a:gd name="T17" fmla="*/ 493 h 1266"/>
                <a:gd name="T18" fmla="*/ 67 w 1023"/>
                <a:gd name="T19" fmla="*/ 885 h 1266"/>
                <a:gd name="T20" fmla="*/ 246 w 1023"/>
                <a:gd name="T21" fmla="*/ 295 h 1266"/>
                <a:gd name="T22" fmla="*/ 508 w 1023"/>
                <a:gd name="T23" fmla="*/ 180 h 1266"/>
                <a:gd name="T24" fmla="*/ 773 w 1023"/>
                <a:gd name="T25" fmla="*/ 296 h 1266"/>
                <a:gd name="T26" fmla="*/ 829 w 1023"/>
                <a:gd name="T27" fmla="*/ 471 h 1266"/>
                <a:gd name="T28" fmla="*/ 778 w 1023"/>
                <a:gd name="T29" fmla="*/ 861 h 1266"/>
                <a:gd name="T30" fmla="*/ 504 w 1023"/>
                <a:gd name="T31" fmla="*/ 1078 h 1266"/>
                <a:gd name="T32" fmla="*/ 246 w 1023"/>
                <a:gd name="T33" fmla="*/ 862 h 1266"/>
                <a:gd name="T34" fmla="*/ 197 w 1023"/>
                <a:gd name="T35" fmla="*/ 467 h 1266"/>
                <a:gd name="T36" fmla="*/ 246 w 1023"/>
                <a:gd name="T37" fmla="*/ 295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3" h="1266">
                  <a:moveTo>
                    <a:pt x="67" y="885"/>
                  </a:moveTo>
                  <a:cubicBezTo>
                    <a:pt x="98" y="1106"/>
                    <a:pt x="285" y="1266"/>
                    <a:pt x="502" y="1258"/>
                  </a:cubicBezTo>
                  <a:cubicBezTo>
                    <a:pt x="511" y="1259"/>
                    <a:pt x="521" y="1259"/>
                    <a:pt x="530" y="1259"/>
                  </a:cubicBezTo>
                  <a:cubicBezTo>
                    <a:pt x="744" y="1259"/>
                    <a:pt x="929" y="1099"/>
                    <a:pt x="957" y="884"/>
                  </a:cubicBezTo>
                  <a:cubicBezTo>
                    <a:pt x="1007" y="494"/>
                    <a:pt x="1007" y="494"/>
                    <a:pt x="1007" y="494"/>
                  </a:cubicBezTo>
                  <a:cubicBezTo>
                    <a:pt x="1023" y="380"/>
                    <a:pt x="988" y="268"/>
                    <a:pt x="909" y="177"/>
                  </a:cubicBezTo>
                  <a:cubicBezTo>
                    <a:pt x="813" y="68"/>
                    <a:pt x="660" y="0"/>
                    <a:pt x="508" y="0"/>
                  </a:cubicBezTo>
                  <a:cubicBezTo>
                    <a:pt x="355" y="0"/>
                    <a:pt x="202" y="68"/>
                    <a:pt x="109" y="179"/>
                  </a:cubicBezTo>
                  <a:cubicBezTo>
                    <a:pt x="32" y="270"/>
                    <a:pt x="0" y="383"/>
                    <a:pt x="19" y="493"/>
                  </a:cubicBezTo>
                  <a:lnTo>
                    <a:pt x="67" y="885"/>
                  </a:lnTo>
                  <a:close/>
                  <a:moveTo>
                    <a:pt x="246" y="295"/>
                  </a:moveTo>
                  <a:cubicBezTo>
                    <a:pt x="306" y="225"/>
                    <a:pt x="408" y="180"/>
                    <a:pt x="508" y="180"/>
                  </a:cubicBezTo>
                  <a:cubicBezTo>
                    <a:pt x="609" y="180"/>
                    <a:pt x="711" y="224"/>
                    <a:pt x="773" y="296"/>
                  </a:cubicBezTo>
                  <a:cubicBezTo>
                    <a:pt x="805" y="331"/>
                    <a:pt x="840" y="391"/>
                    <a:pt x="829" y="471"/>
                  </a:cubicBezTo>
                  <a:cubicBezTo>
                    <a:pt x="778" y="861"/>
                    <a:pt x="778" y="861"/>
                    <a:pt x="778" y="861"/>
                  </a:cubicBezTo>
                  <a:cubicBezTo>
                    <a:pt x="761" y="992"/>
                    <a:pt x="646" y="1087"/>
                    <a:pt x="504" y="1078"/>
                  </a:cubicBezTo>
                  <a:cubicBezTo>
                    <a:pt x="373" y="1080"/>
                    <a:pt x="263" y="989"/>
                    <a:pt x="246" y="862"/>
                  </a:cubicBezTo>
                  <a:cubicBezTo>
                    <a:pt x="197" y="467"/>
                    <a:pt x="197" y="467"/>
                    <a:pt x="197" y="467"/>
                  </a:cubicBezTo>
                  <a:cubicBezTo>
                    <a:pt x="183" y="389"/>
                    <a:pt x="216" y="330"/>
                    <a:pt x="246" y="2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49" name="Freeform 99">
              <a:extLst>
                <a:ext uri="{FF2B5EF4-FFF2-40B4-BE49-F238E27FC236}">
                  <a16:creationId xmlns:a16="http://schemas.microsoft.com/office/drawing/2014/main" xmlns="" id="{59E7426B-8A15-410A-863B-3E8622290EE6}"/>
                </a:ext>
              </a:extLst>
            </p:cNvPr>
            <p:cNvSpPr>
              <a:spLocks noEditPoints="1"/>
            </p:cNvSpPr>
            <p:nvPr/>
          </p:nvSpPr>
          <p:spPr>
            <a:xfrm>
              <a:off x="8926513" y="5078413"/>
              <a:ext cx="296862" cy="149225"/>
            </a:xfrm>
            <a:custGeom>
              <a:avLst/>
              <a:gdLst>
                <a:gd name="T0" fmla="*/ 3250 w 3558"/>
                <a:gd name="T1" fmla="*/ 1566 h 1800"/>
                <a:gd name="T2" fmla="*/ 3485 w 3558"/>
                <a:gd name="T3" fmla="*/ 449 h 1800"/>
                <a:gd name="T4" fmla="*/ 3072 w 3558"/>
                <a:gd name="T5" fmla="*/ 133 h 1800"/>
                <a:gd name="T6" fmla="*/ 2617 w 3558"/>
                <a:gd name="T7" fmla="*/ 131 h 1800"/>
                <a:gd name="T8" fmla="*/ 2296 w 3558"/>
                <a:gd name="T9" fmla="*/ 77 h 1800"/>
                <a:gd name="T10" fmla="*/ 1897 w 3558"/>
                <a:gd name="T11" fmla="*/ 64 h 1800"/>
                <a:gd name="T12" fmla="*/ 1540 w 3558"/>
                <a:gd name="T13" fmla="*/ 37 h 1800"/>
                <a:gd name="T14" fmla="*/ 1136 w 3558"/>
                <a:gd name="T15" fmla="*/ 169 h 1800"/>
                <a:gd name="T16" fmla="*/ 695 w 3558"/>
                <a:gd name="T17" fmla="*/ 172 h 1800"/>
                <a:gd name="T18" fmla="*/ 457 w 3558"/>
                <a:gd name="T19" fmla="*/ 131 h 1800"/>
                <a:gd name="T20" fmla="*/ 65 w 3558"/>
                <a:gd name="T21" fmla="*/ 478 h 1800"/>
                <a:gd name="T22" fmla="*/ 78 w 3558"/>
                <a:gd name="T23" fmla="*/ 1613 h 1800"/>
                <a:gd name="T24" fmla="*/ 119 w 3558"/>
                <a:gd name="T25" fmla="*/ 1788 h 1800"/>
                <a:gd name="T26" fmla="*/ 3439 w 3558"/>
                <a:gd name="T27" fmla="*/ 1792 h 1800"/>
                <a:gd name="T28" fmla="*/ 3547 w 3558"/>
                <a:gd name="T29" fmla="*/ 1725 h 1800"/>
                <a:gd name="T30" fmla="*/ 2589 w 3558"/>
                <a:gd name="T31" fmla="*/ 309 h 1800"/>
                <a:gd name="T32" fmla="*/ 2865 w 3558"/>
                <a:gd name="T33" fmla="*/ 352 h 1800"/>
                <a:gd name="T34" fmla="*/ 3305 w 3558"/>
                <a:gd name="T35" fmla="*/ 449 h 1800"/>
                <a:gd name="T36" fmla="*/ 3069 w 3558"/>
                <a:gd name="T37" fmla="*/ 1532 h 1800"/>
                <a:gd name="T38" fmla="*/ 2493 w 3558"/>
                <a:gd name="T39" fmla="*/ 405 h 1800"/>
                <a:gd name="T40" fmla="*/ 2589 w 3558"/>
                <a:gd name="T41" fmla="*/ 309 h 1800"/>
                <a:gd name="T42" fmla="*/ 245 w 3558"/>
                <a:gd name="T43" fmla="*/ 449 h 1800"/>
                <a:gd name="T44" fmla="*/ 684 w 3558"/>
                <a:gd name="T45" fmla="*/ 352 h 1800"/>
                <a:gd name="T46" fmla="*/ 944 w 3558"/>
                <a:gd name="T47" fmla="*/ 310 h 1800"/>
                <a:gd name="T48" fmla="*/ 1055 w 3558"/>
                <a:gd name="T49" fmla="*/ 404 h 1800"/>
                <a:gd name="T50" fmla="*/ 486 w 3558"/>
                <a:gd name="T51" fmla="*/ 1530 h 1800"/>
                <a:gd name="T52" fmla="*/ 1389 w 3558"/>
                <a:gd name="T53" fmla="*/ 1423 h 1800"/>
                <a:gd name="T54" fmla="*/ 1492 w 3558"/>
                <a:gd name="T55" fmla="*/ 211 h 1800"/>
                <a:gd name="T56" fmla="*/ 1943 w 3558"/>
                <a:gd name="T57" fmla="*/ 238 h 1800"/>
                <a:gd name="T58" fmla="*/ 2207 w 3558"/>
                <a:gd name="T59" fmla="*/ 234 h 1800"/>
                <a:gd name="T60" fmla="*/ 2313 w 3558"/>
                <a:gd name="T61" fmla="*/ 408 h 1800"/>
                <a:gd name="T62" fmla="*/ 1773 w 3558"/>
                <a:gd name="T63" fmla="*/ 140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58" h="1800">
                  <a:moveTo>
                    <a:pt x="3480" y="1616"/>
                  </a:moveTo>
                  <a:cubicBezTo>
                    <a:pt x="3404" y="1598"/>
                    <a:pt x="3327" y="1582"/>
                    <a:pt x="3250" y="1566"/>
                  </a:cubicBezTo>
                  <a:cubicBezTo>
                    <a:pt x="3402" y="1225"/>
                    <a:pt x="3483" y="852"/>
                    <a:pt x="3485" y="478"/>
                  </a:cubicBezTo>
                  <a:cubicBezTo>
                    <a:pt x="3485" y="449"/>
                    <a:pt x="3485" y="449"/>
                    <a:pt x="3485" y="449"/>
                  </a:cubicBezTo>
                  <a:cubicBezTo>
                    <a:pt x="3485" y="302"/>
                    <a:pt x="3382" y="131"/>
                    <a:pt x="3092" y="131"/>
                  </a:cubicBezTo>
                  <a:cubicBezTo>
                    <a:pt x="3085" y="131"/>
                    <a:pt x="3078" y="132"/>
                    <a:pt x="3072" y="133"/>
                  </a:cubicBezTo>
                  <a:cubicBezTo>
                    <a:pt x="3000" y="150"/>
                    <a:pt x="2927" y="163"/>
                    <a:pt x="2854" y="172"/>
                  </a:cubicBezTo>
                  <a:cubicBezTo>
                    <a:pt x="2779" y="163"/>
                    <a:pt x="2703" y="150"/>
                    <a:pt x="2617" y="131"/>
                  </a:cubicBezTo>
                  <a:cubicBezTo>
                    <a:pt x="2543" y="125"/>
                    <a:pt x="2471" y="139"/>
                    <a:pt x="2406" y="171"/>
                  </a:cubicBezTo>
                  <a:cubicBezTo>
                    <a:pt x="2376" y="133"/>
                    <a:pt x="2339" y="102"/>
                    <a:pt x="2296" y="77"/>
                  </a:cubicBezTo>
                  <a:cubicBezTo>
                    <a:pt x="2206" y="26"/>
                    <a:pt x="2101" y="13"/>
                    <a:pt x="2013" y="38"/>
                  </a:cubicBezTo>
                  <a:cubicBezTo>
                    <a:pt x="1980" y="42"/>
                    <a:pt x="1939" y="53"/>
                    <a:pt x="1897" y="64"/>
                  </a:cubicBezTo>
                  <a:cubicBezTo>
                    <a:pt x="1852" y="76"/>
                    <a:pt x="1802" y="89"/>
                    <a:pt x="1789" y="91"/>
                  </a:cubicBezTo>
                  <a:cubicBezTo>
                    <a:pt x="1705" y="77"/>
                    <a:pt x="1621" y="59"/>
                    <a:pt x="1540" y="37"/>
                  </a:cubicBezTo>
                  <a:cubicBezTo>
                    <a:pt x="1408" y="0"/>
                    <a:pt x="1263" y="37"/>
                    <a:pt x="1166" y="135"/>
                  </a:cubicBezTo>
                  <a:cubicBezTo>
                    <a:pt x="1155" y="145"/>
                    <a:pt x="1145" y="157"/>
                    <a:pt x="1136" y="169"/>
                  </a:cubicBezTo>
                  <a:cubicBezTo>
                    <a:pt x="1070" y="138"/>
                    <a:pt x="995" y="125"/>
                    <a:pt x="915" y="133"/>
                  </a:cubicBezTo>
                  <a:cubicBezTo>
                    <a:pt x="843" y="150"/>
                    <a:pt x="769" y="163"/>
                    <a:pt x="695" y="172"/>
                  </a:cubicBezTo>
                  <a:cubicBezTo>
                    <a:pt x="622" y="163"/>
                    <a:pt x="549" y="150"/>
                    <a:pt x="478" y="133"/>
                  </a:cubicBezTo>
                  <a:cubicBezTo>
                    <a:pt x="471" y="132"/>
                    <a:pt x="464" y="131"/>
                    <a:pt x="457" y="131"/>
                  </a:cubicBezTo>
                  <a:cubicBezTo>
                    <a:pt x="167" y="131"/>
                    <a:pt x="65" y="302"/>
                    <a:pt x="65" y="449"/>
                  </a:cubicBezTo>
                  <a:cubicBezTo>
                    <a:pt x="65" y="478"/>
                    <a:pt x="65" y="478"/>
                    <a:pt x="65" y="478"/>
                  </a:cubicBezTo>
                  <a:cubicBezTo>
                    <a:pt x="64" y="852"/>
                    <a:pt x="146" y="1225"/>
                    <a:pt x="303" y="1564"/>
                  </a:cubicBezTo>
                  <a:cubicBezTo>
                    <a:pt x="228" y="1579"/>
                    <a:pt x="153" y="1595"/>
                    <a:pt x="78" y="1613"/>
                  </a:cubicBezTo>
                  <a:cubicBezTo>
                    <a:pt x="30" y="1624"/>
                    <a:pt x="0" y="1672"/>
                    <a:pt x="11" y="1721"/>
                  </a:cubicBezTo>
                  <a:cubicBezTo>
                    <a:pt x="22" y="1769"/>
                    <a:pt x="71" y="1800"/>
                    <a:pt x="119" y="1788"/>
                  </a:cubicBezTo>
                  <a:cubicBezTo>
                    <a:pt x="661" y="1662"/>
                    <a:pt x="1218" y="1595"/>
                    <a:pt x="1773" y="1589"/>
                  </a:cubicBezTo>
                  <a:cubicBezTo>
                    <a:pt x="2333" y="1596"/>
                    <a:pt x="2894" y="1664"/>
                    <a:pt x="3439" y="1792"/>
                  </a:cubicBezTo>
                  <a:cubicBezTo>
                    <a:pt x="3446" y="1793"/>
                    <a:pt x="3453" y="1794"/>
                    <a:pt x="3459" y="1794"/>
                  </a:cubicBezTo>
                  <a:cubicBezTo>
                    <a:pt x="3500" y="1794"/>
                    <a:pt x="3537" y="1766"/>
                    <a:pt x="3547" y="1725"/>
                  </a:cubicBezTo>
                  <a:cubicBezTo>
                    <a:pt x="3558" y="1676"/>
                    <a:pt x="3528" y="1628"/>
                    <a:pt x="3480" y="1616"/>
                  </a:cubicBezTo>
                  <a:close/>
                  <a:moveTo>
                    <a:pt x="2589" y="309"/>
                  </a:moveTo>
                  <a:cubicBezTo>
                    <a:pt x="2674" y="328"/>
                    <a:pt x="2760" y="342"/>
                    <a:pt x="2845" y="352"/>
                  </a:cubicBezTo>
                  <a:cubicBezTo>
                    <a:pt x="2851" y="352"/>
                    <a:pt x="2858" y="352"/>
                    <a:pt x="2865" y="352"/>
                  </a:cubicBezTo>
                  <a:cubicBezTo>
                    <a:pt x="2944" y="343"/>
                    <a:pt x="3023" y="329"/>
                    <a:pt x="3102" y="311"/>
                  </a:cubicBezTo>
                  <a:cubicBezTo>
                    <a:pt x="3182" y="312"/>
                    <a:pt x="3305" y="334"/>
                    <a:pt x="3305" y="449"/>
                  </a:cubicBezTo>
                  <a:cubicBezTo>
                    <a:pt x="3305" y="478"/>
                    <a:pt x="3305" y="478"/>
                    <a:pt x="3305" y="478"/>
                  </a:cubicBezTo>
                  <a:cubicBezTo>
                    <a:pt x="3303" y="840"/>
                    <a:pt x="3221" y="1203"/>
                    <a:pt x="3069" y="1532"/>
                  </a:cubicBezTo>
                  <a:cubicBezTo>
                    <a:pt x="2830" y="1489"/>
                    <a:pt x="2590" y="1458"/>
                    <a:pt x="2348" y="1437"/>
                  </a:cubicBezTo>
                  <a:cubicBezTo>
                    <a:pt x="2404" y="1280"/>
                    <a:pt x="2493" y="948"/>
                    <a:pt x="2493" y="405"/>
                  </a:cubicBezTo>
                  <a:cubicBezTo>
                    <a:pt x="2492" y="381"/>
                    <a:pt x="2489" y="356"/>
                    <a:pt x="2484" y="333"/>
                  </a:cubicBezTo>
                  <a:cubicBezTo>
                    <a:pt x="2519" y="315"/>
                    <a:pt x="2557" y="307"/>
                    <a:pt x="2589" y="309"/>
                  </a:cubicBezTo>
                  <a:close/>
                  <a:moveTo>
                    <a:pt x="245" y="478"/>
                  </a:moveTo>
                  <a:cubicBezTo>
                    <a:pt x="245" y="449"/>
                    <a:pt x="245" y="449"/>
                    <a:pt x="245" y="449"/>
                  </a:cubicBezTo>
                  <a:cubicBezTo>
                    <a:pt x="245" y="334"/>
                    <a:pt x="367" y="312"/>
                    <a:pt x="447" y="311"/>
                  </a:cubicBezTo>
                  <a:cubicBezTo>
                    <a:pt x="526" y="329"/>
                    <a:pt x="605" y="343"/>
                    <a:pt x="684" y="352"/>
                  </a:cubicBezTo>
                  <a:cubicBezTo>
                    <a:pt x="691" y="352"/>
                    <a:pt x="698" y="352"/>
                    <a:pt x="705" y="352"/>
                  </a:cubicBezTo>
                  <a:cubicBezTo>
                    <a:pt x="789" y="342"/>
                    <a:pt x="874" y="328"/>
                    <a:pt x="944" y="310"/>
                  </a:cubicBezTo>
                  <a:cubicBezTo>
                    <a:pt x="984" y="307"/>
                    <a:pt x="1025" y="314"/>
                    <a:pt x="1061" y="332"/>
                  </a:cubicBezTo>
                  <a:cubicBezTo>
                    <a:pt x="1057" y="356"/>
                    <a:pt x="1055" y="380"/>
                    <a:pt x="1055" y="404"/>
                  </a:cubicBezTo>
                  <a:cubicBezTo>
                    <a:pt x="1055" y="949"/>
                    <a:pt x="1144" y="1281"/>
                    <a:pt x="1201" y="1436"/>
                  </a:cubicBezTo>
                  <a:cubicBezTo>
                    <a:pt x="961" y="1457"/>
                    <a:pt x="722" y="1488"/>
                    <a:pt x="486" y="1530"/>
                  </a:cubicBezTo>
                  <a:cubicBezTo>
                    <a:pt x="327" y="1203"/>
                    <a:pt x="244" y="841"/>
                    <a:pt x="245" y="478"/>
                  </a:cubicBezTo>
                  <a:close/>
                  <a:moveTo>
                    <a:pt x="1389" y="1423"/>
                  </a:moveTo>
                  <a:cubicBezTo>
                    <a:pt x="1347" y="1323"/>
                    <a:pt x="1235" y="1000"/>
                    <a:pt x="1235" y="404"/>
                  </a:cubicBezTo>
                  <a:cubicBezTo>
                    <a:pt x="1234" y="275"/>
                    <a:pt x="1360" y="173"/>
                    <a:pt x="1492" y="211"/>
                  </a:cubicBezTo>
                  <a:cubicBezTo>
                    <a:pt x="1580" y="234"/>
                    <a:pt x="1670" y="254"/>
                    <a:pt x="1775" y="269"/>
                  </a:cubicBezTo>
                  <a:cubicBezTo>
                    <a:pt x="1826" y="269"/>
                    <a:pt x="1886" y="253"/>
                    <a:pt x="1943" y="238"/>
                  </a:cubicBezTo>
                  <a:cubicBezTo>
                    <a:pt x="1977" y="229"/>
                    <a:pt x="2010" y="220"/>
                    <a:pt x="2049" y="214"/>
                  </a:cubicBezTo>
                  <a:cubicBezTo>
                    <a:pt x="2102" y="199"/>
                    <a:pt x="2159" y="206"/>
                    <a:pt x="2207" y="234"/>
                  </a:cubicBezTo>
                  <a:cubicBezTo>
                    <a:pt x="2256" y="261"/>
                    <a:pt x="2290" y="306"/>
                    <a:pt x="2305" y="360"/>
                  </a:cubicBezTo>
                  <a:cubicBezTo>
                    <a:pt x="2310" y="376"/>
                    <a:pt x="2312" y="393"/>
                    <a:pt x="2313" y="408"/>
                  </a:cubicBezTo>
                  <a:cubicBezTo>
                    <a:pt x="2313" y="998"/>
                    <a:pt x="2202" y="1321"/>
                    <a:pt x="2160" y="1423"/>
                  </a:cubicBezTo>
                  <a:cubicBezTo>
                    <a:pt x="2031" y="1415"/>
                    <a:pt x="1902" y="1410"/>
                    <a:pt x="1773" y="1409"/>
                  </a:cubicBezTo>
                  <a:cubicBezTo>
                    <a:pt x="1645" y="1410"/>
                    <a:pt x="1517" y="1415"/>
                    <a:pt x="1389" y="14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50" name="Freeform 100">
              <a:extLst>
                <a:ext uri="{FF2B5EF4-FFF2-40B4-BE49-F238E27FC236}">
                  <a16:creationId xmlns:a16="http://schemas.microsoft.com/office/drawing/2014/main" xmlns="" id="{E4DFCEBF-CCCD-4833-80B6-5C2BD272363F}"/>
                </a:ext>
              </a:extLst>
            </p:cNvPr>
            <p:cNvSpPr>
              <a:spLocks noEditPoints="1"/>
            </p:cNvSpPr>
            <p:nvPr/>
          </p:nvSpPr>
          <p:spPr>
            <a:xfrm>
              <a:off x="8947150" y="4987926"/>
              <a:ext cx="74612" cy="92075"/>
            </a:xfrm>
            <a:custGeom>
              <a:avLst/>
              <a:gdLst>
                <a:gd name="T0" fmla="*/ 57 w 887"/>
                <a:gd name="T1" fmla="*/ 764 h 1097"/>
                <a:gd name="T2" fmla="*/ 425 w 887"/>
                <a:gd name="T3" fmla="*/ 1091 h 1097"/>
                <a:gd name="T4" fmla="*/ 440 w 887"/>
                <a:gd name="T5" fmla="*/ 1090 h 1097"/>
                <a:gd name="T6" fmla="*/ 828 w 887"/>
                <a:gd name="T7" fmla="*/ 764 h 1097"/>
                <a:gd name="T8" fmla="*/ 871 w 887"/>
                <a:gd name="T9" fmla="*/ 435 h 1097"/>
                <a:gd name="T10" fmla="*/ 790 w 887"/>
                <a:gd name="T11" fmla="*/ 156 h 1097"/>
                <a:gd name="T12" fmla="*/ 444 w 887"/>
                <a:gd name="T13" fmla="*/ 0 h 1097"/>
                <a:gd name="T14" fmla="*/ 95 w 887"/>
                <a:gd name="T15" fmla="*/ 158 h 1097"/>
                <a:gd name="T16" fmla="*/ 16 w 887"/>
                <a:gd name="T17" fmla="*/ 432 h 1097"/>
                <a:gd name="T18" fmla="*/ 57 w 887"/>
                <a:gd name="T19" fmla="*/ 764 h 1097"/>
                <a:gd name="T20" fmla="*/ 232 w 887"/>
                <a:gd name="T21" fmla="*/ 274 h 1097"/>
                <a:gd name="T22" fmla="*/ 444 w 887"/>
                <a:gd name="T23" fmla="*/ 180 h 1097"/>
                <a:gd name="T24" fmla="*/ 653 w 887"/>
                <a:gd name="T25" fmla="*/ 273 h 1097"/>
                <a:gd name="T26" fmla="*/ 693 w 887"/>
                <a:gd name="T27" fmla="*/ 409 h 1097"/>
                <a:gd name="T28" fmla="*/ 650 w 887"/>
                <a:gd name="T29" fmla="*/ 740 h 1097"/>
                <a:gd name="T30" fmla="*/ 440 w 887"/>
                <a:gd name="T31" fmla="*/ 910 h 1097"/>
                <a:gd name="T32" fmla="*/ 236 w 887"/>
                <a:gd name="T33" fmla="*/ 741 h 1097"/>
                <a:gd name="T34" fmla="*/ 194 w 887"/>
                <a:gd name="T35" fmla="*/ 406 h 1097"/>
                <a:gd name="T36" fmla="*/ 232 w 887"/>
                <a:gd name="T37" fmla="*/ 274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7" h="1097">
                  <a:moveTo>
                    <a:pt x="57" y="764"/>
                  </a:moveTo>
                  <a:cubicBezTo>
                    <a:pt x="83" y="953"/>
                    <a:pt x="243" y="1091"/>
                    <a:pt x="425" y="1091"/>
                  </a:cubicBezTo>
                  <a:cubicBezTo>
                    <a:pt x="430" y="1091"/>
                    <a:pt x="435" y="1091"/>
                    <a:pt x="440" y="1090"/>
                  </a:cubicBezTo>
                  <a:cubicBezTo>
                    <a:pt x="633" y="1097"/>
                    <a:pt x="801" y="957"/>
                    <a:pt x="828" y="764"/>
                  </a:cubicBezTo>
                  <a:cubicBezTo>
                    <a:pt x="871" y="435"/>
                    <a:pt x="871" y="435"/>
                    <a:pt x="871" y="435"/>
                  </a:cubicBezTo>
                  <a:cubicBezTo>
                    <a:pt x="887" y="335"/>
                    <a:pt x="858" y="236"/>
                    <a:pt x="790" y="156"/>
                  </a:cubicBezTo>
                  <a:cubicBezTo>
                    <a:pt x="708" y="60"/>
                    <a:pt x="575" y="0"/>
                    <a:pt x="444" y="0"/>
                  </a:cubicBezTo>
                  <a:cubicBezTo>
                    <a:pt x="311" y="0"/>
                    <a:pt x="177" y="60"/>
                    <a:pt x="95" y="158"/>
                  </a:cubicBezTo>
                  <a:cubicBezTo>
                    <a:pt x="27" y="237"/>
                    <a:pt x="0" y="336"/>
                    <a:pt x="16" y="432"/>
                  </a:cubicBezTo>
                  <a:lnTo>
                    <a:pt x="57" y="764"/>
                  </a:lnTo>
                  <a:close/>
                  <a:moveTo>
                    <a:pt x="232" y="274"/>
                  </a:moveTo>
                  <a:cubicBezTo>
                    <a:pt x="280" y="217"/>
                    <a:pt x="363" y="180"/>
                    <a:pt x="444" y="180"/>
                  </a:cubicBezTo>
                  <a:cubicBezTo>
                    <a:pt x="523" y="180"/>
                    <a:pt x="605" y="216"/>
                    <a:pt x="653" y="273"/>
                  </a:cubicBezTo>
                  <a:cubicBezTo>
                    <a:pt x="687" y="313"/>
                    <a:pt x="701" y="358"/>
                    <a:pt x="693" y="409"/>
                  </a:cubicBezTo>
                  <a:cubicBezTo>
                    <a:pt x="650" y="740"/>
                    <a:pt x="650" y="740"/>
                    <a:pt x="650" y="740"/>
                  </a:cubicBezTo>
                  <a:cubicBezTo>
                    <a:pt x="636" y="840"/>
                    <a:pt x="547" y="914"/>
                    <a:pt x="440" y="910"/>
                  </a:cubicBezTo>
                  <a:cubicBezTo>
                    <a:pt x="338" y="914"/>
                    <a:pt x="250" y="841"/>
                    <a:pt x="236" y="741"/>
                  </a:cubicBezTo>
                  <a:cubicBezTo>
                    <a:pt x="194" y="406"/>
                    <a:pt x="194" y="406"/>
                    <a:pt x="194" y="406"/>
                  </a:cubicBezTo>
                  <a:cubicBezTo>
                    <a:pt x="186" y="358"/>
                    <a:pt x="199" y="314"/>
                    <a:pt x="232" y="27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51" name="Freeform 101">
              <a:extLst>
                <a:ext uri="{FF2B5EF4-FFF2-40B4-BE49-F238E27FC236}">
                  <a16:creationId xmlns:a16="http://schemas.microsoft.com/office/drawing/2014/main" xmlns="" id="{882A7B15-D15B-4BEC-9190-11F3B1DABB45}"/>
                </a:ext>
              </a:extLst>
            </p:cNvPr>
            <p:cNvSpPr>
              <a:spLocks noEditPoints="1"/>
            </p:cNvSpPr>
            <p:nvPr/>
          </p:nvSpPr>
          <p:spPr>
            <a:xfrm>
              <a:off x="9126538" y="4987926"/>
              <a:ext cx="74612" cy="90488"/>
            </a:xfrm>
            <a:custGeom>
              <a:avLst/>
              <a:gdLst>
                <a:gd name="T0" fmla="*/ 62 w 892"/>
                <a:gd name="T1" fmla="*/ 768 h 1091"/>
                <a:gd name="T2" fmla="*/ 379 w 892"/>
                <a:gd name="T3" fmla="*/ 1085 h 1091"/>
                <a:gd name="T4" fmla="*/ 447 w 892"/>
                <a:gd name="T5" fmla="*/ 1091 h 1091"/>
                <a:gd name="T6" fmla="*/ 671 w 892"/>
                <a:gd name="T7" fmla="*/ 1020 h 1091"/>
                <a:gd name="T8" fmla="*/ 832 w 892"/>
                <a:gd name="T9" fmla="*/ 764 h 1091"/>
                <a:gd name="T10" fmla="*/ 875 w 892"/>
                <a:gd name="T11" fmla="*/ 436 h 1091"/>
                <a:gd name="T12" fmla="*/ 796 w 892"/>
                <a:gd name="T13" fmla="*/ 158 h 1091"/>
                <a:gd name="T14" fmla="*/ 448 w 892"/>
                <a:gd name="T15" fmla="*/ 0 h 1091"/>
                <a:gd name="T16" fmla="*/ 93 w 892"/>
                <a:gd name="T17" fmla="*/ 162 h 1091"/>
                <a:gd name="T18" fmla="*/ 18 w 892"/>
                <a:gd name="T19" fmla="*/ 432 h 1091"/>
                <a:gd name="T20" fmla="*/ 62 w 892"/>
                <a:gd name="T21" fmla="*/ 768 h 1091"/>
                <a:gd name="T22" fmla="*/ 231 w 892"/>
                <a:gd name="T23" fmla="*/ 277 h 1091"/>
                <a:gd name="T24" fmla="*/ 448 w 892"/>
                <a:gd name="T25" fmla="*/ 180 h 1091"/>
                <a:gd name="T26" fmla="*/ 659 w 892"/>
                <a:gd name="T27" fmla="*/ 274 h 1091"/>
                <a:gd name="T28" fmla="*/ 697 w 892"/>
                <a:gd name="T29" fmla="*/ 409 h 1091"/>
                <a:gd name="T30" fmla="*/ 654 w 892"/>
                <a:gd name="T31" fmla="*/ 737 h 1091"/>
                <a:gd name="T32" fmla="*/ 568 w 892"/>
                <a:gd name="T33" fmla="*/ 873 h 1091"/>
                <a:gd name="T34" fmla="*/ 410 w 892"/>
                <a:gd name="T35" fmla="*/ 908 h 1091"/>
                <a:gd name="T36" fmla="*/ 240 w 892"/>
                <a:gd name="T37" fmla="*/ 740 h 1091"/>
                <a:gd name="T38" fmla="*/ 196 w 892"/>
                <a:gd name="T39" fmla="*/ 404 h 1091"/>
                <a:gd name="T40" fmla="*/ 231 w 892"/>
                <a:gd name="T41" fmla="*/ 27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2" h="1091">
                  <a:moveTo>
                    <a:pt x="62" y="768"/>
                  </a:moveTo>
                  <a:cubicBezTo>
                    <a:pt x="90" y="929"/>
                    <a:pt x="218" y="1057"/>
                    <a:pt x="379" y="1085"/>
                  </a:cubicBezTo>
                  <a:cubicBezTo>
                    <a:pt x="402" y="1089"/>
                    <a:pt x="425" y="1091"/>
                    <a:pt x="447" y="1091"/>
                  </a:cubicBezTo>
                  <a:cubicBezTo>
                    <a:pt x="527" y="1091"/>
                    <a:pt x="605" y="1067"/>
                    <a:pt x="671" y="1020"/>
                  </a:cubicBezTo>
                  <a:cubicBezTo>
                    <a:pt x="757" y="960"/>
                    <a:pt x="814" y="870"/>
                    <a:pt x="832" y="764"/>
                  </a:cubicBezTo>
                  <a:cubicBezTo>
                    <a:pt x="875" y="436"/>
                    <a:pt x="875" y="436"/>
                    <a:pt x="875" y="436"/>
                  </a:cubicBezTo>
                  <a:cubicBezTo>
                    <a:pt x="892" y="336"/>
                    <a:pt x="864" y="237"/>
                    <a:pt x="796" y="158"/>
                  </a:cubicBezTo>
                  <a:cubicBezTo>
                    <a:pt x="714" y="60"/>
                    <a:pt x="580" y="0"/>
                    <a:pt x="448" y="0"/>
                  </a:cubicBezTo>
                  <a:cubicBezTo>
                    <a:pt x="311" y="0"/>
                    <a:pt x="175" y="62"/>
                    <a:pt x="93" y="162"/>
                  </a:cubicBezTo>
                  <a:cubicBezTo>
                    <a:pt x="27" y="241"/>
                    <a:pt x="0" y="339"/>
                    <a:pt x="18" y="432"/>
                  </a:cubicBezTo>
                  <a:lnTo>
                    <a:pt x="62" y="768"/>
                  </a:lnTo>
                  <a:close/>
                  <a:moveTo>
                    <a:pt x="231" y="277"/>
                  </a:moveTo>
                  <a:cubicBezTo>
                    <a:pt x="279" y="219"/>
                    <a:pt x="366" y="180"/>
                    <a:pt x="448" y="180"/>
                  </a:cubicBezTo>
                  <a:cubicBezTo>
                    <a:pt x="528" y="180"/>
                    <a:pt x="610" y="217"/>
                    <a:pt x="659" y="274"/>
                  </a:cubicBezTo>
                  <a:cubicBezTo>
                    <a:pt x="692" y="313"/>
                    <a:pt x="705" y="358"/>
                    <a:pt x="697" y="409"/>
                  </a:cubicBezTo>
                  <a:cubicBezTo>
                    <a:pt x="654" y="737"/>
                    <a:pt x="654" y="737"/>
                    <a:pt x="654" y="737"/>
                  </a:cubicBezTo>
                  <a:cubicBezTo>
                    <a:pt x="644" y="792"/>
                    <a:pt x="614" y="840"/>
                    <a:pt x="568" y="873"/>
                  </a:cubicBezTo>
                  <a:cubicBezTo>
                    <a:pt x="522" y="905"/>
                    <a:pt x="466" y="918"/>
                    <a:pt x="410" y="908"/>
                  </a:cubicBezTo>
                  <a:cubicBezTo>
                    <a:pt x="323" y="892"/>
                    <a:pt x="255" y="824"/>
                    <a:pt x="240" y="740"/>
                  </a:cubicBezTo>
                  <a:cubicBezTo>
                    <a:pt x="196" y="404"/>
                    <a:pt x="196" y="404"/>
                    <a:pt x="196" y="404"/>
                  </a:cubicBezTo>
                  <a:cubicBezTo>
                    <a:pt x="187" y="358"/>
                    <a:pt x="199" y="315"/>
                    <a:pt x="231" y="2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3222279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35" name="Diapositiva de think-cell" r:id="rId6" imgW="0" imgH="0" progId="TCLayout.ActiveDocument.1">
                  <p:embed/>
                </p:oleObj>
              </mc:Choice>
              <mc:Fallback>
                <p:oleObj name="Diapositiva de think-cell" r:id="rId6" imgW="0" imgH="0" progId="TCLayout.ActiveDocument.1">
                  <p:embed/>
                  <p:pic>
                    <p:nvPicPr>
                      <p:cNvPr id="0" name="Picture 1" descr="rI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ángulo 5" hidden="1"/>
          <p:cNvSpPr/>
          <p:nvPr>
            <p:custDataLst>
              <p:tags r:id="rId3"/>
            </p:custDataLst>
          </p:nvPr>
        </p:nvSpPr>
        <p:spPr>
          <a:xfrm>
            <a:off x="0" y="0"/>
            <a:ext cx="158750" cy="158750"/>
          </a:xfrm>
          <a:prstGeom prst="rect">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a:latin typeface="Arial" panose="020B0604020202020204" pitchFamily="34" charset="0"/>
              <a:ea typeface="+mj-ea"/>
              <a:cs typeface="+mj-cs"/>
              <a:sym typeface="Arial" panose="020B0604020202020204" pitchFamily="34" charset="0"/>
            </a:endParaRPr>
          </a:p>
        </p:txBody>
      </p:sp>
      <p:sp>
        <p:nvSpPr>
          <p:cNvPr id="12" name="Rectángulo redondeado 15">
            <a:extLst>
              <a:ext uri="{FF2B5EF4-FFF2-40B4-BE49-F238E27FC236}">
                <a16:creationId xmlns:a16="http://schemas.microsoft.com/office/drawing/2014/main" xmlns="" id="{81F14BE1-BD14-43D9-BBA9-369337136194}"/>
              </a:ext>
            </a:extLst>
          </p:cNvPr>
          <p:cNvSpPr/>
          <p:nvPr/>
        </p:nvSpPr>
        <p:spPr>
          <a:xfrm>
            <a:off x="199298" y="1690248"/>
            <a:ext cx="6155782" cy="4587719"/>
          </a:xfrm>
          <a:prstGeom prst="roundRect">
            <a:avLst>
              <a:gd name="adj" fmla="val 0"/>
            </a:avLst>
          </a:prstGeom>
          <a:solidFill>
            <a:srgbClr val="BDDBE3">
              <a:alpha val="34902"/>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ángulo redondeado 15">
            <a:extLst>
              <a:ext uri="{FF2B5EF4-FFF2-40B4-BE49-F238E27FC236}">
                <a16:creationId xmlns:a16="http://schemas.microsoft.com/office/drawing/2014/main" xmlns="" id="{81F14BE1-BD14-43D9-BBA9-369337136194}"/>
              </a:ext>
            </a:extLst>
          </p:cNvPr>
          <p:cNvSpPr/>
          <p:nvPr/>
        </p:nvSpPr>
        <p:spPr>
          <a:xfrm>
            <a:off x="6492240" y="1690248"/>
            <a:ext cx="5713322" cy="4587719"/>
          </a:xfrm>
          <a:prstGeom prst="roundRect">
            <a:avLst>
              <a:gd name="adj" fmla="val 0"/>
            </a:avLst>
          </a:prstGeom>
          <a:solidFill>
            <a:srgbClr val="BDDBE3">
              <a:alpha val="34902"/>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0" rtlCol="0" anchor="t" anchorCtr="0"/>
          <a:lstStyle/>
          <a:p>
            <a:pPr marL="285750" indent="-285750">
              <a:lnSpc>
                <a:spcPts val="2000"/>
              </a:lnSpc>
              <a:spcBef>
                <a:spcPts val="600"/>
              </a:spcBef>
              <a:spcAft>
                <a:spcPts val="600"/>
              </a:spcAft>
              <a:buClr>
                <a:srgbClr val="458FA3"/>
              </a:buClr>
              <a:buSzPct val="120000"/>
              <a:buFont typeface="Arial" panose="020B0604020202020204" pitchFamily="34" charset="0"/>
              <a:buChar char="•"/>
            </a:pPr>
            <a:endParaRPr lang="en-US" sz="1600" dirty="0" smtClean="0">
              <a:solidFill>
                <a:prstClr val="black">
                  <a:lumMod val="65000"/>
                  <a:lumOff val="35000"/>
                </a:prstClr>
              </a:solidFill>
            </a:endParaRPr>
          </a:p>
          <a:p>
            <a:pPr marL="285750" indent="-285750">
              <a:lnSpc>
                <a:spcPts val="2000"/>
              </a:lnSpc>
              <a:spcBef>
                <a:spcPts val="600"/>
              </a:spcBef>
              <a:spcAft>
                <a:spcPts val="600"/>
              </a:spcAft>
              <a:buClr>
                <a:srgbClr val="458FA3"/>
              </a:buClr>
              <a:buSzPct val="120000"/>
              <a:buFont typeface="Arial" panose="020B0604020202020204" pitchFamily="34" charset="0"/>
              <a:buChar char="•"/>
            </a:pPr>
            <a:endParaRPr lang="en-US" sz="1600" dirty="0" smtClean="0">
              <a:solidFill>
                <a:prstClr val="black">
                  <a:lumMod val="65000"/>
                  <a:lumOff val="35000"/>
                </a:prstClr>
              </a:solidFill>
            </a:endParaRPr>
          </a:p>
          <a:p>
            <a:pPr marL="285750" indent="-285750">
              <a:lnSpc>
                <a:spcPts val="2000"/>
              </a:lnSpc>
              <a:spcBef>
                <a:spcPts val="600"/>
              </a:spcBef>
              <a:spcAft>
                <a:spcPts val="600"/>
              </a:spcAft>
              <a:buClr>
                <a:srgbClr val="458FA3"/>
              </a:buClr>
              <a:buSzPct val="120000"/>
              <a:buFont typeface="Arial" panose="020B0604020202020204" pitchFamily="34" charset="0"/>
              <a:buChar char="•"/>
            </a:pPr>
            <a:r>
              <a:rPr lang="en-US" sz="1600" dirty="0" smtClean="0">
                <a:solidFill>
                  <a:prstClr val="black">
                    <a:lumMod val="65000"/>
                    <a:lumOff val="35000"/>
                  </a:prstClr>
                </a:solidFill>
              </a:rPr>
              <a:t>Market </a:t>
            </a:r>
            <a:r>
              <a:rPr lang="en-US" sz="1600" dirty="0">
                <a:solidFill>
                  <a:prstClr val="black">
                    <a:lumMod val="65000"/>
                    <a:lumOff val="35000"/>
                  </a:prstClr>
                </a:solidFill>
              </a:rPr>
              <a:t>participants should consider establishing a governance framework involving front office and risk functions to monitor the benchmark and contractual fallback exposures at a sufficiently differentiated level on an ongoing basis</a:t>
            </a:r>
          </a:p>
          <a:p>
            <a:pPr marL="285750" indent="-285750">
              <a:lnSpc>
                <a:spcPts val="2000"/>
              </a:lnSpc>
              <a:spcBef>
                <a:spcPts val="600"/>
              </a:spcBef>
              <a:spcAft>
                <a:spcPts val="600"/>
              </a:spcAft>
              <a:buClr>
                <a:srgbClr val="458FA3"/>
              </a:buClr>
              <a:buSzPct val="120000"/>
              <a:buFont typeface="Arial" panose="020B0604020202020204" pitchFamily="34" charset="0"/>
              <a:buChar char="•"/>
            </a:pPr>
            <a:r>
              <a:rPr lang="en-US" sz="1600" dirty="0">
                <a:solidFill>
                  <a:prstClr val="black">
                    <a:lumMod val="65000"/>
                    <a:lumOff val="35000"/>
                  </a:prstClr>
                </a:solidFill>
              </a:rPr>
              <a:t>With respect to fallback data, it would be particularly useful to have a consistent source for the publication of fallback rate values, including the respective spread adjustments, i.e. a vendor could publish it ensuring compliance with BMR and IOSCO principles.</a:t>
            </a:r>
            <a:endParaRPr lang="es-ES" sz="1600" dirty="0">
              <a:solidFill>
                <a:srgbClr val="0070C0"/>
              </a:solidFill>
            </a:endParaRPr>
          </a:p>
          <a:p>
            <a:pPr algn="ctr"/>
            <a:endParaRPr lang="en-US" sz="1600" dirty="0"/>
          </a:p>
        </p:txBody>
      </p:sp>
      <p:sp>
        <p:nvSpPr>
          <p:cNvPr id="26" name="Rectángulo redondeado 15">
            <a:extLst>
              <a:ext uri="{FF2B5EF4-FFF2-40B4-BE49-F238E27FC236}">
                <a16:creationId xmlns:a16="http://schemas.microsoft.com/office/drawing/2014/main" xmlns="" id="{7D9E4D47-A8E4-4508-A6D1-7D58DBBDFAD4}"/>
              </a:ext>
            </a:extLst>
          </p:cNvPr>
          <p:cNvSpPr/>
          <p:nvPr/>
        </p:nvSpPr>
        <p:spPr>
          <a:xfrm>
            <a:off x="1" y="1183724"/>
            <a:ext cx="12192000" cy="447710"/>
          </a:xfrm>
          <a:prstGeom prst="roundRect">
            <a:avLst>
              <a:gd name="adj" fmla="val 0"/>
            </a:avLst>
          </a:prstGeom>
          <a:solidFill>
            <a:schemeClr val="bg2">
              <a:alpha val="34902"/>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a:xfrm>
            <a:off x="8730845" y="6277968"/>
            <a:ext cx="2743200" cy="365125"/>
          </a:xfrm>
        </p:spPr>
        <p:txBody>
          <a:bodyPr/>
          <a:lstStyle/>
          <a:p>
            <a:fld id="{BC0D97B6-E32F-4D7D-B839-7C3B51F2640F}" type="slidenum">
              <a:rPr lang="es-ES" smtClean="0">
                <a:solidFill>
                  <a:schemeClr val="tx1">
                    <a:lumMod val="65000"/>
                    <a:lumOff val="35000"/>
                  </a:schemeClr>
                </a:solidFill>
              </a:rPr>
              <a:t>30</a:t>
            </a:fld>
            <a:endParaRPr lang="es-ES">
              <a:solidFill>
                <a:schemeClr val="tx1">
                  <a:lumMod val="65000"/>
                  <a:lumOff val="35000"/>
                </a:schemeClr>
              </a:solidFill>
            </a:endParaRPr>
          </a:p>
        </p:txBody>
      </p:sp>
      <p:sp>
        <p:nvSpPr>
          <p:cNvPr id="29" name="Marcador de texto 3">
            <a:extLst>
              <a:ext uri="{FF2B5EF4-FFF2-40B4-BE49-F238E27FC236}">
                <a16:creationId xmlns:a16="http://schemas.microsoft.com/office/drawing/2014/main" xmlns="" id="{8A5BA59B-8881-4ED6-9785-88A3BB5DD289}"/>
              </a:ext>
            </a:extLst>
          </p:cNvPr>
          <p:cNvSpPr txBox="1"/>
          <p:nvPr/>
        </p:nvSpPr>
        <p:spPr>
          <a:xfrm>
            <a:off x="439624" y="440330"/>
            <a:ext cx="11312754" cy="343227"/>
          </a:xfrm>
          <a:prstGeom prst="rect">
            <a:avLst/>
          </a:prstGeom>
        </p:spPr>
        <p:txBody>
          <a:bodyPr/>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None/>
            </a:pPr>
            <a:r>
              <a:rPr lang="en-US" sz="2400" b="1" smtClean="0">
                <a:solidFill>
                  <a:schemeClr val="accent2">
                    <a:lumMod val="50000"/>
                  </a:schemeClr>
                </a:solidFill>
                <a:latin typeface="Arial" panose="020B0604020202020204" pitchFamily="34" charset="0"/>
                <a:cs typeface="Arial" panose="020B0604020202020204" pitchFamily="34" charset="0"/>
              </a:rPr>
              <a:t>Risk considerations (2/3) </a:t>
            </a:r>
            <a:endParaRPr lang="en-US" sz="2400" b="1">
              <a:solidFill>
                <a:schemeClr val="accent2">
                  <a:lumMod val="50000"/>
                </a:schemeClr>
              </a:solidFill>
              <a:latin typeface="Arial" panose="020B0604020202020204" pitchFamily="34" charset="0"/>
              <a:cs typeface="Arial" panose="020B0604020202020204" pitchFamily="34" charset="0"/>
            </a:endParaRPr>
          </a:p>
          <a:p>
            <a:pPr marL="0" lvl="8" indent="0" eaLnBrk="0" fontAlgn="base" hangingPunct="0">
              <a:spcBef>
                <a:spcPts val="600"/>
              </a:spcBef>
              <a:spcAft>
                <a:spcPts val="1200"/>
              </a:spcAft>
              <a:buNone/>
            </a:pPr>
            <a:endParaRPr lang="en-US" sz="2400" b="1">
              <a:solidFill>
                <a:srgbClr val="DEEDF1">
                  <a:lumMod val="50000"/>
                </a:srgbClr>
              </a:solidFill>
              <a:cs typeface="Arial" panose="020B0604020202020204" pitchFamily="34" charset="0"/>
            </a:endParaRPr>
          </a:p>
        </p:txBody>
      </p:sp>
      <p:sp>
        <p:nvSpPr>
          <p:cNvPr id="21" name="Text Box 6">
            <a:extLst>
              <a:ext uri="{FF2B5EF4-FFF2-40B4-BE49-F238E27FC236}">
                <a16:creationId xmlns:a16="http://schemas.microsoft.com/office/drawing/2014/main" xmlns="" id="{2F04132A-B41F-40CC-9AA3-2DDB19F02C14}"/>
              </a:ext>
            </a:extLst>
          </p:cNvPr>
          <p:cNvSpPr txBox="1">
            <a:spLocks noChangeArrowheads="1"/>
          </p:cNvSpPr>
          <p:nvPr/>
        </p:nvSpPr>
        <p:spPr>
          <a:xfrm>
            <a:off x="913181" y="1149488"/>
            <a:ext cx="11136065" cy="126529"/>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285750" indent="-285750">
              <a:lnSpc>
                <a:spcPts val="2000"/>
              </a:lnSpc>
              <a:spcBef>
                <a:spcPts val="600"/>
              </a:spcBef>
              <a:buClr>
                <a:srgbClr val="458FA3"/>
              </a:buClr>
              <a:buSzPct val="120000"/>
              <a:buFont typeface="Arial" panose="020B0604020202020204" pitchFamily="34" charset="0"/>
              <a:buChar char="•"/>
            </a:pPr>
            <a:endParaRPr lang="en-US" altLang="es-ES" sz="1600">
              <a:latin typeface="+mn-lt"/>
            </a:endParaRPr>
          </a:p>
        </p:txBody>
      </p:sp>
      <p:sp>
        <p:nvSpPr>
          <p:cNvPr id="13" name="Text Box 6">
            <a:extLst>
              <a:ext uri="{FF2B5EF4-FFF2-40B4-BE49-F238E27FC236}">
                <a16:creationId xmlns:a16="http://schemas.microsoft.com/office/drawing/2014/main" xmlns="" id="{DB54B9B4-8791-43FB-BC4A-3DA1A3A4FBAF}"/>
              </a:ext>
            </a:extLst>
          </p:cNvPr>
          <p:cNvSpPr txBox="1">
            <a:spLocks noChangeArrowheads="1"/>
          </p:cNvSpPr>
          <p:nvPr/>
        </p:nvSpPr>
        <p:spPr>
          <a:xfrm>
            <a:off x="949197" y="1242539"/>
            <a:ext cx="5103295" cy="365125"/>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ts val="2000"/>
              </a:lnSpc>
              <a:spcBef>
                <a:spcPts val="600"/>
              </a:spcBef>
              <a:buClr>
                <a:srgbClr val="458FA3"/>
              </a:buClr>
              <a:buSzPct val="120000"/>
            </a:pPr>
            <a:r>
              <a:rPr lang="en-US" sz="1600" b="1">
                <a:solidFill>
                  <a:prstClr val="black">
                    <a:lumMod val="65000"/>
                    <a:lumOff val="35000"/>
                  </a:prstClr>
                </a:solidFill>
                <a:latin typeface="+mn-lt"/>
              </a:rPr>
              <a:t>Risk management </a:t>
            </a:r>
            <a:r>
              <a:rPr lang="en-US" sz="1600" b="1" smtClean="0">
                <a:solidFill>
                  <a:prstClr val="black">
                    <a:lumMod val="65000"/>
                    <a:lumOff val="35000"/>
                  </a:prstClr>
                </a:solidFill>
                <a:latin typeface="+mn-lt"/>
              </a:rPr>
              <a:t>implications on fallbacks</a:t>
            </a:r>
            <a:endParaRPr lang="en-US" altLang="es-ES" sz="1600" b="1">
              <a:solidFill>
                <a:srgbClr val="0070C0"/>
              </a:solidFill>
              <a:latin typeface="+mn-lt"/>
            </a:endParaRPr>
          </a:p>
        </p:txBody>
      </p:sp>
      <p:sp>
        <p:nvSpPr>
          <p:cNvPr id="2" name="Rectángulo 1">
            <a:extLst>
              <a:ext uri="{FF2B5EF4-FFF2-40B4-BE49-F238E27FC236}">
                <a16:creationId xmlns:a16="http://schemas.microsoft.com/office/drawing/2014/main" xmlns="" id="{142DAAEA-74AA-49AA-AFEE-96235E21D6A5}"/>
              </a:ext>
            </a:extLst>
          </p:cNvPr>
          <p:cNvSpPr/>
          <p:nvPr/>
        </p:nvSpPr>
        <p:spPr>
          <a:xfrm>
            <a:off x="550239" y="1869351"/>
            <a:ext cx="5059003" cy="2979595"/>
          </a:xfrm>
          <a:prstGeom prst="rect">
            <a:avLst/>
          </a:prstGeom>
          <a:noFill/>
          <a:ln w="9525" algn="ctr">
            <a:noFill/>
            <a:miter lim="800000"/>
          </a:ln>
        </p:spPr>
        <p:txBody>
          <a:bodyPr lIns="36000" rIns="0"/>
          <a:lstStyle/>
          <a:p>
            <a:pPr marL="285750" indent="-285750">
              <a:lnSpc>
                <a:spcPts val="2000"/>
              </a:lnSpc>
              <a:spcBef>
                <a:spcPts val="600"/>
              </a:spcBef>
              <a:spcAft>
                <a:spcPts val="600"/>
              </a:spcAft>
              <a:buClr>
                <a:srgbClr val="458FA3"/>
              </a:buClr>
              <a:buSzPct val="120000"/>
              <a:buFont typeface="Arial" panose="020B0604020202020204" pitchFamily="34" charset="0"/>
              <a:buChar char="•"/>
            </a:pPr>
            <a:r>
              <a:rPr lang="en-US" sz="1600" dirty="0" smtClean="0">
                <a:solidFill>
                  <a:prstClr val="black">
                    <a:lumMod val="65000"/>
                    <a:lumOff val="35000"/>
                  </a:prstClr>
                </a:solidFill>
              </a:rPr>
              <a:t>The </a:t>
            </a:r>
            <a:r>
              <a:rPr lang="en-US" sz="1600" dirty="0">
                <a:solidFill>
                  <a:prstClr val="black">
                    <a:lumMod val="65000"/>
                    <a:lumOff val="35000"/>
                  </a:prstClr>
                </a:solidFill>
              </a:rPr>
              <a:t>working group recommends that market </a:t>
            </a:r>
            <a:r>
              <a:rPr lang="en-US" sz="1600" dirty="0" smtClean="0">
                <a:solidFill>
                  <a:prstClr val="black">
                    <a:lumMod val="65000"/>
                    <a:lumOff val="35000"/>
                  </a:prstClr>
                </a:solidFill>
              </a:rPr>
              <a:t>participants:</a:t>
            </a:r>
          </a:p>
          <a:p>
            <a:pPr marL="742950" lvl="1" indent="-285750">
              <a:lnSpc>
                <a:spcPts val="2000"/>
              </a:lnSpc>
              <a:spcBef>
                <a:spcPts val="600"/>
              </a:spcBef>
              <a:spcAft>
                <a:spcPts val="600"/>
              </a:spcAft>
              <a:buClr>
                <a:srgbClr val="458FA3"/>
              </a:buClr>
              <a:buSzPct val="120000"/>
              <a:buFont typeface="Arial" panose="020B0604020202020204" pitchFamily="34" charset="0"/>
              <a:buChar char="•"/>
            </a:pPr>
            <a:r>
              <a:rPr lang="en-US" sz="1600" dirty="0" smtClean="0">
                <a:solidFill>
                  <a:prstClr val="black">
                    <a:lumMod val="65000"/>
                    <a:lumOff val="35000"/>
                  </a:prstClr>
                </a:solidFill>
              </a:rPr>
              <a:t>(</a:t>
            </a:r>
            <a:r>
              <a:rPr lang="en-US" sz="1600" dirty="0" err="1" smtClean="0">
                <a:solidFill>
                  <a:prstClr val="black">
                    <a:lumMod val="65000"/>
                    <a:lumOff val="35000"/>
                  </a:prstClr>
                </a:solidFill>
              </a:rPr>
              <a:t>i</a:t>
            </a:r>
            <a:r>
              <a:rPr lang="en-US" sz="1600" dirty="0" smtClean="0">
                <a:solidFill>
                  <a:prstClr val="black">
                    <a:lumMod val="65000"/>
                    <a:lumOff val="35000"/>
                  </a:prstClr>
                </a:solidFill>
              </a:rPr>
              <a:t>) gain an </a:t>
            </a:r>
            <a:r>
              <a:rPr lang="en-US" sz="1600" b="1" dirty="0" smtClean="0">
                <a:solidFill>
                  <a:prstClr val="black">
                    <a:lumMod val="65000"/>
                    <a:lumOff val="35000"/>
                  </a:prstClr>
                </a:solidFill>
              </a:rPr>
              <a:t>overview of </a:t>
            </a:r>
            <a:r>
              <a:rPr lang="en-US" sz="1600" dirty="0" smtClean="0">
                <a:solidFill>
                  <a:prstClr val="black">
                    <a:lumMod val="65000"/>
                    <a:lumOff val="35000"/>
                  </a:prstClr>
                </a:solidFill>
              </a:rPr>
              <a:t>the </a:t>
            </a:r>
            <a:r>
              <a:rPr lang="en-US" sz="1600" b="1" dirty="0" smtClean="0">
                <a:solidFill>
                  <a:prstClr val="black">
                    <a:lumMod val="65000"/>
                    <a:lumOff val="35000"/>
                  </a:prstClr>
                </a:solidFill>
              </a:rPr>
              <a:t>quantity of basis risk exposure from fallbacks in their current EURIBOR-indexed </a:t>
            </a:r>
            <a:r>
              <a:rPr lang="en-US" sz="1600" dirty="0" smtClean="0">
                <a:solidFill>
                  <a:prstClr val="black">
                    <a:lumMod val="65000"/>
                    <a:lumOff val="35000"/>
                  </a:prstClr>
                </a:solidFill>
              </a:rPr>
              <a:t>contracts by assessing the exposure amount and estimating the magnitude and volatility range of the spread;</a:t>
            </a:r>
          </a:p>
          <a:p>
            <a:pPr marL="742950" lvl="1" indent="-285750">
              <a:lnSpc>
                <a:spcPts val="2000"/>
              </a:lnSpc>
              <a:spcBef>
                <a:spcPts val="600"/>
              </a:spcBef>
              <a:spcAft>
                <a:spcPts val="600"/>
              </a:spcAft>
              <a:buClr>
                <a:srgbClr val="458FA3"/>
              </a:buClr>
              <a:buSzPct val="120000"/>
              <a:buFont typeface="Arial" panose="020B0604020202020204" pitchFamily="34" charset="0"/>
              <a:buChar char="•"/>
            </a:pPr>
            <a:r>
              <a:rPr lang="en-US" sz="1600" dirty="0" smtClean="0">
                <a:solidFill>
                  <a:prstClr val="black">
                    <a:lumMod val="65000"/>
                    <a:lumOff val="35000"/>
                  </a:prstClr>
                </a:solidFill>
              </a:rPr>
              <a:t> (ii) gain an overview of </a:t>
            </a:r>
            <a:r>
              <a:rPr lang="en-US" sz="1600" b="1" dirty="0" smtClean="0">
                <a:solidFill>
                  <a:prstClr val="black">
                    <a:lumMod val="65000"/>
                    <a:lumOff val="35000"/>
                  </a:prstClr>
                </a:solidFill>
              </a:rPr>
              <a:t>and develop a clear plan for current and future hedging instruments and strategies for the relevant basis risks, including associated costs</a:t>
            </a:r>
            <a:r>
              <a:rPr lang="en-US" sz="1600" dirty="0" smtClean="0">
                <a:solidFill>
                  <a:prstClr val="black">
                    <a:lumMod val="65000"/>
                    <a:lumOff val="35000"/>
                  </a:prstClr>
                </a:solidFill>
              </a:rPr>
              <a:t>; </a:t>
            </a:r>
          </a:p>
          <a:p>
            <a:pPr marL="742950" lvl="1" indent="-285750">
              <a:lnSpc>
                <a:spcPts val="2000"/>
              </a:lnSpc>
              <a:spcBef>
                <a:spcPts val="600"/>
              </a:spcBef>
              <a:spcAft>
                <a:spcPts val="600"/>
              </a:spcAft>
              <a:buClr>
                <a:srgbClr val="458FA3"/>
              </a:buClr>
              <a:buSzPct val="120000"/>
              <a:buFont typeface="Arial" panose="020B0604020202020204" pitchFamily="34" charset="0"/>
              <a:buChar char="•"/>
            </a:pPr>
            <a:r>
              <a:rPr lang="en-US" sz="1600" dirty="0" smtClean="0">
                <a:solidFill>
                  <a:prstClr val="black">
                    <a:lumMod val="65000"/>
                    <a:lumOff val="35000"/>
                  </a:prstClr>
                </a:solidFill>
              </a:rPr>
              <a:t>(iii) </a:t>
            </a:r>
            <a:r>
              <a:rPr lang="en-US" sz="1600" b="1" dirty="0" smtClean="0">
                <a:solidFill>
                  <a:prstClr val="black">
                    <a:lumMod val="65000"/>
                    <a:lumOff val="35000"/>
                  </a:prstClr>
                </a:solidFill>
              </a:rPr>
              <a:t>set up corresponding market observations and possible warning indicators </a:t>
            </a:r>
            <a:r>
              <a:rPr lang="en-US" sz="1600" dirty="0" smtClean="0">
                <a:solidFill>
                  <a:prstClr val="black">
                    <a:lumMod val="65000"/>
                    <a:lumOff val="35000"/>
                  </a:prstClr>
                </a:solidFill>
              </a:rPr>
              <a:t>for market liquidity in the relevant hedging instruments.</a:t>
            </a:r>
          </a:p>
        </p:txBody>
      </p:sp>
      <p:grpSp>
        <p:nvGrpSpPr>
          <p:cNvPr id="14" name="Grupo 13"/>
          <p:cNvGrpSpPr/>
          <p:nvPr/>
        </p:nvGrpSpPr>
        <p:grpSpPr>
          <a:xfrm>
            <a:off x="264158" y="1755774"/>
            <a:ext cx="575035" cy="575035"/>
            <a:chOff x="5806406" y="1729156"/>
            <a:chExt cx="575035" cy="575035"/>
          </a:xfrm>
        </p:grpSpPr>
        <p:sp>
          <p:nvSpPr>
            <p:cNvPr id="15" name="Elipse 14">
              <a:hlinkClick r:id="rId8"/>
              <a:extLst>
                <a:ext uri="{FF2B5EF4-FFF2-40B4-BE49-F238E27FC236}">
                  <a16:creationId xmlns="" xmlns:a16="http://schemas.microsoft.com/office/drawing/2014/main" id="{23A7B998-FAB0-470B-A158-0011004B82ED}"/>
                </a:ext>
              </a:extLst>
            </p:cNvPr>
            <p:cNvSpPr/>
            <p:nvPr/>
          </p:nvSpPr>
          <p:spPr>
            <a:xfrm>
              <a:off x="5806406" y="1729156"/>
              <a:ext cx="575035" cy="575035"/>
            </a:xfrm>
            <a:prstGeom prst="ellipse">
              <a:avLst/>
            </a:prstGeom>
            <a:solidFill>
              <a:schemeClr val="accent2">
                <a:lumMod val="2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reeform 93">
              <a:extLst>
                <a:ext uri="{FF2B5EF4-FFF2-40B4-BE49-F238E27FC236}">
                  <a16:creationId xmlns="" xmlns:a16="http://schemas.microsoft.com/office/drawing/2014/main" id="{22842D05-CD30-4BCF-B5B6-C694522389EA}"/>
                </a:ext>
              </a:extLst>
            </p:cNvPr>
            <p:cNvSpPr>
              <a:spLocks noEditPoints="1"/>
            </p:cNvSpPr>
            <p:nvPr/>
          </p:nvSpPr>
          <p:spPr>
            <a:xfrm>
              <a:off x="5955962" y="1848112"/>
              <a:ext cx="273050" cy="258763"/>
            </a:xfrm>
            <a:custGeom>
              <a:avLst/>
              <a:gdLst>
                <a:gd name="T0" fmla="*/ 3288 w 3288"/>
                <a:gd name="T1" fmla="*/ 1440 h 3106"/>
                <a:gd name="T2" fmla="*/ 2163 w 3288"/>
                <a:gd name="T3" fmla="*/ 1125 h 3106"/>
                <a:gd name="T4" fmla="*/ 1848 w 3288"/>
                <a:gd name="T5" fmla="*/ 0 h 3106"/>
                <a:gd name="T6" fmla="*/ 1526 w 3288"/>
                <a:gd name="T7" fmla="*/ 315 h 3106"/>
                <a:gd name="T8" fmla="*/ 1115 w 3288"/>
                <a:gd name="T9" fmla="*/ 1149 h 3106"/>
                <a:gd name="T10" fmla="*/ 1080 w 3288"/>
                <a:gd name="T11" fmla="*/ 1097 h 3106"/>
                <a:gd name="T12" fmla="*/ 90 w 3288"/>
                <a:gd name="T13" fmla="*/ 1007 h 3106"/>
                <a:gd name="T14" fmla="*/ 0 w 3288"/>
                <a:gd name="T15" fmla="*/ 2614 h 3106"/>
                <a:gd name="T16" fmla="*/ 990 w 3288"/>
                <a:gd name="T17" fmla="*/ 3105 h 3106"/>
                <a:gd name="T18" fmla="*/ 1080 w 3288"/>
                <a:gd name="T19" fmla="*/ 2891 h 3106"/>
                <a:gd name="T20" fmla="*/ 2784 w 3288"/>
                <a:gd name="T21" fmla="*/ 3106 h 3106"/>
                <a:gd name="T22" fmla="*/ 3007 w 3288"/>
                <a:gd name="T23" fmla="*/ 3019 h 3106"/>
                <a:gd name="T24" fmla="*/ 3060 w 3288"/>
                <a:gd name="T25" fmla="*/ 2642 h 3106"/>
                <a:gd name="T26" fmla="*/ 3192 w 3288"/>
                <a:gd name="T27" fmla="*/ 2119 h 3106"/>
                <a:gd name="T28" fmla="*/ 3187 w 3288"/>
                <a:gd name="T29" fmla="*/ 1672 h 3106"/>
                <a:gd name="T30" fmla="*/ 180 w 3288"/>
                <a:gd name="T31" fmla="*/ 2614 h 3106"/>
                <a:gd name="T32" fmla="*/ 900 w 3288"/>
                <a:gd name="T33" fmla="*/ 1187 h 3106"/>
                <a:gd name="T34" fmla="*/ 900 w 3288"/>
                <a:gd name="T35" fmla="*/ 2756 h 3106"/>
                <a:gd name="T36" fmla="*/ 491 w 3288"/>
                <a:gd name="T37" fmla="*/ 2925 h 3106"/>
                <a:gd name="T38" fmla="*/ 2693 w 3288"/>
                <a:gd name="T39" fmla="*/ 2475 h 3106"/>
                <a:gd name="T40" fmla="*/ 2693 w 3288"/>
                <a:gd name="T41" fmla="*/ 2655 h 3106"/>
                <a:gd name="T42" fmla="*/ 2788 w 3288"/>
                <a:gd name="T43" fmla="*/ 2664 h 3106"/>
                <a:gd name="T44" fmla="*/ 2882 w 3288"/>
                <a:gd name="T45" fmla="*/ 2889 h 3106"/>
                <a:gd name="T46" fmla="*/ 2094 w 3288"/>
                <a:gd name="T47" fmla="*/ 2926 h 3106"/>
                <a:gd name="T48" fmla="*/ 1080 w 3288"/>
                <a:gd name="T49" fmla="*/ 1566 h 3106"/>
                <a:gd name="T50" fmla="*/ 1169 w 3288"/>
                <a:gd name="T51" fmla="*/ 1337 h 3106"/>
                <a:gd name="T52" fmla="*/ 1706 w 3288"/>
                <a:gd name="T53" fmla="*/ 553 h 3106"/>
                <a:gd name="T54" fmla="*/ 1713 w 3288"/>
                <a:gd name="T55" fmla="*/ 315 h 3106"/>
                <a:gd name="T56" fmla="*/ 1983 w 3288"/>
                <a:gd name="T57" fmla="*/ 315 h 3106"/>
                <a:gd name="T58" fmla="*/ 2073 w 3288"/>
                <a:gd name="T59" fmla="*/ 1305 h 3106"/>
                <a:gd name="T60" fmla="*/ 3108 w 3288"/>
                <a:gd name="T61" fmla="*/ 1440 h 3106"/>
                <a:gd name="T62" fmla="*/ 2693 w 3288"/>
                <a:gd name="T63" fmla="*/ 1575 h 3106"/>
                <a:gd name="T64" fmla="*/ 2693 w 3288"/>
                <a:gd name="T65" fmla="*/ 1755 h 3106"/>
                <a:gd name="T66" fmla="*/ 2968 w 3288"/>
                <a:gd name="T67" fmla="*/ 1763 h 3106"/>
                <a:gd name="T68" fmla="*/ 3004 w 3288"/>
                <a:gd name="T69" fmla="*/ 2028 h 3106"/>
                <a:gd name="T70" fmla="*/ 2932 w 3288"/>
                <a:gd name="T71" fmla="*/ 2033 h 3106"/>
                <a:gd name="T72" fmla="*/ 2603 w 3288"/>
                <a:gd name="T73" fmla="*/ 2123 h 3106"/>
                <a:gd name="T74" fmla="*/ 2968 w 3288"/>
                <a:gd name="T75" fmla="*/ 2213 h 3106"/>
                <a:gd name="T76" fmla="*/ 3103 w 3288"/>
                <a:gd name="T77" fmla="*/ 2340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88" h="3106">
                  <a:moveTo>
                    <a:pt x="3187" y="1672"/>
                  </a:moveTo>
                  <a:cubicBezTo>
                    <a:pt x="3249" y="1614"/>
                    <a:pt x="3288" y="1532"/>
                    <a:pt x="3288" y="1440"/>
                  </a:cubicBezTo>
                  <a:cubicBezTo>
                    <a:pt x="3288" y="1267"/>
                    <a:pt x="3147" y="1125"/>
                    <a:pt x="2973" y="1125"/>
                  </a:cubicBezTo>
                  <a:cubicBezTo>
                    <a:pt x="2163" y="1125"/>
                    <a:pt x="2163" y="1125"/>
                    <a:pt x="2163" y="1125"/>
                  </a:cubicBezTo>
                  <a:cubicBezTo>
                    <a:pt x="2163" y="315"/>
                    <a:pt x="2163" y="315"/>
                    <a:pt x="2163" y="315"/>
                  </a:cubicBezTo>
                  <a:cubicBezTo>
                    <a:pt x="2163" y="142"/>
                    <a:pt x="2022" y="0"/>
                    <a:pt x="1848" y="0"/>
                  </a:cubicBezTo>
                  <a:cubicBezTo>
                    <a:pt x="1689" y="0"/>
                    <a:pt x="1556" y="120"/>
                    <a:pt x="1536" y="274"/>
                  </a:cubicBezTo>
                  <a:cubicBezTo>
                    <a:pt x="1530" y="287"/>
                    <a:pt x="1526" y="301"/>
                    <a:pt x="1526" y="315"/>
                  </a:cubicBezTo>
                  <a:cubicBezTo>
                    <a:pt x="1526" y="553"/>
                    <a:pt x="1526" y="553"/>
                    <a:pt x="1526" y="553"/>
                  </a:cubicBezTo>
                  <a:cubicBezTo>
                    <a:pt x="1526" y="831"/>
                    <a:pt x="1248" y="1046"/>
                    <a:pt x="1115" y="1149"/>
                  </a:cubicBezTo>
                  <a:cubicBezTo>
                    <a:pt x="1102" y="1159"/>
                    <a:pt x="1090" y="1168"/>
                    <a:pt x="1080" y="1176"/>
                  </a:cubicBezTo>
                  <a:cubicBezTo>
                    <a:pt x="1080" y="1097"/>
                    <a:pt x="1080" y="1097"/>
                    <a:pt x="1080" y="1097"/>
                  </a:cubicBezTo>
                  <a:cubicBezTo>
                    <a:pt x="1080" y="1047"/>
                    <a:pt x="1039" y="1007"/>
                    <a:pt x="990" y="1007"/>
                  </a:cubicBezTo>
                  <a:cubicBezTo>
                    <a:pt x="90" y="1007"/>
                    <a:pt x="90" y="1007"/>
                    <a:pt x="90" y="1007"/>
                  </a:cubicBezTo>
                  <a:cubicBezTo>
                    <a:pt x="40" y="1007"/>
                    <a:pt x="0" y="1047"/>
                    <a:pt x="0" y="1097"/>
                  </a:cubicBezTo>
                  <a:cubicBezTo>
                    <a:pt x="0" y="2614"/>
                    <a:pt x="0" y="2614"/>
                    <a:pt x="0" y="2614"/>
                  </a:cubicBezTo>
                  <a:cubicBezTo>
                    <a:pt x="0" y="2885"/>
                    <a:pt x="220" y="3105"/>
                    <a:pt x="491" y="3105"/>
                  </a:cubicBezTo>
                  <a:cubicBezTo>
                    <a:pt x="990" y="3105"/>
                    <a:pt x="990" y="3105"/>
                    <a:pt x="990" y="3105"/>
                  </a:cubicBezTo>
                  <a:cubicBezTo>
                    <a:pt x="1039" y="3105"/>
                    <a:pt x="1080" y="3065"/>
                    <a:pt x="1080" y="3015"/>
                  </a:cubicBezTo>
                  <a:cubicBezTo>
                    <a:pt x="1080" y="2891"/>
                    <a:pt x="1080" y="2891"/>
                    <a:pt x="1080" y="2891"/>
                  </a:cubicBezTo>
                  <a:cubicBezTo>
                    <a:pt x="1401" y="3015"/>
                    <a:pt x="1739" y="3088"/>
                    <a:pt x="2089" y="3105"/>
                  </a:cubicBezTo>
                  <a:cubicBezTo>
                    <a:pt x="2784" y="3106"/>
                    <a:pt x="2784" y="3106"/>
                    <a:pt x="2784" y="3106"/>
                  </a:cubicBezTo>
                  <a:cubicBezTo>
                    <a:pt x="2787" y="3106"/>
                    <a:pt x="2789" y="3106"/>
                    <a:pt x="2792" y="3106"/>
                  </a:cubicBezTo>
                  <a:cubicBezTo>
                    <a:pt x="2872" y="3106"/>
                    <a:pt x="2948" y="3075"/>
                    <a:pt x="3007" y="3019"/>
                  </a:cubicBezTo>
                  <a:cubicBezTo>
                    <a:pt x="3067" y="2962"/>
                    <a:pt x="3101" y="2885"/>
                    <a:pt x="3103" y="2799"/>
                  </a:cubicBezTo>
                  <a:cubicBezTo>
                    <a:pt x="3103" y="2742"/>
                    <a:pt x="3087" y="2688"/>
                    <a:pt x="3060" y="2642"/>
                  </a:cubicBezTo>
                  <a:cubicBezTo>
                    <a:pt x="3189" y="2602"/>
                    <a:pt x="3283" y="2482"/>
                    <a:pt x="3283" y="2340"/>
                  </a:cubicBezTo>
                  <a:cubicBezTo>
                    <a:pt x="3283" y="2254"/>
                    <a:pt x="3248" y="2176"/>
                    <a:pt x="3192" y="2119"/>
                  </a:cubicBezTo>
                  <a:cubicBezTo>
                    <a:pt x="3248" y="2062"/>
                    <a:pt x="3283" y="1984"/>
                    <a:pt x="3283" y="1898"/>
                  </a:cubicBezTo>
                  <a:cubicBezTo>
                    <a:pt x="3283" y="1809"/>
                    <a:pt x="3246" y="1729"/>
                    <a:pt x="3187" y="1672"/>
                  </a:cubicBezTo>
                  <a:close/>
                  <a:moveTo>
                    <a:pt x="491" y="2925"/>
                  </a:moveTo>
                  <a:cubicBezTo>
                    <a:pt x="319" y="2925"/>
                    <a:pt x="180" y="2786"/>
                    <a:pt x="180" y="2614"/>
                  </a:cubicBezTo>
                  <a:cubicBezTo>
                    <a:pt x="180" y="1187"/>
                    <a:pt x="180" y="1187"/>
                    <a:pt x="180" y="1187"/>
                  </a:cubicBezTo>
                  <a:cubicBezTo>
                    <a:pt x="900" y="1187"/>
                    <a:pt x="900" y="1187"/>
                    <a:pt x="900" y="1187"/>
                  </a:cubicBezTo>
                  <a:cubicBezTo>
                    <a:pt x="900" y="2755"/>
                    <a:pt x="900" y="2755"/>
                    <a:pt x="900" y="2755"/>
                  </a:cubicBezTo>
                  <a:cubicBezTo>
                    <a:pt x="900" y="2755"/>
                    <a:pt x="900" y="2755"/>
                    <a:pt x="900" y="2756"/>
                  </a:cubicBezTo>
                  <a:cubicBezTo>
                    <a:pt x="900" y="2925"/>
                    <a:pt x="900" y="2925"/>
                    <a:pt x="900" y="2925"/>
                  </a:cubicBezTo>
                  <a:lnTo>
                    <a:pt x="491" y="2925"/>
                  </a:lnTo>
                  <a:close/>
                  <a:moveTo>
                    <a:pt x="2968" y="2475"/>
                  </a:moveTo>
                  <a:cubicBezTo>
                    <a:pt x="2693" y="2475"/>
                    <a:pt x="2693" y="2475"/>
                    <a:pt x="2693" y="2475"/>
                  </a:cubicBezTo>
                  <a:cubicBezTo>
                    <a:pt x="2643" y="2475"/>
                    <a:pt x="2603" y="2516"/>
                    <a:pt x="2603" y="2565"/>
                  </a:cubicBezTo>
                  <a:cubicBezTo>
                    <a:pt x="2603" y="2615"/>
                    <a:pt x="2643" y="2655"/>
                    <a:pt x="2693" y="2655"/>
                  </a:cubicBezTo>
                  <a:cubicBezTo>
                    <a:pt x="2749" y="2655"/>
                    <a:pt x="2749" y="2655"/>
                    <a:pt x="2749" y="2655"/>
                  </a:cubicBezTo>
                  <a:cubicBezTo>
                    <a:pt x="2760" y="2661"/>
                    <a:pt x="2774" y="2664"/>
                    <a:pt x="2788" y="2664"/>
                  </a:cubicBezTo>
                  <a:cubicBezTo>
                    <a:pt x="2862" y="2664"/>
                    <a:pt x="2923" y="2725"/>
                    <a:pt x="2923" y="2797"/>
                  </a:cubicBezTo>
                  <a:cubicBezTo>
                    <a:pt x="2922" y="2832"/>
                    <a:pt x="2908" y="2865"/>
                    <a:pt x="2882" y="2889"/>
                  </a:cubicBezTo>
                  <a:cubicBezTo>
                    <a:pt x="2857" y="2913"/>
                    <a:pt x="2823" y="2925"/>
                    <a:pt x="2783" y="2925"/>
                  </a:cubicBezTo>
                  <a:cubicBezTo>
                    <a:pt x="2094" y="2926"/>
                    <a:pt x="2094" y="2926"/>
                    <a:pt x="2094" y="2926"/>
                  </a:cubicBezTo>
                  <a:cubicBezTo>
                    <a:pt x="1744" y="2907"/>
                    <a:pt x="1403" y="2830"/>
                    <a:pt x="1080" y="2697"/>
                  </a:cubicBezTo>
                  <a:cubicBezTo>
                    <a:pt x="1080" y="1566"/>
                    <a:pt x="1080" y="1566"/>
                    <a:pt x="1080" y="1566"/>
                  </a:cubicBezTo>
                  <a:cubicBezTo>
                    <a:pt x="1082" y="1558"/>
                    <a:pt x="1083" y="1550"/>
                    <a:pt x="1083" y="1541"/>
                  </a:cubicBezTo>
                  <a:cubicBezTo>
                    <a:pt x="1083" y="1465"/>
                    <a:pt x="1114" y="1390"/>
                    <a:pt x="1169" y="1337"/>
                  </a:cubicBezTo>
                  <a:cubicBezTo>
                    <a:pt x="1179" y="1326"/>
                    <a:pt x="1199" y="1311"/>
                    <a:pt x="1225" y="1291"/>
                  </a:cubicBezTo>
                  <a:cubicBezTo>
                    <a:pt x="1381" y="1171"/>
                    <a:pt x="1706" y="920"/>
                    <a:pt x="1706" y="553"/>
                  </a:cubicBezTo>
                  <a:cubicBezTo>
                    <a:pt x="1706" y="351"/>
                    <a:pt x="1706" y="351"/>
                    <a:pt x="1706" y="351"/>
                  </a:cubicBezTo>
                  <a:cubicBezTo>
                    <a:pt x="1711" y="340"/>
                    <a:pt x="1713" y="328"/>
                    <a:pt x="1713" y="315"/>
                  </a:cubicBezTo>
                  <a:cubicBezTo>
                    <a:pt x="1713" y="241"/>
                    <a:pt x="1774" y="180"/>
                    <a:pt x="1848" y="180"/>
                  </a:cubicBezTo>
                  <a:cubicBezTo>
                    <a:pt x="1923" y="180"/>
                    <a:pt x="1983" y="241"/>
                    <a:pt x="1983" y="315"/>
                  </a:cubicBezTo>
                  <a:cubicBezTo>
                    <a:pt x="1983" y="1215"/>
                    <a:pt x="1983" y="1215"/>
                    <a:pt x="1983" y="1215"/>
                  </a:cubicBezTo>
                  <a:cubicBezTo>
                    <a:pt x="1983" y="1265"/>
                    <a:pt x="2024" y="1305"/>
                    <a:pt x="2073" y="1305"/>
                  </a:cubicBezTo>
                  <a:cubicBezTo>
                    <a:pt x="2973" y="1305"/>
                    <a:pt x="2973" y="1305"/>
                    <a:pt x="2973" y="1305"/>
                  </a:cubicBezTo>
                  <a:cubicBezTo>
                    <a:pt x="3048" y="1305"/>
                    <a:pt x="3108" y="1366"/>
                    <a:pt x="3108" y="1440"/>
                  </a:cubicBezTo>
                  <a:cubicBezTo>
                    <a:pt x="3108" y="1515"/>
                    <a:pt x="3048" y="1575"/>
                    <a:pt x="2973" y="1575"/>
                  </a:cubicBezTo>
                  <a:cubicBezTo>
                    <a:pt x="2693" y="1575"/>
                    <a:pt x="2693" y="1575"/>
                    <a:pt x="2693" y="1575"/>
                  </a:cubicBezTo>
                  <a:cubicBezTo>
                    <a:pt x="2643" y="1575"/>
                    <a:pt x="2603" y="1616"/>
                    <a:pt x="2603" y="1665"/>
                  </a:cubicBezTo>
                  <a:cubicBezTo>
                    <a:pt x="2603" y="1715"/>
                    <a:pt x="2643" y="1755"/>
                    <a:pt x="2693" y="1755"/>
                  </a:cubicBezTo>
                  <a:cubicBezTo>
                    <a:pt x="2932" y="1755"/>
                    <a:pt x="2932" y="1755"/>
                    <a:pt x="2932" y="1755"/>
                  </a:cubicBezTo>
                  <a:cubicBezTo>
                    <a:pt x="2943" y="1760"/>
                    <a:pt x="2955" y="1763"/>
                    <a:pt x="2968" y="1763"/>
                  </a:cubicBezTo>
                  <a:cubicBezTo>
                    <a:pt x="3042" y="1763"/>
                    <a:pt x="3103" y="1823"/>
                    <a:pt x="3103" y="1898"/>
                  </a:cubicBezTo>
                  <a:cubicBezTo>
                    <a:pt x="3103" y="1959"/>
                    <a:pt x="3061" y="2012"/>
                    <a:pt x="3004" y="2028"/>
                  </a:cubicBezTo>
                  <a:cubicBezTo>
                    <a:pt x="2992" y="2026"/>
                    <a:pt x="2980" y="2025"/>
                    <a:pt x="2968" y="2025"/>
                  </a:cubicBezTo>
                  <a:cubicBezTo>
                    <a:pt x="2955" y="2025"/>
                    <a:pt x="2943" y="2028"/>
                    <a:pt x="2932" y="2033"/>
                  </a:cubicBezTo>
                  <a:cubicBezTo>
                    <a:pt x="2693" y="2033"/>
                    <a:pt x="2693" y="2033"/>
                    <a:pt x="2693" y="2033"/>
                  </a:cubicBezTo>
                  <a:cubicBezTo>
                    <a:pt x="2643" y="2033"/>
                    <a:pt x="2603" y="2073"/>
                    <a:pt x="2603" y="2123"/>
                  </a:cubicBezTo>
                  <a:cubicBezTo>
                    <a:pt x="2603" y="2172"/>
                    <a:pt x="2643" y="2213"/>
                    <a:pt x="2693" y="2213"/>
                  </a:cubicBezTo>
                  <a:cubicBezTo>
                    <a:pt x="2968" y="2213"/>
                    <a:pt x="2968" y="2213"/>
                    <a:pt x="2968" y="2213"/>
                  </a:cubicBezTo>
                  <a:cubicBezTo>
                    <a:pt x="2980" y="2213"/>
                    <a:pt x="2992" y="2212"/>
                    <a:pt x="3004" y="2210"/>
                  </a:cubicBezTo>
                  <a:cubicBezTo>
                    <a:pt x="3061" y="2226"/>
                    <a:pt x="3103" y="2279"/>
                    <a:pt x="3103" y="2340"/>
                  </a:cubicBezTo>
                  <a:cubicBezTo>
                    <a:pt x="3103" y="2415"/>
                    <a:pt x="3042" y="2475"/>
                    <a:pt x="2968" y="2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grpSp>
      <p:sp>
        <p:nvSpPr>
          <p:cNvPr id="17" name="Rectangle 2"/>
          <p:cNvSpPr/>
          <p:nvPr/>
        </p:nvSpPr>
        <p:spPr>
          <a:xfrm>
            <a:off x="264158" y="6457070"/>
            <a:ext cx="10872971" cy="276999"/>
          </a:xfrm>
          <a:prstGeom prst="rect">
            <a:avLst/>
          </a:prstGeom>
        </p:spPr>
        <p:txBody>
          <a:bodyPr wrap="square">
            <a:spAutoFit/>
          </a:bodyPr>
          <a:lstStyle/>
          <a:p>
            <a:r>
              <a:rPr lang="en-US" sz="1200" smtClean="0">
                <a:solidFill>
                  <a:prstClr val="black">
                    <a:lumMod val="65000"/>
                    <a:lumOff val="35000"/>
                  </a:prstClr>
                </a:solidFill>
              </a:rPr>
              <a:t>* For further </a:t>
            </a:r>
            <a:r>
              <a:rPr lang="en-US" sz="1200">
                <a:solidFill>
                  <a:prstClr val="black">
                    <a:lumMod val="65000"/>
                    <a:lumOff val="35000"/>
                  </a:prstClr>
                </a:solidFill>
              </a:rPr>
              <a:t>implications and background information </a:t>
            </a:r>
            <a:r>
              <a:rPr lang="en-US" sz="1200" smtClean="0">
                <a:solidFill>
                  <a:prstClr val="black">
                    <a:lumMod val="65000"/>
                    <a:lumOff val="35000"/>
                  </a:prstClr>
                </a:solidFill>
              </a:rPr>
              <a:t>see WG euro RFR reports </a:t>
            </a:r>
            <a:r>
              <a:rPr lang="en-US" sz="1200">
                <a:solidFill>
                  <a:prstClr val="black">
                    <a:lumMod val="65000"/>
                    <a:lumOff val="35000"/>
                  </a:prstClr>
                </a:solidFill>
                <a:hlinkClick r:id="rId9"/>
              </a:rPr>
              <a:t>on risk management </a:t>
            </a:r>
            <a:r>
              <a:rPr lang="en-US" sz="1200">
                <a:solidFill>
                  <a:prstClr val="black">
                    <a:lumMod val="65000"/>
                    <a:lumOff val="35000"/>
                  </a:prstClr>
                </a:solidFill>
              </a:rPr>
              <a:t>and </a:t>
            </a:r>
            <a:r>
              <a:rPr lang="en-US" sz="1200" smtClean="0">
                <a:solidFill>
                  <a:prstClr val="black">
                    <a:lumMod val="65000"/>
                    <a:lumOff val="35000"/>
                  </a:prstClr>
                </a:solidFill>
                <a:hlinkClick r:id="rId10"/>
              </a:rPr>
              <a:t>accounting</a:t>
            </a:r>
            <a:endParaRPr lang="en-US" sz="1200">
              <a:solidFill>
                <a:prstClr val="black">
                  <a:lumMod val="65000"/>
                  <a:lumOff val="35000"/>
                </a:prstClr>
              </a:solidFill>
            </a:endParaRPr>
          </a:p>
        </p:txBody>
      </p:sp>
    </p:spTree>
    <p:extLst>
      <p:ext uri="{BB962C8B-B14F-4D97-AF65-F5344CB8AC3E}">
        <p14:creationId xmlns:p14="http://schemas.microsoft.com/office/powerpoint/2010/main" val="540110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ángulo redondeado 15">
            <a:extLst>
              <a:ext uri="{FF2B5EF4-FFF2-40B4-BE49-F238E27FC236}">
                <a16:creationId xmlns:a16="http://schemas.microsoft.com/office/drawing/2014/main" xmlns="" id="{7D9E4D47-A8E4-4508-A6D1-7D58DBBDFAD4}"/>
              </a:ext>
            </a:extLst>
          </p:cNvPr>
          <p:cNvSpPr/>
          <p:nvPr/>
        </p:nvSpPr>
        <p:spPr>
          <a:xfrm>
            <a:off x="1" y="1057112"/>
            <a:ext cx="12192000" cy="447710"/>
          </a:xfrm>
          <a:prstGeom prst="roundRect">
            <a:avLst>
              <a:gd name="adj" fmla="val 0"/>
            </a:avLst>
          </a:prstGeom>
          <a:solidFill>
            <a:schemeClr val="bg2">
              <a:alpha val="34902"/>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to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59" name="Diapositiva de think-cell" r:id="rId6" imgW="0" imgH="0" progId="TCLayout.ActiveDocument.1">
                  <p:embed/>
                </p:oleObj>
              </mc:Choice>
              <mc:Fallback>
                <p:oleObj name="Diapositiva de think-cell" r:id="rId6" imgW="0" imgH="0" progId="TCLayout.ActiveDocument.1">
                  <p:embed/>
                  <p:pic>
                    <p:nvPicPr>
                      <p:cNvPr id="0" name="Picture 1" descr="rI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ángulo 5" hidden="1"/>
          <p:cNvSpPr/>
          <p:nvPr>
            <p:custDataLst>
              <p:tags r:id="rId3"/>
            </p:custDataLst>
          </p:nvPr>
        </p:nvSpPr>
        <p:spPr>
          <a:xfrm>
            <a:off x="0" y="0"/>
            <a:ext cx="158750" cy="158750"/>
          </a:xfrm>
          <a:prstGeom prst="rect">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a:latin typeface="Arial" panose="020B0604020202020204" pitchFamily="34" charset="0"/>
              <a:ea typeface="+mj-ea"/>
              <a:cs typeface="+mj-cs"/>
              <a:sym typeface="Arial" panose="020B0604020202020204" pitchFamily="34" charset="0"/>
            </a:endParaRPr>
          </a:p>
        </p:txBody>
      </p:sp>
      <p:sp>
        <p:nvSpPr>
          <p:cNvPr id="10" name="Slide Number Placeholder 9"/>
          <p:cNvSpPr>
            <a:spLocks noGrp="1"/>
          </p:cNvSpPr>
          <p:nvPr>
            <p:ph type="sldNum" sz="quarter" idx="12"/>
          </p:nvPr>
        </p:nvSpPr>
        <p:spPr>
          <a:xfrm>
            <a:off x="8730845" y="6277968"/>
            <a:ext cx="2743200" cy="365125"/>
          </a:xfrm>
        </p:spPr>
        <p:txBody>
          <a:bodyPr/>
          <a:lstStyle/>
          <a:p>
            <a:fld id="{BC0D97B6-E32F-4D7D-B839-7C3B51F2640F}" type="slidenum">
              <a:rPr lang="es-ES" smtClean="0">
                <a:solidFill>
                  <a:schemeClr val="tx1">
                    <a:lumMod val="65000"/>
                    <a:lumOff val="35000"/>
                  </a:schemeClr>
                </a:solidFill>
              </a:rPr>
              <a:t>31</a:t>
            </a:fld>
            <a:endParaRPr lang="es-ES">
              <a:solidFill>
                <a:schemeClr val="tx1">
                  <a:lumMod val="65000"/>
                  <a:lumOff val="35000"/>
                </a:schemeClr>
              </a:solidFill>
            </a:endParaRPr>
          </a:p>
        </p:txBody>
      </p:sp>
      <p:sp>
        <p:nvSpPr>
          <p:cNvPr id="29" name="Marcador de texto 3">
            <a:extLst>
              <a:ext uri="{FF2B5EF4-FFF2-40B4-BE49-F238E27FC236}">
                <a16:creationId xmlns:a16="http://schemas.microsoft.com/office/drawing/2014/main" xmlns="" id="{8A5BA59B-8881-4ED6-9785-88A3BB5DD289}"/>
              </a:ext>
            </a:extLst>
          </p:cNvPr>
          <p:cNvSpPr txBox="1"/>
          <p:nvPr/>
        </p:nvSpPr>
        <p:spPr>
          <a:xfrm>
            <a:off x="392953" y="421181"/>
            <a:ext cx="11312754" cy="343227"/>
          </a:xfrm>
          <a:prstGeom prst="rect">
            <a:avLst/>
          </a:prstGeom>
        </p:spPr>
        <p:txBody>
          <a:bodyPr/>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None/>
            </a:pPr>
            <a:r>
              <a:rPr lang="en-US" sz="2400" b="1" smtClean="0">
                <a:solidFill>
                  <a:schemeClr val="accent2">
                    <a:lumMod val="50000"/>
                  </a:schemeClr>
                </a:solidFill>
                <a:latin typeface="Arial" panose="020B0604020202020204" pitchFamily="34" charset="0"/>
                <a:cs typeface="Arial" panose="020B0604020202020204" pitchFamily="34" charset="0"/>
              </a:rPr>
              <a:t>Risk considerations (3/3)</a:t>
            </a:r>
            <a:endParaRPr lang="en-US" sz="2400" b="1">
              <a:solidFill>
                <a:srgbClr val="DEEDF1">
                  <a:lumMod val="50000"/>
                </a:srgbClr>
              </a:solidFill>
              <a:cs typeface="Arial" panose="020B0604020202020204" pitchFamily="34" charset="0"/>
            </a:endParaRPr>
          </a:p>
        </p:txBody>
      </p:sp>
      <p:sp>
        <p:nvSpPr>
          <p:cNvPr id="21" name="Text Box 6">
            <a:extLst>
              <a:ext uri="{FF2B5EF4-FFF2-40B4-BE49-F238E27FC236}">
                <a16:creationId xmlns:a16="http://schemas.microsoft.com/office/drawing/2014/main" xmlns="" id="{2F04132A-B41F-40CC-9AA3-2DDB19F02C14}"/>
              </a:ext>
            </a:extLst>
          </p:cNvPr>
          <p:cNvSpPr txBox="1">
            <a:spLocks noChangeArrowheads="1"/>
          </p:cNvSpPr>
          <p:nvPr/>
        </p:nvSpPr>
        <p:spPr>
          <a:xfrm>
            <a:off x="913181" y="1022876"/>
            <a:ext cx="11136065" cy="126529"/>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285750" indent="-285750">
              <a:lnSpc>
                <a:spcPts val="2000"/>
              </a:lnSpc>
              <a:spcBef>
                <a:spcPts val="600"/>
              </a:spcBef>
              <a:buClr>
                <a:srgbClr val="458FA3"/>
              </a:buClr>
              <a:buSzPct val="120000"/>
              <a:buFont typeface="Arial" panose="020B0604020202020204" pitchFamily="34" charset="0"/>
              <a:buChar char="•"/>
            </a:pPr>
            <a:endParaRPr lang="en-US" altLang="es-ES" sz="1600">
              <a:latin typeface="+mn-lt"/>
            </a:endParaRPr>
          </a:p>
        </p:txBody>
      </p:sp>
      <p:sp>
        <p:nvSpPr>
          <p:cNvPr id="13" name="Text Box 6">
            <a:extLst>
              <a:ext uri="{FF2B5EF4-FFF2-40B4-BE49-F238E27FC236}">
                <a16:creationId xmlns:a16="http://schemas.microsoft.com/office/drawing/2014/main" xmlns="" id="{DB54B9B4-8791-43FB-BC4A-3DA1A3A4FBAF}"/>
              </a:ext>
            </a:extLst>
          </p:cNvPr>
          <p:cNvSpPr txBox="1">
            <a:spLocks noChangeArrowheads="1"/>
          </p:cNvSpPr>
          <p:nvPr/>
        </p:nvSpPr>
        <p:spPr>
          <a:xfrm>
            <a:off x="695976" y="1115927"/>
            <a:ext cx="5103295" cy="365125"/>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ts val="2000"/>
              </a:lnSpc>
              <a:spcBef>
                <a:spcPts val="600"/>
              </a:spcBef>
              <a:buClr>
                <a:srgbClr val="458FA3"/>
              </a:buClr>
              <a:buSzPct val="120000"/>
            </a:pPr>
            <a:r>
              <a:rPr lang="en-US" sz="1600" b="1">
                <a:solidFill>
                  <a:prstClr val="black">
                    <a:lumMod val="65000"/>
                    <a:lumOff val="35000"/>
                  </a:prstClr>
                </a:solidFill>
                <a:latin typeface="+mn-lt"/>
              </a:rPr>
              <a:t>Technical Implications </a:t>
            </a:r>
          </a:p>
        </p:txBody>
      </p:sp>
      <p:sp>
        <p:nvSpPr>
          <p:cNvPr id="12" name="Rectángulo 8"/>
          <p:cNvSpPr/>
          <p:nvPr/>
        </p:nvSpPr>
        <p:spPr>
          <a:xfrm>
            <a:off x="254391" y="1646397"/>
            <a:ext cx="2887715" cy="3431709"/>
          </a:xfrm>
          <a:prstGeom prst="rect">
            <a:avLst/>
          </a:prstGeom>
        </p:spPr>
        <p:txBody>
          <a:bodyPr wrap="square">
            <a:spAutoFit/>
          </a:bodyPr>
          <a:lstStyle/>
          <a:p>
            <a:pPr>
              <a:spcAft>
                <a:spcPts val="600"/>
              </a:spcAft>
            </a:pPr>
            <a:r>
              <a:rPr lang="en-US" sz="1600" b="1" smtClean="0">
                <a:solidFill>
                  <a:prstClr val="black">
                    <a:lumMod val="65000"/>
                    <a:lumOff val="35000"/>
                  </a:prstClr>
                </a:solidFill>
              </a:rPr>
              <a:t>Impact </a:t>
            </a:r>
            <a:r>
              <a:rPr lang="en-US" sz="1600" b="1">
                <a:solidFill>
                  <a:prstClr val="black">
                    <a:lumMod val="65000"/>
                    <a:lumOff val="35000"/>
                  </a:prstClr>
                </a:solidFill>
              </a:rPr>
              <a:t>on the full front-to-back IT system </a:t>
            </a:r>
            <a:r>
              <a:rPr lang="en-US" sz="1600" b="1" smtClean="0">
                <a:solidFill>
                  <a:prstClr val="black">
                    <a:lumMod val="65000"/>
                    <a:lumOff val="35000"/>
                  </a:prstClr>
                </a:solidFill>
              </a:rPr>
              <a:t>landscape: Products</a:t>
            </a:r>
          </a:p>
          <a:p>
            <a:pPr marL="285750" indent="-285750">
              <a:spcAft>
                <a:spcPts val="600"/>
              </a:spcAft>
              <a:buFont typeface="Arial" panose="020B0604020202020204" pitchFamily="34" charset="0"/>
              <a:buChar char="•"/>
            </a:pPr>
            <a:r>
              <a:rPr lang="en-US" sz="1600" b="1" smtClean="0">
                <a:solidFill>
                  <a:prstClr val="black">
                    <a:lumMod val="65000"/>
                    <a:lumOff val="35000"/>
                  </a:prstClr>
                </a:solidFill>
              </a:rPr>
              <a:t>Models</a:t>
            </a:r>
          </a:p>
          <a:p>
            <a:pPr marL="285750" indent="-285750">
              <a:spcAft>
                <a:spcPts val="600"/>
              </a:spcAft>
              <a:buFont typeface="Arial" panose="020B0604020202020204" pitchFamily="34" charset="0"/>
              <a:buChar char="•"/>
            </a:pPr>
            <a:r>
              <a:rPr lang="en-US" sz="1600" b="1" smtClean="0">
                <a:solidFill>
                  <a:prstClr val="black">
                    <a:lumMod val="65000"/>
                    <a:lumOff val="35000"/>
                  </a:prstClr>
                </a:solidFill>
              </a:rPr>
              <a:t>Market data systems</a:t>
            </a:r>
          </a:p>
          <a:p>
            <a:pPr marL="285750" indent="-285750">
              <a:spcAft>
                <a:spcPts val="600"/>
              </a:spcAft>
              <a:buFont typeface="Arial" panose="020B0604020202020204" pitchFamily="34" charset="0"/>
              <a:buChar char="•"/>
            </a:pPr>
            <a:r>
              <a:rPr lang="en-US" sz="1600" b="1" smtClean="0">
                <a:solidFill>
                  <a:prstClr val="black">
                    <a:lumMod val="65000"/>
                    <a:lumOff val="35000"/>
                  </a:prstClr>
                </a:solidFill>
              </a:rPr>
              <a:t>Valuation </a:t>
            </a:r>
            <a:r>
              <a:rPr lang="en-US" sz="1600" b="1">
                <a:solidFill>
                  <a:prstClr val="black">
                    <a:lumMod val="65000"/>
                    <a:lumOff val="35000"/>
                  </a:prstClr>
                </a:solidFill>
              </a:rPr>
              <a:t>infrastructure: pricing engines and valuation libraries, VA models and P&amp;L engines.</a:t>
            </a:r>
          </a:p>
          <a:p>
            <a:pPr marL="285750" indent="-285750">
              <a:spcAft>
                <a:spcPts val="600"/>
              </a:spcAft>
              <a:buFont typeface="Arial" panose="020B0604020202020204" pitchFamily="34" charset="0"/>
              <a:buChar char="•"/>
            </a:pPr>
            <a:r>
              <a:rPr lang="en-US" sz="1600" b="1" smtClean="0">
                <a:solidFill>
                  <a:prstClr val="black">
                    <a:lumMod val="65000"/>
                    <a:lumOff val="35000"/>
                  </a:prstClr>
                </a:solidFill>
              </a:rPr>
              <a:t>Processes.</a:t>
            </a:r>
          </a:p>
          <a:p>
            <a:pPr marL="285750" indent="-285750">
              <a:buFont typeface="Arial" panose="020B0604020202020204" pitchFamily="34" charset="0"/>
              <a:buChar char="•"/>
            </a:pPr>
            <a:endParaRPr lang="en-US" sz="1600" smtClean="0">
              <a:solidFill>
                <a:prstClr val="black">
                  <a:lumMod val="65000"/>
                  <a:lumOff val="35000"/>
                </a:prstClr>
              </a:solidFill>
            </a:endParaRPr>
          </a:p>
        </p:txBody>
      </p:sp>
      <p:sp>
        <p:nvSpPr>
          <p:cNvPr id="14" name="Rectángulo 10"/>
          <p:cNvSpPr/>
          <p:nvPr/>
        </p:nvSpPr>
        <p:spPr>
          <a:xfrm>
            <a:off x="8526462" y="1622050"/>
            <a:ext cx="3375977" cy="3370153"/>
          </a:xfrm>
          <a:prstGeom prst="rect">
            <a:avLst/>
          </a:prstGeom>
        </p:spPr>
        <p:txBody>
          <a:bodyPr wrap="square">
            <a:spAutoFit/>
          </a:bodyPr>
          <a:lstStyle/>
          <a:p>
            <a:pPr algn="just">
              <a:spcAft>
                <a:spcPts val="600"/>
              </a:spcAft>
            </a:pPr>
            <a:r>
              <a:rPr lang="en-US" sz="1600" b="1">
                <a:solidFill>
                  <a:prstClr val="black">
                    <a:lumMod val="65000"/>
                    <a:lumOff val="35000"/>
                  </a:prstClr>
                </a:solidFill>
              </a:rPr>
              <a:t>Implications for </a:t>
            </a:r>
            <a:r>
              <a:rPr lang="en-US" sz="1600" b="1" smtClean="0">
                <a:solidFill>
                  <a:prstClr val="black">
                    <a:lumMod val="65000"/>
                    <a:lumOff val="35000"/>
                  </a:prstClr>
                </a:solidFill>
              </a:rPr>
              <a:t>data</a:t>
            </a:r>
            <a:endParaRPr lang="en-US" sz="1600" smtClean="0">
              <a:solidFill>
                <a:prstClr val="black">
                  <a:lumMod val="65000"/>
                  <a:lumOff val="35000"/>
                </a:prstClr>
              </a:solidFill>
            </a:endParaRPr>
          </a:p>
          <a:p>
            <a:pPr marL="285750" indent="-285750" algn="just">
              <a:buFont typeface="Arial" panose="020B0604020202020204" pitchFamily="34" charset="0"/>
              <a:buChar char="•"/>
            </a:pPr>
            <a:r>
              <a:rPr lang="en-US" sz="1600" b="1">
                <a:solidFill>
                  <a:prstClr val="black">
                    <a:lumMod val="65000"/>
                    <a:lumOff val="35000"/>
                  </a:prstClr>
                </a:solidFill>
              </a:rPr>
              <a:t>Market data set-up</a:t>
            </a:r>
            <a:r>
              <a:rPr lang="en-US" sz="1600">
                <a:solidFill>
                  <a:prstClr val="black">
                    <a:lumMod val="65000"/>
                    <a:lumOff val="35000"/>
                  </a:prstClr>
                </a:solidFill>
              </a:rPr>
              <a:t>: New interest rate curves need to be introduced as part of the market </a:t>
            </a:r>
            <a:r>
              <a:rPr lang="en-US" sz="1600" smtClean="0">
                <a:solidFill>
                  <a:prstClr val="black">
                    <a:lumMod val="65000"/>
                    <a:lumOff val="35000"/>
                  </a:prstClr>
                </a:solidFill>
              </a:rPr>
              <a:t>data, </a:t>
            </a:r>
            <a:r>
              <a:rPr lang="en-US" sz="1600">
                <a:solidFill>
                  <a:prstClr val="black">
                    <a:lumMod val="65000"/>
                    <a:lumOff val="35000"/>
                  </a:prstClr>
                </a:solidFill>
              </a:rPr>
              <a:t>including data quality processes and the calculation of new projection and yield </a:t>
            </a:r>
            <a:r>
              <a:rPr lang="en-US" sz="1600" smtClean="0">
                <a:solidFill>
                  <a:prstClr val="black">
                    <a:lumMod val="65000"/>
                    <a:lumOff val="35000"/>
                  </a:prstClr>
                </a:solidFill>
              </a:rPr>
              <a:t>curves.</a:t>
            </a:r>
          </a:p>
          <a:p>
            <a:pPr marL="285750" indent="-285750" algn="just">
              <a:buFont typeface="Arial" panose="020B0604020202020204" pitchFamily="34" charset="0"/>
              <a:buChar char="•"/>
            </a:pPr>
            <a:r>
              <a:rPr lang="en-US" sz="1600" b="1" smtClean="0">
                <a:solidFill>
                  <a:prstClr val="black">
                    <a:lumMod val="65000"/>
                    <a:lumOff val="35000"/>
                  </a:prstClr>
                </a:solidFill>
              </a:rPr>
              <a:t>Historical </a:t>
            </a:r>
            <a:r>
              <a:rPr lang="en-US" sz="1600" b="1">
                <a:solidFill>
                  <a:prstClr val="black">
                    <a:lumMod val="65000"/>
                    <a:lumOff val="35000"/>
                  </a:prstClr>
                </a:solidFill>
              </a:rPr>
              <a:t>data: </a:t>
            </a:r>
            <a:r>
              <a:rPr lang="en-US" sz="1600">
                <a:solidFill>
                  <a:prstClr val="black">
                    <a:lumMod val="65000"/>
                    <a:lumOff val="35000"/>
                  </a:prstClr>
                </a:solidFill>
              </a:rPr>
              <a:t>The calibration of internal models to measure market and counterparty credit </a:t>
            </a:r>
            <a:r>
              <a:rPr lang="en-US" sz="1600" smtClean="0">
                <a:solidFill>
                  <a:prstClr val="black">
                    <a:lumMod val="65000"/>
                    <a:lumOff val="35000"/>
                  </a:prstClr>
                </a:solidFill>
              </a:rPr>
              <a:t>risk, requires </a:t>
            </a:r>
            <a:r>
              <a:rPr lang="en-US" sz="1600">
                <a:solidFill>
                  <a:prstClr val="black">
                    <a:lumMod val="65000"/>
                    <a:lumOff val="35000"/>
                  </a:prstClr>
                </a:solidFill>
              </a:rPr>
              <a:t>time series of historical market data, including historical stress </a:t>
            </a:r>
            <a:r>
              <a:rPr lang="en-US" sz="1600" smtClean="0">
                <a:solidFill>
                  <a:prstClr val="black">
                    <a:lumMod val="65000"/>
                    <a:lumOff val="35000"/>
                  </a:prstClr>
                </a:solidFill>
              </a:rPr>
              <a:t>periods</a:t>
            </a:r>
            <a:r>
              <a:rPr lang="en-US" sz="1600">
                <a:solidFill>
                  <a:prstClr val="black">
                    <a:lumMod val="65000"/>
                    <a:lumOff val="35000"/>
                  </a:prstClr>
                </a:solidFill>
              </a:rPr>
              <a:t>.</a:t>
            </a:r>
          </a:p>
        </p:txBody>
      </p:sp>
      <p:pic>
        <p:nvPicPr>
          <p:cNvPr id="16" name="Imagen 15"/>
          <p:cNvPicPr>
            <a:picLocks noChangeAspect="1"/>
          </p:cNvPicPr>
          <p:nvPr/>
        </p:nvPicPr>
        <p:blipFill>
          <a:blip r:embed="rId8"/>
          <a:srcRect l="23413" t="25599" r="22173" b="21670"/>
          <a:stretch>
            <a:fillRect/>
          </a:stretch>
        </p:blipFill>
        <p:spPr>
          <a:xfrm>
            <a:off x="3343558" y="2119713"/>
            <a:ext cx="5101982" cy="2634985"/>
          </a:xfrm>
          <a:prstGeom prst="rect">
            <a:avLst/>
          </a:prstGeom>
        </p:spPr>
      </p:pic>
      <p:sp>
        <p:nvSpPr>
          <p:cNvPr id="17" name="Rectángulo 16"/>
          <p:cNvSpPr/>
          <p:nvPr/>
        </p:nvSpPr>
        <p:spPr>
          <a:xfrm>
            <a:off x="3545009" y="1617930"/>
            <a:ext cx="4699079" cy="584775"/>
          </a:xfrm>
          <a:prstGeom prst="rect">
            <a:avLst/>
          </a:prstGeom>
          <a:solidFill>
            <a:schemeClr val="bg1"/>
          </a:solidFill>
        </p:spPr>
        <p:txBody>
          <a:bodyPr wrap="square">
            <a:spAutoFit/>
          </a:bodyPr>
          <a:lstStyle/>
          <a:p>
            <a:pPr algn="ctr"/>
            <a:r>
              <a:rPr lang="en-US" sz="1600" b="1" smtClean="0">
                <a:solidFill>
                  <a:srgbClr val="DEEDF1">
                    <a:lumMod val="50000"/>
                  </a:srgbClr>
                </a:solidFill>
                <a:cs typeface="Arial" panose="020B0604020202020204" pitchFamily="34" charset="0"/>
              </a:rPr>
              <a:t>Overview </a:t>
            </a:r>
            <a:r>
              <a:rPr lang="en-US" sz="1600" b="1">
                <a:solidFill>
                  <a:srgbClr val="DEEDF1">
                    <a:lumMod val="50000"/>
                  </a:srgbClr>
                </a:solidFill>
                <a:cs typeface="Arial" panose="020B0604020202020204" pitchFamily="34" charset="0"/>
              </a:rPr>
              <a:t>of affected risk management IT systems </a:t>
            </a:r>
          </a:p>
        </p:txBody>
      </p:sp>
      <p:sp>
        <p:nvSpPr>
          <p:cNvPr id="18" name="Rectángulo redondeado 15">
            <a:extLst>
              <a:ext uri="{FF2B5EF4-FFF2-40B4-BE49-F238E27FC236}">
                <a16:creationId xmlns:a16="http://schemas.microsoft.com/office/drawing/2014/main" xmlns="" id="{81F14BE1-BD14-43D9-BBA9-369337136194}"/>
              </a:ext>
            </a:extLst>
          </p:cNvPr>
          <p:cNvSpPr/>
          <p:nvPr/>
        </p:nvSpPr>
        <p:spPr>
          <a:xfrm>
            <a:off x="-9241" y="5001681"/>
            <a:ext cx="12205561" cy="1185474"/>
          </a:xfrm>
          <a:prstGeom prst="roundRect">
            <a:avLst>
              <a:gd name="adj" fmla="val 0"/>
            </a:avLst>
          </a:prstGeom>
          <a:solidFill>
            <a:srgbClr val="BDDBE3">
              <a:alpha val="34902"/>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ángulo 8"/>
          <p:cNvSpPr/>
          <p:nvPr/>
        </p:nvSpPr>
        <p:spPr>
          <a:xfrm>
            <a:off x="625267" y="5191595"/>
            <a:ext cx="11064616" cy="830997"/>
          </a:xfrm>
          <a:prstGeom prst="rect">
            <a:avLst/>
          </a:prstGeom>
        </p:spPr>
        <p:txBody>
          <a:bodyPr wrap="square">
            <a:spAutoFit/>
          </a:bodyPr>
          <a:lstStyle/>
          <a:p>
            <a:pPr algn="just"/>
            <a:r>
              <a:rPr lang="en-US" sz="1600" smtClean="0">
                <a:solidFill>
                  <a:prstClr val="black">
                    <a:lumMod val="65000"/>
                    <a:lumOff val="35000"/>
                  </a:prstClr>
                </a:solidFill>
              </a:rPr>
              <a:t>The </a:t>
            </a:r>
            <a:r>
              <a:rPr lang="en-US" sz="1600">
                <a:solidFill>
                  <a:prstClr val="black">
                    <a:lumMod val="65000"/>
                    <a:lumOff val="35000"/>
                  </a:prstClr>
                </a:solidFill>
              </a:rPr>
              <a:t>working group recommends that market participants carefully assess potential impacts on their IT system landscape and processes related to risk management implications, including an analysis of the technical ability to switch from one valuation curve to another when required.</a:t>
            </a:r>
          </a:p>
        </p:txBody>
      </p:sp>
      <p:grpSp>
        <p:nvGrpSpPr>
          <p:cNvPr id="20" name="Grupo 19"/>
          <p:cNvGrpSpPr/>
          <p:nvPr/>
        </p:nvGrpSpPr>
        <p:grpSpPr>
          <a:xfrm>
            <a:off x="106872" y="5358857"/>
            <a:ext cx="575035" cy="575035"/>
            <a:chOff x="5806406" y="1729156"/>
            <a:chExt cx="575035" cy="575035"/>
          </a:xfrm>
        </p:grpSpPr>
        <p:sp>
          <p:nvSpPr>
            <p:cNvPr id="22" name="Elipse 21">
              <a:hlinkClick r:id="rId9"/>
              <a:extLst>
                <a:ext uri="{FF2B5EF4-FFF2-40B4-BE49-F238E27FC236}">
                  <a16:creationId xmlns="" xmlns:a16="http://schemas.microsoft.com/office/drawing/2014/main" id="{23A7B998-FAB0-470B-A158-0011004B82ED}"/>
                </a:ext>
              </a:extLst>
            </p:cNvPr>
            <p:cNvSpPr/>
            <p:nvPr/>
          </p:nvSpPr>
          <p:spPr>
            <a:xfrm>
              <a:off x="5806406" y="1729156"/>
              <a:ext cx="575035" cy="575035"/>
            </a:xfrm>
            <a:prstGeom prst="ellipse">
              <a:avLst/>
            </a:prstGeom>
            <a:solidFill>
              <a:schemeClr val="accent2">
                <a:lumMod val="2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Freeform 93">
              <a:extLst>
                <a:ext uri="{FF2B5EF4-FFF2-40B4-BE49-F238E27FC236}">
                  <a16:creationId xmlns="" xmlns:a16="http://schemas.microsoft.com/office/drawing/2014/main" id="{22842D05-CD30-4BCF-B5B6-C694522389EA}"/>
                </a:ext>
              </a:extLst>
            </p:cNvPr>
            <p:cNvSpPr>
              <a:spLocks noEditPoints="1"/>
            </p:cNvSpPr>
            <p:nvPr/>
          </p:nvSpPr>
          <p:spPr>
            <a:xfrm>
              <a:off x="5955962" y="1848112"/>
              <a:ext cx="273050" cy="258763"/>
            </a:xfrm>
            <a:custGeom>
              <a:avLst/>
              <a:gdLst>
                <a:gd name="T0" fmla="*/ 3288 w 3288"/>
                <a:gd name="T1" fmla="*/ 1440 h 3106"/>
                <a:gd name="T2" fmla="*/ 2163 w 3288"/>
                <a:gd name="T3" fmla="*/ 1125 h 3106"/>
                <a:gd name="T4" fmla="*/ 1848 w 3288"/>
                <a:gd name="T5" fmla="*/ 0 h 3106"/>
                <a:gd name="T6" fmla="*/ 1526 w 3288"/>
                <a:gd name="T7" fmla="*/ 315 h 3106"/>
                <a:gd name="T8" fmla="*/ 1115 w 3288"/>
                <a:gd name="T9" fmla="*/ 1149 h 3106"/>
                <a:gd name="T10" fmla="*/ 1080 w 3288"/>
                <a:gd name="T11" fmla="*/ 1097 h 3106"/>
                <a:gd name="T12" fmla="*/ 90 w 3288"/>
                <a:gd name="T13" fmla="*/ 1007 h 3106"/>
                <a:gd name="T14" fmla="*/ 0 w 3288"/>
                <a:gd name="T15" fmla="*/ 2614 h 3106"/>
                <a:gd name="T16" fmla="*/ 990 w 3288"/>
                <a:gd name="T17" fmla="*/ 3105 h 3106"/>
                <a:gd name="T18" fmla="*/ 1080 w 3288"/>
                <a:gd name="T19" fmla="*/ 2891 h 3106"/>
                <a:gd name="T20" fmla="*/ 2784 w 3288"/>
                <a:gd name="T21" fmla="*/ 3106 h 3106"/>
                <a:gd name="T22" fmla="*/ 3007 w 3288"/>
                <a:gd name="T23" fmla="*/ 3019 h 3106"/>
                <a:gd name="T24" fmla="*/ 3060 w 3288"/>
                <a:gd name="T25" fmla="*/ 2642 h 3106"/>
                <a:gd name="T26" fmla="*/ 3192 w 3288"/>
                <a:gd name="T27" fmla="*/ 2119 h 3106"/>
                <a:gd name="T28" fmla="*/ 3187 w 3288"/>
                <a:gd name="T29" fmla="*/ 1672 h 3106"/>
                <a:gd name="T30" fmla="*/ 180 w 3288"/>
                <a:gd name="T31" fmla="*/ 2614 h 3106"/>
                <a:gd name="T32" fmla="*/ 900 w 3288"/>
                <a:gd name="T33" fmla="*/ 1187 h 3106"/>
                <a:gd name="T34" fmla="*/ 900 w 3288"/>
                <a:gd name="T35" fmla="*/ 2756 h 3106"/>
                <a:gd name="T36" fmla="*/ 491 w 3288"/>
                <a:gd name="T37" fmla="*/ 2925 h 3106"/>
                <a:gd name="T38" fmla="*/ 2693 w 3288"/>
                <a:gd name="T39" fmla="*/ 2475 h 3106"/>
                <a:gd name="T40" fmla="*/ 2693 w 3288"/>
                <a:gd name="T41" fmla="*/ 2655 h 3106"/>
                <a:gd name="T42" fmla="*/ 2788 w 3288"/>
                <a:gd name="T43" fmla="*/ 2664 h 3106"/>
                <a:gd name="T44" fmla="*/ 2882 w 3288"/>
                <a:gd name="T45" fmla="*/ 2889 h 3106"/>
                <a:gd name="T46" fmla="*/ 2094 w 3288"/>
                <a:gd name="T47" fmla="*/ 2926 h 3106"/>
                <a:gd name="T48" fmla="*/ 1080 w 3288"/>
                <a:gd name="T49" fmla="*/ 1566 h 3106"/>
                <a:gd name="T50" fmla="*/ 1169 w 3288"/>
                <a:gd name="T51" fmla="*/ 1337 h 3106"/>
                <a:gd name="T52" fmla="*/ 1706 w 3288"/>
                <a:gd name="T53" fmla="*/ 553 h 3106"/>
                <a:gd name="T54" fmla="*/ 1713 w 3288"/>
                <a:gd name="T55" fmla="*/ 315 h 3106"/>
                <a:gd name="T56" fmla="*/ 1983 w 3288"/>
                <a:gd name="T57" fmla="*/ 315 h 3106"/>
                <a:gd name="T58" fmla="*/ 2073 w 3288"/>
                <a:gd name="T59" fmla="*/ 1305 h 3106"/>
                <a:gd name="T60" fmla="*/ 3108 w 3288"/>
                <a:gd name="T61" fmla="*/ 1440 h 3106"/>
                <a:gd name="T62" fmla="*/ 2693 w 3288"/>
                <a:gd name="T63" fmla="*/ 1575 h 3106"/>
                <a:gd name="T64" fmla="*/ 2693 w 3288"/>
                <a:gd name="T65" fmla="*/ 1755 h 3106"/>
                <a:gd name="T66" fmla="*/ 2968 w 3288"/>
                <a:gd name="T67" fmla="*/ 1763 h 3106"/>
                <a:gd name="T68" fmla="*/ 3004 w 3288"/>
                <a:gd name="T69" fmla="*/ 2028 h 3106"/>
                <a:gd name="T70" fmla="*/ 2932 w 3288"/>
                <a:gd name="T71" fmla="*/ 2033 h 3106"/>
                <a:gd name="T72" fmla="*/ 2603 w 3288"/>
                <a:gd name="T73" fmla="*/ 2123 h 3106"/>
                <a:gd name="T74" fmla="*/ 2968 w 3288"/>
                <a:gd name="T75" fmla="*/ 2213 h 3106"/>
                <a:gd name="T76" fmla="*/ 3103 w 3288"/>
                <a:gd name="T77" fmla="*/ 2340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88" h="3106">
                  <a:moveTo>
                    <a:pt x="3187" y="1672"/>
                  </a:moveTo>
                  <a:cubicBezTo>
                    <a:pt x="3249" y="1614"/>
                    <a:pt x="3288" y="1532"/>
                    <a:pt x="3288" y="1440"/>
                  </a:cubicBezTo>
                  <a:cubicBezTo>
                    <a:pt x="3288" y="1267"/>
                    <a:pt x="3147" y="1125"/>
                    <a:pt x="2973" y="1125"/>
                  </a:cubicBezTo>
                  <a:cubicBezTo>
                    <a:pt x="2163" y="1125"/>
                    <a:pt x="2163" y="1125"/>
                    <a:pt x="2163" y="1125"/>
                  </a:cubicBezTo>
                  <a:cubicBezTo>
                    <a:pt x="2163" y="315"/>
                    <a:pt x="2163" y="315"/>
                    <a:pt x="2163" y="315"/>
                  </a:cubicBezTo>
                  <a:cubicBezTo>
                    <a:pt x="2163" y="142"/>
                    <a:pt x="2022" y="0"/>
                    <a:pt x="1848" y="0"/>
                  </a:cubicBezTo>
                  <a:cubicBezTo>
                    <a:pt x="1689" y="0"/>
                    <a:pt x="1556" y="120"/>
                    <a:pt x="1536" y="274"/>
                  </a:cubicBezTo>
                  <a:cubicBezTo>
                    <a:pt x="1530" y="287"/>
                    <a:pt x="1526" y="301"/>
                    <a:pt x="1526" y="315"/>
                  </a:cubicBezTo>
                  <a:cubicBezTo>
                    <a:pt x="1526" y="553"/>
                    <a:pt x="1526" y="553"/>
                    <a:pt x="1526" y="553"/>
                  </a:cubicBezTo>
                  <a:cubicBezTo>
                    <a:pt x="1526" y="831"/>
                    <a:pt x="1248" y="1046"/>
                    <a:pt x="1115" y="1149"/>
                  </a:cubicBezTo>
                  <a:cubicBezTo>
                    <a:pt x="1102" y="1159"/>
                    <a:pt x="1090" y="1168"/>
                    <a:pt x="1080" y="1176"/>
                  </a:cubicBezTo>
                  <a:cubicBezTo>
                    <a:pt x="1080" y="1097"/>
                    <a:pt x="1080" y="1097"/>
                    <a:pt x="1080" y="1097"/>
                  </a:cubicBezTo>
                  <a:cubicBezTo>
                    <a:pt x="1080" y="1047"/>
                    <a:pt x="1039" y="1007"/>
                    <a:pt x="990" y="1007"/>
                  </a:cubicBezTo>
                  <a:cubicBezTo>
                    <a:pt x="90" y="1007"/>
                    <a:pt x="90" y="1007"/>
                    <a:pt x="90" y="1007"/>
                  </a:cubicBezTo>
                  <a:cubicBezTo>
                    <a:pt x="40" y="1007"/>
                    <a:pt x="0" y="1047"/>
                    <a:pt x="0" y="1097"/>
                  </a:cubicBezTo>
                  <a:cubicBezTo>
                    <a:pt x="0" y="2614"/>
                    <a:pt x="0" y="2614"/>
                    <a:pt x="0" y="2614"/>
                  </a:cubicBezTo>
                  <a:cubicBezTo>
                    <a:pt x="0" y="2885"/>
                    <a:pt x="220" y="3105"/>
                    <a:pt x="491" y="3105"/>
                  </a:cubicBezTo>
                  <a:cubicBezTo>
                    <a:pt x="990" y="3105"/>
                    <a:pt x="990" y="3105"/>
                    <a:pt x="990" y="3105"/>
                  </a:cubicBezTo>
                  <a:cubicBezTo>
                    <a:pt x="1039" y="3105"/>
                    <a:pt x="1080" y="3065"/>
                    <a:pt x="1080" y="3015"/>
                  </a:cubicBezTo>
                  <a:cubicBezTo>
                    <a:pt x="1080" y="2891"/>
                    <a:pt x="1080" y="2891"/>
                    <a:pt x="1080" y="2891"/>
                  </a:cubicBezTo>
                  <a:cubicBezTo>
                    <a:pt x="1401" y="3015"/>
                    <a:pt x="1739" y="3088"/>
                    <a:pt x="2089" y="3105"/>
                  </a:cubicBezTo>
                  <a:cubicBezTo>
                    <a:pt x="2784" y="3106"/>
                    <a:pt x="2784" y="3106"/>
                    <a:pt x="2784" y="3106"/>
                  </a:cubicBezTo>
                  <a:cubicBezTo>
                    <a:pt x="2787" y="3106"/>
                    <a:pt x="2789" y="3106"/>
                    <a:pt x="2792" y="3106"/>
                  </a:cubicBezTo>
                  <a:cubicBezTo>
                    <a:pt x="2872" y="3106"/>
                    <a:pt x="2948" y="3075"/>
                    <a:pt x="3007" y="3019"/>
                  </a:cubicBezTo>
                  <a:cubicBezTo>
                    <a:pt x="3067" y="2962"/>
                    <a:pt x="3101" y="2885"/>
                    <a:pt x="3103" y="2799"/>
                  </a:cubicBezTo>
                  <a:cubicBezTo>
                    <a:pt x="3103" y="2742"/>
                    <a:pt x="3087" y="2688"/>
                    <a:pt x="3060" y="2642"/>
                  </a:cubicBezTo>
                  <a:cubicBezTo>
                    <a:pt x="3189" y="2602"/>
                    <a:pt x="3283" y="2482"/>
                    <a:pt x="3283" y="2340"/>
                  </a:cubicBezTo>
                  <a:cubicBezTo>
                    <a:pt x="3283" y="2254"/>
                    <a:pt x="3248" y="2176"/>
                    <a:pt x="3192" y="2119"/>
                  </a:cubicBezTo>
                  <a:cubicBezTo>
                    <a:pt x="3248" y="2062"/>
                    <a:pt x="3283" y="1984"/>
                    <a:pt x="3283" y="1898"/>
                  </a:cubicBezTo>
                  <a:cubicBezTo>
                    <a:pt x="3283" y="1809"/>
                    <a:pt x="3246" y="1729"/>
                    <a:pt x="3187" y="1672"/>
                  </a:cubicBezTo>
                  <a:close/>
                  <a:moveTo>
                    <a:pt x="491" y="2925"/>
                  </a:moveTo>
                  <a:cubicBezTo>
                    <a:pt x="319" y="2925"/>
                    <a:pt x="180" y="2786"/>
                    <a:pt x="180" y="2614"/>
                  </a:cubicBezTo>
                  <a:cubicBezTo>
                    <a:pt x="180" y="1187"/>
                    <a:pt x="180" y="1187"/>
                    <a:pt x="180" y="1187"/>
                  </a:cubicBezTo>
                  <a:cubicBezTo>
                    <a:pt x="900" y="1187"/>
                    <a:pt x="900" y="1187"/>
                    <a:pt x="900" y="1187"/>
                  </a:cubicBezTo>
                  <a:cubicBezTo>
                    <a:pt x="900" y="2755"/>
                    <a:pt x="900" y="2755"/>
                    <a:pt x="900" y="2755"/>
                  </a:cubicBezTo>
                  <a:cubicBezTo>
                    <a:pt x="900" y="2755"/>
                    <a:pt x="900" y="2755"/>
                    <a:pt x="900" y="2756"/>
                  </a:cubicBezTo>
                  <a:cubicBezTo>
                    <a:pt x="900" y="2925"/>
                    <a:pt x="900" y="2925"/>
                    <a:pt x="900" y="2925"/>
                  </a:cubicBezTo>
                  <a:lnTo>
                    <a:pt x="491" y="2925"/>
                  </a:lnTo>
                  <a:close/>
                  <a:moveTo>
                    <a:pt x="2968" y="2475"/>
                  </a:moveTo>
                  <a:cubicBezTo>
                    <a:pt x="2693" y="2475"/>
                    <a:pt x="2693" y="2475"/>
                    <a:pt x="2693" y="2475"/>
                  </a:cubicBezTo>
                  <a:cubicBezTo>
                    <a:pt x="2643" y="2475"/>
                    <a:pt x="2603" y="2516"/>
                    <a:pt x="2603" y="2565"/>
                  </a:cubicBezTo>
                  <a:cubicBezTo>
                    <a:pt x="2603" y="2615"/>
                    <a:pt x="2643" y="2655"/>
                    <a:pt x="2693" y="2655"/>
                  </a:cubicBezTo>
                  <a:cubicBezTo>
                    <a:pt x="2749" y="2655"/>
                    <a:pt x="2749" y="2655"/>
                    <a:pt x="2749" y="2655"/>
                  </a:cubicBezTo>
                  <a:cubicBezTo>
                    <a:pt x="2760" y="2661"/>
                    <a:pt x="2774" y="2664"/>
                    <a:pt x="2788" y="2664"/>
                  </a:cubicBezTo>
                  <a:cubicBezTo>
                    <a:pt x="2862" y="2664"/>
                    <a:pt x="2923" y="2725"/>
                    <a:pt x="2923" y="2797"/>
                  </a:cubicBezTo>
                  <a:cubicBezTo>
                    <a:pt x="2922" y="2832"/>
                    <a:pt x="2908" y="2865"/>
                    <a:pt x="2882" y="2889"/>
                  </a:cubicBezTo>
                  <a:cubicBezTo>
                    <a:pt x="2857" y="2913"/>
                    <a:pt x="2823" y="2925"/>
                    <a:pt x="2783" y="2925"/>
                  </a:cubicBezTo>
                  <a:cubicBezTo>
                    <a:pt x="2094" y="2926"/>
                    <a:pt x="2094" y="2926"/>
                    <a:pt x="2094" y="2926"/>
                  </a:cubicBezTo>
                  <a:cubicBezTo>
                    <a:pt x="1744" y="2907"/>
                    <a:pt x="1403" y="2830"/>
                    <a:pt x="1080" y="2697"/>
                  </a:cubicBezTo>
                  <a:cubicBezTo>
                    <a:pt x="1080" y="1566"/>
                    <a:pt x="1080" y="1566"/>
                    <a:pt x="1080" y="1566"/>
                  </a:cubicBezTo>
                  <a:cubicBezTo>
                    <a:pt x="1082" y="1558"/>
                    <a:pt x="1083" y="1550"/>
                    <a:pt x="1083" y="1541"/>
                  </a:cubicBezTo>
                  <a:cubicBezTo>
                    <a:pt x="1083" y="1465"/>
                    <a:pt x="1114" y="1390"/>
                    <a:pt x="1169" y="1337"/>
                  </a:cubicBezTo>
                  <a:cubicBezTo>
                    <a:pt x="1179" y="1326"/>
                    <a:pt x="1199" y="1311"/>
                    <a:pt x="1225" y="1291"/>
                  </a:cubicBezTo>
                  <a:cubicBezTo>
                    <a:pt x="1381" y="1171"/>
                    <a:pt x="1706" y="920"/>
                    <a:pt x="1706" y="553"/>
                  </a:cubicBezTo>
                  <a:cubicBezTo>
                    <a:pt x="1706" y="351"/>
                    <a:pt x="1706" y="351"/>
                    <a:pt x="1706" y="351"/>
                  </a:cubicBezTo>
                  <a:cubicBezTo>
                    <a:pt x="1711" y="340"/>
                    <a:pt x="1713" y="328"/>
                    <a:pt x="1713" y="315"/>
                  </a:cubicBezTo>
                  <a:cubicBezTo>
                    <a:pt x="1713" y="241"/>
                    <a:pt x="1774" y="180"/>
                    <a:pt x="1848" y="180"/>
                  </a:cubicBezTo>
                  <a:cubicBezTo>
                    <a:pt x="1923" y="180"/>
                    <a:pt x="1983" y="241"/>
                    <a:pt x="1983" y="315"/>
                  </a:cubicBezTo>
                  <a:cubicBezTo>
                    <a:pt x="1983" y="1215"/>
                    <a:pt x="1983" y="1215"/>
                    <a:pt x="1983" y="1215"/>
                  </a:cubicBezTo>
                  <a:cubicBezTo>
                    <a:pt x="1983" y="1265"/>
                    <a:pt x="2024" y="1305"/>
                    <a:pt x="2073" y="1305"/>
                  </a:cubicBezTo>
                  <a:cubicBezTo>
                    <a:pt x="2973" y="1305"/>
                    <a:pt x="2973" y="1305"/>
                    <a:pt x="2973" y="1305"/>
                  </a:cubicBezTo>
                  <a:cubicBezTo>
                    <a:pt x="3048" y="1305"/>
                    <a:pt x="3108" y="1366"/>
                    <a:pt x="3108" y="1440"/>
                  </a:cubicBezTo>
                  <a:cubicBezTo>
                    <a:pt x="3108" y="1515"/>
                    <a:pt x="3048" y="1575"/>
                    <a:pt x="2973" y="1575"/>
                  </a:cubicBezTo>
                  <a:cubicBezTo>
                    <a:pt x="2693" y="1575"/>
                    <a:pt x="2693" y="1575"/>
                    <a:pt x="2693" y="1575"/>
                  </a:cubicBezTo>
                  <a:cubicBezTo>
                    <a:pt x="2643" y="1575"/>
                    <a:pt x="2603" y="1616"/>
                    <a:pt x="2603" y="1665"/>
                  </a:cubicBezTo>
                  <a:cubicBezTo>
                    <a:pt x="2603" y="1715"/>
                    <a:pt x="2643" y="1755"/>
                    <a:pt x="2693" y="1755"/>
                  </a:cubicBezTo>
                  <a:cubicBezTo>
                    <a:pt x="2932" y="1755"/>
                    <a:pt x="2932" y="1755"/>
                    <a:pt x="2932" y="1755"/>
                  </a:cubicBezTo>
                  <a:cubicBezTo>
                    <a:pt x="2943" y="1760"/>
                    <a:pt x="2955" y="1763"/>
                    <a:pt x="2968" y="1763"/>
                  </a:cubicBezTo>
                  <a:cubicBezTo>
                    <a:pt x="3042" y="1763"/>
                    <a:pt x="3103" y="1823"/>
                    <a:pt x="3103" y="1898"/>
                  </a:cubicBezTo>
                  <a:cubicBezTo>
                    <a:pt x="3103" y="1959"/>
                    <a:pt x="3061" y="2012"/>
                    <a:pt x="3004" y="2028"/>
                  </a:cubicBezTo>
                  <a:cubicBezTo>
                    <a:pt x="2992" y="2026"/>
                    <a:pt x="2980" y="2025"/>
                    <a:pt x="2968" y="2025"/>
                  </a:cubicBezTo>
                  <a:cubicBezTo>
                    <a:pt x="2955" y="2025"/>
                    <a:pt x="2943" y="2028"/>
                    <a:pt x="2932" y="2033"/>
                  </a:cubicBezTo>
                  <a:cubicBezTo>
                    <a:pt x="2693" y="2033"/>
                    <a:pt x="2693" y="2033"/>
                    <a:pt x="2693" y="2033"/>
                  </a:cubicBezTo>
                  <a:cubicBezTo>
                    <a:pt x="2643" y="2033"/>
                    <a:pt x="2603" y="2073"/>
                    <a:pt x="2603" y="2123"/>
                  </a:cubicBezTo>
                  <a:cubicBezTo>
                    <a:pt x="2603" y="2172"/>
                    <a:pt x="2643" y="2213"/>
                    <a:pt x="2693" y="2213"/>
                  </a:cubicBezTo>
                  <a:cubicBezTo>
                    <a:pt x="2968" y="2213"/>
                    <a:pt x="2968" y="2213"/>
                    <a:pt x="2968" y="2213"/>
                  </a:cubicBezTo>
                  <a:cubicBezTo>
                    <a:pt x="2980" y="2213"/>
                    <a:pt x="2992" y="2212"/>
                    <a:pt x="3004" y="2210"/>
                  </a:cubicBezTo>
                  <a:cubicBezTo>
                    <a:pt x="3061" y="2226"/>
                    <a:pt x="3103" y="2279"/>
                    <a:pt x="3103" y="2340"/>
                  </a:cubicBezTo>
                  <a:cubicBezTo>
                    <a:pt x="3103" y="2415"/>
                    <a:pt x="3042" y="2475"/>
                    <a:pt x="2968" y="2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grpSp>
      <p:sp>
        <p:nvSpPr>
          <p:cNvPr id="24" name="Rectangle 2"/>
          <p:cNvSpPr/>
          <p:nvPr/>
        </p:nvSpPr>
        <p:spPr>
          <a:xfrm>
            <a:off x="128196" y="6520150"/>
            <a:ext cx="10872971" cy="276999"/>
          </a:xfrm>
          <a:prstGeom prst="rect">
            <a:avLst/>
          </a:prstGeom>
        </p:spPr>
        <p:txBody>
          <a:bodyPr wrap="square">
            <a:spAutoFit/>
          </a:bodyPr>
          <a:lstStyle/>
          <a:p>
            <a:r>
              <a:rPr lang="en-US" sz="1200" smtClean="0">
                <a:solidFill>
                  <a:prstClr val="black">
                    <a:lumMod val="65000"/>
                    <a:lumOff val="35000"/>
                  </a:prstClr>
                </a:solidFill>
              </a:rPr>
              <a:t>* For further </a:t>
            </a:r>
            <a:r>
              <a:rPr lang="en-US" sz="1200">
                <a:solidFill>
                  <a:prstClr val="black">
                    <a:lumMod val="65000"/>
                    <a:lumOff val="35000"/>
                  </a:prstClr>
                </a:solidFill>
              </a:rPr>
              <a:t>implications and background information </a:t>
            </a:r>
            <a:r>
              <a:rPr lang="en-US" sz="1200" smtClean="0">
                <a:solidFill>
                  <a:prstClr val="black">
                    <a:lumMod val="65000"/>
                    <a:lumOff val="35000"/>
                  </a:prstClr>
                </a:solidFill>
              </a:rPr>
              <a:t>see WG euro RFR reports </a:t>
            </a:r>
            <a:r>
              <a:rPr lang="en-US" sz="1200">
                <a:solidFill>
                  <a:prstClr val="black">
                    <a:lumMod val="65000"/>
                    <a:lumOff val="35000"/>
                  </a:prstClr>
                </a:solidFill>
                <a:hlinkClick r:id="rId10"/>
              </a:rPr>
              <a:t>on risk management </a:t>
            </a:r>
            <a:r>
              <a:rPr lang="en-US" sz="1200">
                <a:solidFill>
                  <a:prstClr val="black">
                    <a:lumMod val="65000"/>
                    <a:lumOff val="35000"/>
                  </a:prstClr>
                </a:solidFill>
              </a:rPr>
              <a:t>and </a:t>
            </a:r>
            <a:r>
              <a:rPr lang="en-US" sz="1200" smtClean="0">
                <a:solidFill>
                  <a:prstClr val="black">
                    <a:lumMod val="65000"/>
                    <a:lumOff val="35000"/>
                  </a:prstClr>
                </a:solidFill>
                <a:hlinkClick r:id="rId11"/>
              </a:rPr>
              <a:t>accounting</a:t>
            </a:r>
            <a:endParaRPr lang="en-US" sz="1200">
              <a:solidFill>
                <a:prstClr val="black">
                  <a:lumMod val="65000"/>
                  <a:lumOff val="35000"/>
                </a:prstClr>
              </a:solidFill>
            </a:endParaRPr>
          </a:p>
        </p:txBody>
      </p:sp>
    </p:spTree>
    <p:extLst>
      <p:ext uri="{BB962C8B-B14F-4D97-AF65-F5344CB8AC3E}">
        <p14:creationId xmlns:p14="http://schemas.microsoft.com/office/powerpoint/2010/main" val="705220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ángulo redondeado 15">
            <a:extLst>
              <a:ext uri="{FF2B5EF4-FFF2-40B4-BE49-F238E27FC236}">
                <a16:creationId xmlns:a16="http://schemas.microsoft.com/office/drawing/2014/main" xmlns="" id="{8F438EE5-3CC5-42B2-A159-06958BC9A8F2}"/>
              </a:ext>
            </a:extLst>
          </p:cNvPr>
          <p:cNvSpPr/>
          <p:nvPr/>
        </p:nvSpPr>
        <p:spPr>
          <a:xfrm>
            <a:off x="5953245" y="3556000"/>
            <a:ext cx="6238755" cy="1539083"/>
          </a:xfrm>
          <a:prstGeom prst="roundRect">
            <a:avLst>
              <a:gd name="adj" fmla="val 0"/>
            </a:avLst>
          </a:prstGeom>
          <a:solidFill>
            <a:srgbClr val="BDDBE3">
              <a:alpha val="34902"/>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ángulo redondeado 15">
            <a:extLst>
              <a:ext uri="{FF2B5EF4-FFF2-40B4-BE49-F238E27FC236}">
                <a16:creationId xmlns:a16="http://schemas.microsoft.com/office/drawing/2014/main" xmlns="" id="{7D9E4D47-A8E4-4508-A6D1-7D58DBBDFAD4}"/>
              </a:ext>
            </a:extLst>
          </p:cNvPr>
          <p:cNvSpPr/>
          <p:nvPr/>
        </p:nvSpPr>
        <p:spPr>
          <a:xfrm>
            <a:off x="0" y="3030946"/>
            <a:ext cx="5747563" cy="447710"/>
          </a:xfrm>
          <a:prstGeom prst="roundRect">
            <a:avLst>
              <a:gd name="adj" fmla="val 0"/>
            </a:avLst>
          </a:prstGeom>
          <a:solidFill>
            <a:schemeClr val="bg2">
              <a:alpha val="34902"/>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redondeado 15">
            <a:extLst>
              <a:ext uri="{FF2B5EF4-FFF2-40B4-BE49-F238E27FC236}">
                <a16:creationId xmlns:a16="http://schemas.microsoft.com/office/drawing/2014/main" xmlns="" id="{8520BD57-4FFF-47F5-9D79-97B509213394}"/>
              </a:ext>
            </a:extLst>
          </p:cNvPr>
          <p:cNvSpPr/>
          <p:nvPr/>
        </p:nvSpPr>
        <p:spPr>
          <a:xfrm>
            <a:off x="1" y="1185974"/>
            <a:ext cx="12191999" cy="1539083"/>
          </a:xfrm>
          <a:prstGeom prst="roundRect">
            <a:avLst>
              <a:gd name="adj" fmla="val 0"/>
            </a:avLst>
          </a:prstGeom>
          <a:solidFill>
            <a:srgbClr val="BDDBE3">
              <a:alpha val="34902"/>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to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83" name="Diapositiva de think-cell" r:id="rId6" imgW="0" imgH="0" progId="TCLayout.ActiveDocument.1">
                  <p:embed/>
                </p:oleObj>
              </mc:Choice>
              <mc:Fallback>
                <p:oleObj name="Diapositiva de think-cell" r:id="rId6" imgW="0" imgH="0" progId="TCLayout.ActiveDocument.1">
                  <p:embed/>
                  <p:pic>
                    <p:nvPicPr>
                      <p:cNvPr id="0" name="Picture 1" descr="rI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ángulo 5" hidden="1"/>
          <p:cNvSpPr/>
          <p:nvPr>
            <p:custDataLst>
              <p:tags r:id="rId3"/>
            </p:custDataLst>
          </p:nvPr>
        </p:nvSpPr>
        <p:spPr>
          <a:xfrm>
            <a:off x="0" y="0"/>
            <a:ext cx="158750" cy="158750"/>
          </a:xfrm>
          <a:prstGeom prst="rect">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a:latin typeface="Arial" panose="020B0604020202020204" pitchFamily="34" charset="0"/>
              <a:ea typeface="+mj-ea"/>
              <a:cs typeface="+mj-cs"/>
              <a:sym typeface="Arial" panose="020B0604020202020204" pitchFamily="34" charset="0"/>
            </a:endParaRPr>
          </a:p>
        </p:txBody>
      </p:sp>
      <p:sp>
        <p:nvSpPr>
          <p:cNvPr id="10" name="Slide Number Placeholder 9"/>
          <p:cNvSpPr>
            <a:spLocks noGrp="1"/>
          </p:cNvSpPr>
          <p:nvPr>
            <p:ph type="sldNum" sz="quarter" idx="12"/>
          </p:nvPr>
        </p:nvSpPr>
        <p:spPr>
          <a:xfrm>
            <a:off x="8730845" y="6277968"/>
            <a:ext cx="2743200" cy="365125"/>
          </a:xfrm>
        </p:spPr>
        <p:txBody>
          <a:bodyPr/>
          <a:lstStyle/>
          <a:p>
            <a:fld id="{BC0D97B6-E32F-4D7D-B839-7C3B51F2640F}" type="slidenum">
              <a:rPr lang="es-ES" smtClean="0">
                <a:solidFill>
                  <a:schemeClr val="tx1">
                    <a:lumMod val="65000"/>
                    <a:lumOff val="35000"/>
                  </a:schemeClr>
                </a:solidFill>
              </a:rPr>
              <a:t>32</a:t>
            </a:fld>
            <a:endParaRPr lang="es-ES">
              <a:solidFill>
                <a:schemeClr val="tx1">
                  <a:lumMod val="65000"/>
                  <a:lumOff val="35000"/>
                </a:schemeClr>
              </a:solidFill>
            </a:endParaRPr>
          </a:p>
        </p:txBody>
      </p:sp>
      <p:sp>
        <p:nvSpPr>
          <p:cNvPr id="29" name="Marcador de texto 3">
            <a:extLst>
              <a:ext uri="{FF2B5EF4-FFF2-40B4-BE49-F238E27FC236}">
                <a16:creationId xmlns:a16="http://schemas.microsoft.com/office/drawing/2014/main" xmlns="" id="{8A5BA59B-8881-4ED6-9785-88A3BB5DD289}"/>
              </a:ext>
            </a:extLst>
          </p:cNvPr>
          <p:cNvSpPr txBox="1"/>
          <p:nvPr/>
        </p:nvSpPr>
        <p:spPr>
          <a:xfrm>
            <a:off x="439623" y="575044"/>
            <a:ext cx="11312754" cy="343227"/>
          </a:xfrm>
          <a:prstGeom prst="rect">
            <a:avLst/>
          </a:prstGeom>
        </p:spPr>
        <p:txBody>
          <a:bodyPr/>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None/>
            </a:pPr>
            <a:r>
              <a:rPr lang="en-US" sz="2400" b="1" smtClean="0">
                <a:solidFill>
                  <a:srgbClr val="DEEDF1">
                    <a:lumMod val="50000"/>
                  </a:srgbClr>
                </a:solidFill>
                <a:cs typeface="Arial" panose="020B0604020202020204" pitchFamily="34" charset="0"/>
              </a:rPr>
              <a:t>Market </a:t>
            </a:r>
            <a:r>
              <a:rPr lang="en-US" sz="2400" b="1">
                <a:solidFill>
                  <a:srgbClr val="DEEDF1">
                    <a:lumMod val="50000"/>
                  </a:srgbClr>
                </a:solidFill>
                <a:cs typeface="Arial" panose="020B0604020202020204" pitchFamily="34" charset="0"/>
              </a:rPr>
              <a:t>associations’ work on fallbacks</a:t>
            </a:r>
          </a:p>
        </p:txBody>
      </p:sp>
      <p:sp>
        <p:nvSpPr>
          <p:cNvPr id="21" name="Text Box 6">
            <a:extLst>
              <a:ext uri="{FF2B5EF4-FFF2-40B4-BE49-F238E27FC236}">
                <a16:creationId xmlns:a16="http://schemas.microsoft.com/office/drawing/2014/main" xmlns="" id="{2F04132A-B41F-40CC-9AA3-2DDB19F02C14}"/>
              </a:ext>
            </a:extLst>
          </p:cNvPr>
          <p:cNvSpPr txBox="1">
            <a:spLocks noChangeArrowheads="1"/>
          </p:cNvSpPr>
          <p:nvPr/>
        </p:nvSpPr>
        <p:spPr>
          <a:xfrm>
            <a:off x="913181" y="1276488"/>
            <a:ext cx="11136065" cy="126529"/>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285750" indent="-285750">
              <a:lnSpc>
                <a:spcPts val="2000"/>
              </a:lnSpc>
              <a:spcBef>
                <a:spcPts val="600"/>
              </a:spcBef>
              <a:buClr>
                <a:srgbClr val="458FA3"/>
              </a:buClr>
              <a:buSzPct val="120000"/>
              <a:buFont typeface="Arial" panose="020B0604020202020204" pitchFamily="34" charset="0"/>
              <a:buChar char="•"/>
            </a:pPr>
            <a:endParaRPr lang="en-US" altLang="es-ES" sz="1600">
              <a:latin typeface="+mn-lt"/>
            </a:endParaRPr>
          </a:p>
        </p:txBody>
      </p:sp>
      <p:sp>
        <p:nvSpPr>
          <p:cNvPr id="37" name="Text Box 6">
            <a:extLst>
              <a:ext uri="{FF2B5EF4-FFF2-40B4-BE49-F238E27FC236}">
                <a16:creationId xmlns:a16="http://schemas.microsoft.com/office/drawing/2014/main" xmlns="" id="{587507BF-299E-4B7C-AD54-5A1690C69E01}"/>
              </a:ext>
            </a:extLst>
          </p:cNvPr>
          <p:cNvSpPr txBox="1">
            <a:spLocks noChangeArrowheads="1"/>
          </p:cNvSpPr>
          <p:nvPr/>
        </p:nvSpPr>
        <p:spPr>
          <a:xfrm>
            <a:off x="913180" y="1276488"/>
            <a:ext cx="11136065" cy="545092"/>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285750" indent="-285750">
              <a:lnSpc>
                <a:spcPts val="2000"/>
              </a:lnSpc>
              <a:spcBef>
                <a:spcPts val="600"/>
              </a:spcBef>
              <a:buClr>
                <a:srgbClr val="458FA3"/>
              </a:buClr>
              <a:buSzPct val="120000"/>
              <a:buFont typeface="Arial" panose="020B0604020202020204" pitchFamily="34" charset="0"/>
              <a:buChar char="•"/>
            </a:pPr>
            <a:r>
              <a:rPr lang="en-GB" sz="1600" dirty="0">
                <a:solidFill>
                  <a:prstClr val="black">
                    <a:lumMod val="65000"/>
                    <a:lumOff val="35000"/>
                  </a:prstClr>
                </a:solidFill>
                <a:latin typeface="+mn-lt"/>
              </a:rPr>
              <a:t>Several market associations are working on </a:t>
            </a:r>
            <a:r>
              <a:rPr lang="en-GB" sz="1600" dirty="0" err="1">
                <a:solidFill>
                  <a:prstClr val="black">
                    <a:lumMod val="65000"/>
                    <a:lumOff val="35000"/>
                  </a:prstClr>
                </a:solidFill>
                <a:latin typeface="+mn-lt"/>
              </a:rPr>
              <a:t>fallback</a:t>
            </a:r>
            <a:r>
              <a:rPr lang="en-GB" sz="1600" dirty="0">
                <a:solidFill>
                  <a:prstClr val="black">
                    <a:lumMod val="65000"/>
                    <a:lumOff val="35000"/>
                  </a:prstClr>
                </a:solidFill>
                <a:latin typeface="+mn-lt"/>
              </a:rPr>
              <a:t> provisions.</a:t>
            </a:r>
          </a:p>
          <a:p>
            <a:pPr marL="285750" indent="-285750">
              <a:lnSpc>
                <a:spcPts val="2000"/>
              </a:lnSpc>
              <a:spcBef>
                <a:spcPts val="600"/>
              </a:spcBef>
              <a:buClr>
                <a:srgbClr val="458FA3"/>
              </a:buClr>
              <a:buSzPct val="120000"/>
              <a:buFont typeface="Arial" panose="020B0604020202020204" pitchFamily="34" charset="0"/>
              <a:buChar char="•"/>
            </a:pPr>
            <a:r>
              <a:rPr lang="en-GB" sz="1600" dirty="0" smtClean="0">
                <a:solidFill>
                  <a:prstClr val="black">
                    <a:lumMod val="65000"/>
                    <a:lumOff val="35000"/>
                  </a:prstClr>
                </a:solidFill>
                <a:latin typeface="+mn-lt"/>
              </a:rPr>
              <a:t>Below is </a:t>
            </a:r>
            <a:r>
              <a:rPr lang="en-GB" sz="1600" b="1" dirty="0">
                <a:solidFill>
                  <a:prstClr val="black">
                    <a:lumMod val="65000"/>
                    <a:lumOff val="35000"/>
                  </a:prstClr>
                </a:solidFill>
                <a:latin typeface="+mn-lt"/>
              </a:rPr>
              <a:t>a non exhaustive list </a:t>
            </a:r>
            <a:r>
              <a:rPr lang="en-GB" sz="1600" dirty="0">
                <a:solidFill>
                  <a:prstClr val="black">
                    <a:lumMod val="65000"/>
                    <a:lumOff val="35000"/>
                  </a:prstClr>
                </a:solidFill>
                <a:latin typeface="+mn-lt"/>
              </a:rPr>
              <a:t>of </a:t>
            </a:r>
            <a:r>
              <a:rPr lang="en-GB" sz="1600" dirty="0" smtClean="0">
                <a:solidFill>
                  <a:prstClr val="black">
                    <a:lumMod val="65000"/>
                    <a:lumOff val="35000"/>
                  </a:prstClr>
                </a:solidFill>
                <a:latin typeface="+mn-lt"/>
              </a:rPr>
              <a:t>some major </a:t>
            </a:r>
            <a:r>
              <a:rPr lang="en-GB" sz="1600" dirty="0">
                <a:solidFill>
                  <a:prstClr val="black">
                    <a:lumMod val="65000"/>
                    <a:lumOff val="35000"/>
                  </a:prstClr>
                </a:solidFill>
                <a:latin typeface="+mn-lt"/>
              </a:rPr>
              <a:t>market associations involved in this work. </a:t>
            </a:r>
          </a:p>
          <a:p>
            <a:pPr marL="285750" indent="-285750">
              <a:lnSpc>
                <a:spcPts val="2000"/>
              </a:lnSpc>
              <a:spcBef>
                <a:spcPts val="600"/>
              </a:spcBef>
              <a:buClr>
                <a:srgbClr val="458FA3"/>
              </a:buClr>
              <a:buSzPct val="120000"/>
              <a:buFont typeface="Arial" panose="020B0604020202020204" pitchFamily="34" charset="0"/>
              <a:buChar char="•"/>
            </a:pPr>
            <a:r>
              <a:rPr lang="en-GB" sz="1600" dirty="0">
                <a:solidFill>
                  <a:prstClr val="black">
                    <a:lumMod val="65000"/>
                    <a:lumOff val="35000"/>
                  </a:prstClr>
                </a:solidFill>
                <a:latin typeface="+mn-lt"/>
              </a:rPr>
              <a:t>Please </a:t>
            </a:r>
            <a:r>
              <a:rPr lang="en-GB" sz="1600" b="1" dirty="0">
                <a:solidFill>
                  <a:prstClr val="black">
                    <a:lumMod val="65000"/>
                    <a:lumOff val="35000"/>
                  </a:prstClr>
                </a:solidFill>
                <a:latin typeface="+mn-lt"/>
              </a:rPr>
              <a:t>review the </a:t>
            </a:r>
            <a:r>
              <a:rPr lang="en-GB" sz="1600" b="1" dirty="0" smtClean="0">
                <a:solidFill>
                  <a:prstClr val="black">
                    <a:lumMod val="65000"/>
                    <a:lumOff val="35000"/>
                  </a:prstClr>
                </a:solidFill>
                <a:latin typeface="+mn-lt"/>
              </a:rPr>
              <a:t>annex 1 </a:t>
            </a:r>
            <a:r>
              <a:rPr lang="en-GB" sz="1600" b="1" dirty="0">
                <a:solidFill>
                  <a:prstClr val="black">
                    <a:lumMod val="65000"/>
                    <a:lumOff val="35000"/>
                  </a:prstClr>
                </a:solidFill>
                <a:latin typeface="+mn-lt"/>
              </a:rPr>
              <a:t>for a brief detail of their work. </a:t>
            </a:r>
            <a:r>
              <a:rPr lang="en-US" altLang="es-ES" sz="1600" b="1" dirty="0">
                <a:solidFill>
                  <a:prstClr val="black">
                    <a:lumMod val="65000"/>
                    <a:lumOff val="35000"/>
                  </a:prstClr>
                </a:solidFill>
                <a:latin typeface="+mn-lt"/>
              </a:rPr>
              <a:t> </a:t>
            </a:r>
            <a:endParaRPr lang="en-US" altLang="es-ES" sz="1600" b="1" dirty="0">
              <a:latin typeface="+mn-lt"/>
            </a:endParaRPr>
          </a:p>
          <a:p>
            <a:pPr marL="285750" indent="-285750">
              <a:lnSpc>
                <a:spcPts val="2000"/>
              </a:lnSpc>
              <a:spcBef>
                <a:spcPts val="600"/>
              </a:spcBef>
              <a:buClr>
                <a:srgbClr val="458FA3"/>
              </a:buClr>
              <a:buSzPct val="120000"/>
              <a:buFont typeface="Arial" panose="020B0604020202020204" pitchFamily="34" charset="0"/>
              <a:buChar char="•"/>
            </a:pPr>
            <a:r>
              <a:rPr lang="en-GB" sz="1600" b="1" dirty="0" smtClean="0">
                <a:solidFill>
                  <a:prstClr val="black">
                    <a:lumMod val="65000"/>
                    <a:lumOff val="35000"/>
                  </a:prstClr>
                </a:solidFill>
                <a:latin typeface="+mn-lt"/>
              </a:rPr>
              <a:t>Market </a:t>
            </a:r>
            <a:r>
              <a:rPr lang="en-GB" sz="1600" b="1" dirty="0">
                <a:solidFill>
                  <a:prstClr val="black">
                    <a:lumMod val="65000"/>
                    <a:lumOff val="35000"/>
                  </a:prstClr>
                </a:solidFill>
                <a:latin typeface="+mn-lt"/>
              </a:rPr>
              <a:t>participants are advised to check the relevant websites </a:t>
            </a:r>
            <a:r>
              <a:rPr lang="en-GB" sz="1600" dirty="0">
                <a:solidFill>
                  <a:prstClr val="black">
                    <a:lumMod val="65000"/>
                    <a:lumOff val="35000"/>
                  </a:prstClr>
                </a:solidFill>
                <a:latin typeface="+mn-lt"/>
              </a:rPr>
              <a:t>for more </a:t>
            </a:r>
            <a:r>
              <a:rPr lang="en-GB" sz="1600" dirty="0" smtClean="0">
                <a:solidFill>
                  <a:prstClr val="black">
                    <a:lumMod val="65000"/>
                    <a:lumOff val="35000"/>
                  </a:prstClr>
                </a:solidFill>
                <a:latin typeface="+mn-lt"/>
              </a:rPr>
              <a:t>and regularly updated details </a:t>
            </a:r>
            <a:r>
              <a:rPr lang="en-GB" sz="1600" dirty="0">
                <a:solidFill>
                  <a:prstClr val="black">
                    <a:lumMod val="65000"/>
                    <a:lumOff val="35000"/>
                  </a:prstClr>
                </a:solidFill>
                <a:latin typeface="+mn-lt"/>
              </a:rPr>
              <a:t>on this work</a:t>
            </a:r>
            <a:r>
              <a:rPr lang="en-GB" sz="1600" dirty="0" smtClean="0">
                <a:solidFill>
                  <a:prstClr val="black">
                    <a:lumMod val="65000"/>
                    <a:lumOff val="35000"/>
                  </a:prstClr>
                </a:solidFill>
                <a:latin typeface="+mn-lt"/>
              </a:rPr>
              <a:t>.</a:t>
            </a:r>
            <a:endParaRPr lang="en-GB" sz="1600" dirty="0">
              <a:solidFill>
                <a:prstClr val="black">
                  <a:lumMod val="65000"/>
                  <a:lumOff val="35000"/>
                </a:prstClr>
              </a:solidFill>
              <a:latin typeface="+mn-lt"/>
            </a:endParaRPr>
          </a:p>
        </p:txBody>
      </p:sp>
      <p:sp>
        <p:nvSpPr>
          <p:cNvPr id="25" name="Text Box 6">
            <a:extLst>
              <a:ext uri="{FF2B5EF4-FFF2-40B4-BE49-F238E27FC236}">
                <a16:creationId xmlns:a16="http://schemas.microsoft.com/office/drawing/2014/main" xmlns="" id="{03B66BF7-D2B9-4841-89DC-59B79D79AA55}"/>
              </a:ext>
            </a:extLst>
          </p:cNvPr>
          <p:cNvSpPr txBox="1">
            <a:spLocks noChangeArrowheads="1"/>
          </p:cNvSpPr>
          <p:nvPr/>
        </p:nvSpPr>
        <p:spPr>
          <a:xfrm>
            <a:off x="913181" y="3084503"/>
            <a:ext cx="3470134" cy="365125"/>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ts val="2000"/>
              </a:lnSpc>
              <a:spcBef>
                <a:spcPts val="600"/>
              </a:spcBef>
              <a:buClr>
                <a:srgbClr val="458FA3"/>
              </a:buClr>
              <a:buSzPct val="120000"/>
            </a:pPr>
            <a:r>
              <a:rPr lang="es-ES" sz="1600" b="1" i="1">
                <a:solidFill>
                  <a:prstClr val="black">
                    <a:lumMod val="65000"/>
                    <a:lumOff val="35000"/>
                  </a:prstClr>
                </a:solidFill>
                <a:latin typeface="+mn-lt"/>
              </a:rPr>
              <a:t>List of main market associations</a:t>
            </a:r>
            <a:r>
              <a:rPr lang="es-ES" sz="1600">
                <a:solidFill>
                  <a:prstClr val="black">
                    <a:lumMod val="65000"/>
                    <a:lumOff val="35000"/>
                  </a:prstClr>
                </a:solidFill>
                <a:latin typeface="+mn-lt"/>
              </a:rPr>
              <a:t>:</a:t>
            </a:r>
          </a:p>
          <a:p>
            <a:pPr>
              <a:lnSpc>
                <a:spcPts val="2000"/>
              </a:lnSpc>
              <a:spcBef>
                <a:spcPts val="600"/>
              </a:spcBef>
              <a:buClr>
                <a:srgbClr val="458FA3"/>
              </a:buClr>
              <a:buSzPct val="120000"/>
            </a:pPr>
            <a:endParaRPr lang="es-ES" sz="1600">
              <a:solidFill>
                <a:prstClr val="black">
                  <a:lumMod val="65000"/>
                  <a:lumOff val="35000"/>
                </a:prstClr>
              </a:solidFill>
              <a:latin typeface="+mn-lt"/>
            </a:endParaRPr>
          </a:p>
          <a:p>
            <a:pPr marL="285750" indent="-285750">
              <a:lnSpc>
                <a:spcPts val="2000"/>
              </a:lnSpc>
              <a:spcBef>
                <a:spcPts val="600"/>
              </a:spcBef>
              <a:buClr>
                <a:srgbClr val="458FA3"/>
              </a:buClr>
              <a:buSzPct val="120000"/>
              <a:buFont typeface="Arial" panose="020B0604020202020204" pitchFamily="34" charset="0"/>
              <a:buChar char="•"/>
            </a:pPr>
            <a:r>
              <a:rPr lang="es-ES" altLang="es-ES" sz="1600">
                <a:solidFill>
                  <a:prstClr val="black">
                    <a:lumMod val="65000"/>
                    <a:lumOff val="35000"/>
                  </a:prstClr>
                </a:solidFill>
                <a:latin typeface="+mn-lt"/>
              </a:rPr>
              <a:t>AEB</a:t>
            </a:r>
          </a:p>
          <a:p>
            <a:pPr marL="285750" indent="-285750">
              <a:lnSpc>
                <a:spcPts val="2000"/>
              </a:lnSpc>
              <a:spcBef>
                <a:spcPts val="600"/>
              </a:spcBef>
              <a:buClr>
                <a:srgbClr val="458FA3"/>
              </a:buClr>
              <a:buSzPct val="120000"/>
              <a:buFont typeface="Arial" panose="020B0604020202020204" pitchFamily="34" charset="0"/>
              <a:buChar char="•"/>
            </a:pPr>
            <a:r>
              <a:rPr lang="es-ES" altLang="es-ES" sz="1600">
                <a:solidFill>
                  <a:prstClr val="black">
                    <a:lumMod val="65000"/>
                    <a:lumOff val="35000"/>
                  </a:prstClr>
                </a:solidFill>
                <a:latin typeface="+mn-lt"/>
              </a:rPr>
              <a:t>AFME</a:t>
            </a:r>
          </a:p>
          <a:p>
            <a:pPr marL="285750" indent="-285750">
              <a:lnSpc>
                <a:spcPts val="2000"/>
              </a:lnSpc>
              <a:spcBef>
                <a:spcPts val="600"/>
              </a:spcBef>
              <a:buClr>
                <a:srgbClr val="458FA3"/>
              </a:buClr>
              <a:buSzPct val="120000"/>
              <a:buFont typeface="Arial" panose="020B0604020202020204" pitchFamily="34" charset="0"/>
              <a:buChar char="•"/>
            </a:pPr>
            <a:r>
              <a:rPr lang="es-ES" altLang="es-ES" sz="1600">
                <a:solidFill>
                  <a:prstClr val="black">
                    <a:lumMod val="65000"/>
                    <a:lumOff val="35000"/>
                  </a:prstClr>
                </a:solidFill>
                <a:latin typeface="+mn-lt"/>
              </a:rPr>
              <a:t>BDB</a:t>
            </a:r>
          </a:p>
          <a:p>
            <a:pPr marL="285750" indent="-285750">
              <a:lnSpc>
                <a:spcPts val="2000"/>
              </a:lnSpc>
              <a:spcBef>
                <a:spcPts val="600"/>
              </a:spcBef>
              <a:buClr>
                <a:srgbClr val="458FA3"/>
              </a:buClr>
              <a:buSzPct val="120000"/>
              <a:buFont typeface="Arial" panose="020B0604020202020204" pitchFamily="34" charset="0"/>
              <a:buChar char="•"/>
            </a:pPr>
            <a:r>
              <a:rPr lang="es-ES" altLang="es-ES" sz="1600">
                <a:solidFill>
                  <a:prstClr val="black">
                    <a:lumMod val="65000"/>
                    <a:lumOff val="35000"/>
                  </a:prstClr>
                </a:solidFill>
                <a:latin typeface="+mn-lt"/>
              </a:rPr>
              <a:t>EBF</a:t>
            </a:r>
          </a:p>
          <a:p>
            <a:pPr marL="285750" indent="-285750">
              <a:lnSpc>
                <a:spcPts val="2000"/>
              </a:lnSpc>
              <a:spcBef>
                <a:spcPts val="600"/>
              </a:spcBef>
              <a:buClr>
                <a:srgbClr val="458FA3"/>
              </a:buClr>
              <a:buSzPct val="120000"/>
              <a:buFont typeface="Arial" panose="020B0604020202020204" pitchFamily="34" charset="0"/>
              <a:buChar char="•"/>
            </a:pPr>
            <a:r>
              <a:rPr lang="es-ES" altLang="es-ES" sz="1600">
                <a:solidFill>
                  <a:prstClr val="black">
                    <a:lumMod val="65000"/>
                    <a:lumOff val="35000"/>
                  </a:prstClr>
                </a:solidFill>
                <a:latin typeface="+mn-lt"/>
              </a:rPr>
              <a:t>FBF</a:t>
            </a:r>
          </a:p>
        </p:txBody>
      </p:sp>
      <p:sp>
        <p:nvSpPr>
          <p:cNvPr id="31" name="Text Box 6">
            <a:extLst>
              <a:ext uri="{FF2B5EF4-FFF2-40B4-BE49-F238E27FC236}">
                <a16:creationId xmlns:a16="http://schemas.microsoft.com/office/drawing/2014/main" xmlns="" id="{63E26DE7-4E40-4A4C-A477-8700011C0E1B}"/>
              </a:ext>
            </a:extLst>
          </p:cNvPr>
          <p:cNvSpPr txBox="1">
            <a:spLocks noChangeArrowheads="1"/>
          </p:cNvSpPr>
          <p:nvPr/>
        </p:nvSpPr>
        <p:spPr>
          <a:xfrm>
            <a:off x="2873781" y="3754371"/>
            <a:ext cx="3470134" cy="365125"/>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285750" indent="-285750">
              <a:lnSpc>
                <a:spcPts val="2000"/>
              </a:lnSpc>
              <a:spcBef>
                <a:spcPts val="600"/>
              </a:spcBef>
              <a:buClr>
                <a:srgbClr val="458FA3"/>
              </a:buClr>
              <a:buSzPct val="120000"/>
              <a:buFont typeface="Arial" panose="020B0604020202020204" pitchFamily="34" charset="0"/>
              <a:buChar char="•"/>
            </a:pPr>
            <a:r>
              <a:rPr lang="es-ES" altLang="es-ES" sz="1600">
                <a:solidFill>
                  <a:prstClr val="black">
                    <a:lumMod val="65000"/>
                    <a:lumOff val="35000"/>
                  </a:prstClr>
                </a:solidFill>
                <a:latin typeface="+mn-lt"/>
              </a:rPr>
              <a:t>ICMA</a:t>
            </a:r>
          </a:p>
          <a:p>
            <a:pPr marL="285750" indent="-285750">
              <a:lnSpc>
                <a:spcPts val="2000"/>
              </a:lnSpc>
              <a:spcBef>
                <a:spcPts val="600"/>
              </a:spcBef>
              <a:buClr>
                <a:srgbClr val="458FA3"/>
              </a:buClr>
              <a:buSzPct val="120000"/>
              <a:buFont typeface="Arial" panose="020B0604020202020204" pitchFamily="34" charset="0"/>
              <a:buChar char="•"/>
            </a:pPr>
            <a:r>
              <a:rPr lang="es-ES" altLang="es-ES" sz="1600">
                <a:solidFill>
                  <a:prstClr val="black">
                    <a:lumMod val="65000"/>
                    <a:lumOff val="35000"/>
                  </a:prstClr>
                </a:solidFill>
                <a:latin typeface="+mn-lt"/>
              </a:rPr>
              <a:t>ISDA</a:t>
            </a:r>
          </a:p>
          <a:p>
            <a:pPr marL="285750" indent="-285750">
              <a:lnSpc>
                <a:spcPts val="2000"/>
              </a:lnSpc>
              <a:spcBef>
                <a:spcPts val="600"/>
              </a:spcBef>
              <a:buClr>
                <a:srgbClr val="458FA3"/>
              </a:buClr>
              <a:buSzPct val="120000"/>
              <a:buFont typeface="Arial" panose="020B0604020202020204" pitchFamily="34" charset="0"/>
              <a:buChar char="•"/>
            </a:pPr>
            <a:r>
              <a:rPr lang="es-ES" altLang="es-ES" sz="1600">
                <a:solidFill>
                  <a:prstClr val="black">
                    <a:lumMod val="65000"/>
                    <a:lumOff val="35000"/>
                  </a:prstClr>
                </a:solidFill>
                <a:latin typeface="+mn-lt"/>
              </a:rPr>
              <a:t>LMA</a:t>
            </a:r>
          </a:p>
          <a:p>
            <a:pPr marL="285750" indent="-285750">
              <a:lnSpc>
                <a:spcPts val="2000"/>
              </a:lnSpc>
              <a:spcBef>
                <a:spcPts val="600"/>
              </a:spcBef>
              <a:buClr>
                <a:srgbClr val="458FA3"/>
              </a:buClr>
              <a:buSzPct val="120000"/>
              <a:buFont typeface="Arial" panose="020B0604020202020204" pitchFamily="34" charset="0"/>
              <a:buChar char="•"/>
            </a:pPr>
            <a:r>
              <a:rPr lang="es-ES" altLang="es-ES" sz="1600">
                <a:solidFill>
                  <a:prstClr val="black">
                    <a:lumMod val="65000"/>
                    <a:lumOff val="35000"/>
                  </a:prstClr>
                </a:solidFill>
                <a:latin typeface="+mn-lt"/>
              </a:rPr>
              <a:t>Others</a:t>
            </a:r>
          </a:p>
        </p:txBody>
      </p:sp>
      <p:sp>
        <p:nvSpPr>
          <p:cNvPr id="32" name="Text Box 6">
            <a:extLst>
              <a:ext uri="{FF2B5EF4-FFF2-40B4-BE49-F238E27FC236}">
                <a16:creationId xmlns:a16="http://schemas.microsoft.com/office/drawing/2014/main" xmlns="" id="{5BFC0579-2066-418C-9597-86261BE039AD}"/>
              </a:ext>
            </a:extLst>
          </p:cNvPr>
          <p:cNvSpPr txBox="1">
            <a:spLocks noChangeArrowheads="1"/>
          </p:cNvSpPr>
          <p:nvPr/>
        </p:nvSpPr>
        <p:spPr>
          <a:xfrm>
            <a:off x="6920021" y="3664387"/>
            <a:ext cx="4695873" cy="545092"/>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ts val="2000"/>
              </a:lnSpc>
              <a:spcBef>
                <a:spcPts val="600"/>
              </a:spcBef>
              <a:buClr>
                <a:srgbClr val="458FA3"/>
              </a:buClr>
              <a:buSzPct val="120000"/>
            </a:pPr>
            <a:r>
              <a:rPr lang="en-US" sz="1600">
                <a:solidFill>
                  <a:prstClr val="black">
                    <a:lumMod val="65000"/>
                    <a:lumOff val="35000"/>
                  </a:prstClr>
                </a:solidFill>
                <a:latin typeface="+mn-lt"/>
              </a:rPr>
              <a:t>Market associations are working on fallback </a:t>
            </a:r>
            <a:r>
              <a:rPr lang="en-US" sz="1600" smtClean="0">
                <a:solidFill>
                  <a:prstClr val="black">
                    <a:lumMod val="65000"/>
                    <a:lumOff val="35000"/>
                  </a:prstClr>
                </a:solidFill>
                <a:latin typeface="+mn-lt"/>
              </a:rPr>
              <a:t>languages and provisions </a:t>
            </a:r>
            <a:r>
              <a:rPr lang="en-US" sz="1600">
                <a:solidFill>
                  <a:prstClr val="black">
                    <a:lumMod val="65000"/>
                    <a:lumOff val="35000"/>
                  </a:prstClr>
                </a:solidFill>
                <a:latin typeface="+mn-lt"/>
              </a:rPr>
              <a:t>in order to update their reference contracts and master </a:t>
            </a:r>
            <a:r>
              <a:rPr lang="en-US" sz="1600" smtClean="0">
                <a:solidFill>
                  <a:prstClr val="black">
                    <a:lumMod val="65000"/>
                    <a:lumOff val="35000"/>
                  </a:prstClr>
                </a:solidFill>
                <a:latin typeface="+mn-lt"/>
              </a:rPr>
              <a:t>agreements, </a:t>
            </a:r>
            <a:r>
              <a:rPr lang="en-US" sz="1600">
                <a:solidFill>
                  <a:prstClr val="black">
                    <a:lumMod val="65000"/>
                    <a:lumOff val="35000"/>
                  </a:prstClr>
                </a:solidFill>
                <a:latin typeface="+mn-lt"/>
              </a:rPr>
              <a:t>which helps to improve terminology and </a:t>
            </a:r>
            <a:r>
              <a:rPr lang="en-US" sz="1600" smtClean="0">
                <a:solidFill>
                  <a:prstClr val="black">
                    <a:lumMod val="65000"/>
                    <a:lumOff val="35000"/>
                  </a:prstClr>
                </a:solidFill>
                <a:latin typeface="+mn-lt"/>
              </a:rPr>
              <a:t>standardization </a:t>
            </a:r>
            <a:r>
              <a:rPr lang="en-US" sz="1600">
                <a:solidFill>
                  <a:prstClr val="black">
                    <a:lumMod val="65000"/>
                    <a:lumOff val="35000"/>
                  </a:prstClr>
                </a:solidFill>
                <a:latin typeface="+mn-lt"/>
              </a:rPr>
              <a:t>among users.</a:t>
            </a:r>
            <a:endParaRPr lang="en-US" altLang="es-ES" sz="1600" b="1">
              <a:latin typeface="+mn-lt"/>
            </a:endParaRPr>
          </a:p>
        </p:txBody>
      </p:sp>
      <p:sp>
        <p:nvSpPr>
          <p:cNvPr id="34" name="Freeform 60">
            <a:extLst>
              <a:ext uri="{FF2B5EF4-FFF2-40B4-BE49-F238E27FC236}">
                <a16:creationId xmlns:a16="http://schemas.microsoft.com/office/drawing/2014/main" xmlns="" id="{CA7FB618-E9CC-44D3-95E3-B33AE099650D}"/>
              </a:ext>
            </a:extLst>
          </p:cNvPr>
          <p:cNvSpPr>
            <a:spLocks noChangeAspect="1" noEditPoints="1"/>
          </p:cNvSpPr>
          <p:nvPr/>
        </p:nvSpPr>
        <p:spPr>
          <a:xfrm>
            <a:off x="6241499" y="4085828"/>
            <a:ext cx="479425" cy="479425"/>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rgbClr val="000000"/>
          </a:solidFill>
          <a:ln>
            <a:noFill/>
          </a:ln>
        </p:spPr>
        <p:txBody>
          <a:bodyPr vert="horz" wrap="square" lIns="78191" tIns="39096" rIns="78191" bIns="39096" numCol="1" anchor="t" anchorCtr="0" compatLnSpc="1">
            <a:prstTxWarp prst="textNoShape">
              <a:avLst/>
            </a:prstTxWarp>
          </a:bodyPr>
          <a:lstStyle/>
          <a:p>
            <a:endParaRPr lang="en-US" sz="800"/>
          </a:p>
        </p:txBody>
      </p:sp>
    </p:spTree>
    <p:extLst>
      <p:ext uri="{BB962C8B-B14F-4D97-AF65-F5344CB8AC3E}">
        <p14:creationId xmlns:p14="http://schemas.microsoft.com/office/powerpoint/2010/main" val="3828810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2" name="Conector recto 21">
            <a:extLst>
              <a:ext uri="{FF2B5EF4-FFF2-40B4-BE49-F238E27FC236}">
                <a16:creationId xmlns:a16="http://schemas.microsoft.com/office/drawing/2014/main" xmlns="" id="{1A67ABDB-0740-4B7E-A39E-9DEC92C90CAC}"/>
              </a:ext>
            </a:extLst>
          </p:cNvPr>
          <p:cNvCxnSpPr/>
          <p:nvPr/>
        </p:nvCxnSpPr>
        <p:spPr>
          <a:xfrm>
            <a:off x="8399283" y="2422689"/>
            <a:ext cx="0" cy="2658358"/>
          </a:xfrm>
          <a:prstGeom prst="line">
            <a:avLst/>
          </a:prstGeom>
          <a:ln w="6350" cap="flat" algn="ctr">
            <a:solidFill>
              <a:srgbClr val="458FA3"/>
            </a:solidFill>
            <a:prstDash val="solid"/>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xmlns="" id="{F8A89506-59E8-4045-B61B-5C210C6F8504}"/>
              </a:ext>
            </a:extLst>
          </p:cNvPr>
          <p:cNvCxnSpPr/>
          <p:nvPr/>
        </p:nvCxnSpPr>
        <p:spPr>
          <a:xfrm>
            <a:off x="4062953" y="2422689"/>
            <a:ext cx="0" cy="2658358"/>
          </a:xfrm>
          <a:prstGeom prst="line">
            <a:avLst/>
          </a:prstGeom>
          <a:ln w="6350" cap="flat" algn="ctr">
            <a:solidFill>
              <a:srgbClr val="458FA3"/>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4" name="Objeto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207" name="Diapositiva de think-cell" r:id="rId5" imgW="0" imgH="0" progId="TCLayout.ActiveDocument.1">
                  <p:embed/>
                </p:oleObj>
              </mc:Choice>
              <mc:Fallback>
                <p:oleObj name="Diapositiva de think-cell" r:id="rId5" imgW="0" imgH="0" progId="TCLayout.ActiveDocument.1">
                  <p:embed/>
                  <p:pic>
                    <p:nvPicPr>
                      <p:cNvPr id="0" name="Picture 1" descr="rId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Marcador de texto 9"/>
          <p:cNvSpPr>
            <a:spLocks noGrp="1"/>
          </p:cNvSpPr>
          <p:nvPr/>
        </p:nvSpPr>
        <p:spPr>
          <a:xfrm>
            <a:off x="695254" y="379656"/>
            <a:ext cx="10660597" cy="690742"/>
          </a:xfrm>
          <a:prstGeom prst="rect">
            <a:avLst/>
          </a:prstGeom>
        </p:spPr>
        <p:txBody>
          <a:bodyPr/>
          <a:lstStyle>
            <a:lvl1pPr marL="0" indent="0" algn="l" defTabSz="914400" rtl="0" eaLnBrk="1" latinLnBrk="0" hangingPunct="1">
              <a:lnSpc>
                <a:spcPct val="90000"/>
              </a:lnSpc>
              <a:spcBef>
                <a:spcPts val="1000"/>
              </a:spcBef>
              <a:buFontTx/>
              <a:buNone/>
              <a:defRPr sz="3200" kern="1200" baseline="0">
                <a:solidFill>
                  <a:srgbClr val="FF0000"/>
                </a:solidFill>
                <a:latin typeface="+mn-lt"/>
                <a:ea typeface="+mn-ea"/>
                <a:cs typeface="+mn-cs"/>
              </a:defRPr>
            </a:lvl1pPr>
            <a:lvl2pPr marL="4572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2pPr>
            <a:lvl3pPr marL="9144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3pPr>
            <a:lvl4pPr marL="13716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4pPr>
            <a:lvl5pPr marL="18288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None/>
            </a:pPr>
            <a:r>
              <a:rPr lang="en-US" sz="2400" b="1">
                <a:solidFill>
                  <a:schemeClr val="accent2">
                    <a:lumMod val="50000"/>
                  </a:schemeClr>
                </a:solidFill>
                <a:latin typeface="Arial" panose="020B0604020202020204" pitchFamily="34" charset="0"/>
                <a:cs typeface="Arial" panose="020B0604020202020204" pitchFamily="34" charset="0"/>
              </a:rPr>
              <a:t>What market participants need to </a:t>
            </a:r>
            <a:r>
              <a:rPr lang="en-US" sz="2400" b="1" smtClean="0">
                <a:solidFill>
                  <a:schemeClr val="accent2">
                    <a:lumMod val="50000"/>
                  </a:schemeClr>
                </a:solidFill>
                <a:latin typeface="Arial" panose="020B0604020202020204" pitchFamily="34" charset="0"/>
                <a:cs typeface="Arial" panose="020B0604020202020204" pitchFamily="34" charset="0"/>
              </a:rPr>
              <a:t>do </a:t>
            </a:r>
            <a:endParaRPr lang="en-US" sz="2400" b="1">
              <a:solidFill>
                <a:schemeClr val="accent2">
                  <a:lumMod val="50000"/>
                </a:schemeClr>
              </a:solidFill>
              <a:latin typeface="Arial" panose="020B0604020202020204" pitchFamily="34" charset="0"/>
              <a:cs typeface="Arial" panose="020B0604020202020204" pitchFamily="34" charset="0"/>
            </a:endParaRPr>
          </a:p>
        </p:txBody>
      </p:sp>
      <p:sp>
        <p:nvSpPr>
          <p:cNvPr id="6" name="Rectángulo 5"/>
          <p:cNvSpPr/>
          <p:nvPr/>
        </p:nvSpPr>
        <p:spPr>
          <a:xfrm>
            <a:off x="672453" y="1232769"/>
            <a:ext cx="3130363" cy="646331"/>
          </a:xfrm>
          <a:prstGeom prst="rect">
            <a:avLst/>
          </a:prstGeom>
        </p:spPr>
        <p:txBody>
          <a:bodyPr wrap="square">
            <a:spAutoFit/>
          </a:bodyPr>
          <a:lstStyle/>
          <a:p>
            <a:r>
              <a:rPr lang="en-US" b="1">
                <a:solidFill>
                  <a:srgbClr val="458FA3"/>
                </a:solidFill>
                <a:latin typeface="Arial" panose="020B0604020202020204" pitchFamily="34" charset="0"/>
              </a:rPr>
              <a:t>UNDERSTAND EXPOSURES AND RISKS </a:t>
            </a:r>
            <a:endParaRPr lang="en-US" b="1">
              <a:solidFill>
                <a:srgbClr val="458FA3"/>
              </a:solidFill>
            </a:endParaRPr>
          </a:p>
        </p:txBody>
      </p:sp>
      <p:sp>
        <p:nvSpPr>
          <p:cNvPr id="7" name="Rectángulo 6"/>
          <p:cNvSpPr/>
          <p:nvPr/>
        </p:nvSpPr>
        <p:spPr>
          <a:xfrm>
            <a:off x="662847" y="2308314"/>
            <a:ext cx="2999541" cy="2893100"/>
          </a:xfrm>
          <a:prstGeom prst="rect">
            <a:avLst/>
          </a:prstGeom>
        </p:spPr>
        <p:txBody>
          <a:bodyPr wrap="square">
            <a:spAutoFit/>
          </a:bodyPr>
          <a:lstStyle/>
          <a:p>
            <a:pPr marL="285750" indent="-198438">
              <a:spcBef>
                <a:spcPts val="600"/>
              </a:spcBef>
              <a:spcAft>
                <a:spcPts val="600"/>
              </a:spcAft>
              <a:buFont typeface="Wingdings" panose="05000000000000000000" pitchFamily="2" charset="2"/>
              <a:buChar char="§"/>
            </a:pPr>
            <a:r>
              <a:rPr lang="en-US" sz="1200">
                <a:solidFill>
                  <a:schemeClr val="tx1">
                    <a:lumMod val="65000"/>
                    <a:lumOff val="35000"/>
                  </a:schemeClr>
                </a:solidFill>
                <a:latin typeface="+mj-lt"/>
                <a:ea typeface="+mj-ea"/>
                <a:cs typeface="+mj-cs"/>
              </a:rPr>
              <a:t>Quantify </a:t>
            </a:r>
            <a:r>
              <a:rPr lang="en-US" sz="1200" smtClean="0">
                <a:solidFill>
                  <a:schemeClr val="tx1">
                    <a:lumMod val="65000"/>
                    <a:lumOff val="35000"/>
                  </a:schemeClr>
                </a:solidFill>
                <a:latin typeface="+mj-lt"/>
                <a:ea typeface="+mj-ea"/>
                <a:cs typeface="+mj-cs"/>
              </a:rPr>
              <a:t>IBOR </a:t>
            </a:r>
            <a:r>
              <a:rPr lang="en-US" sz="1200">
                <a:solidFill>
                  <a:schemeClr val="tx1">
                    <a:lumMod val="65000"/>
                    <a:lumOff val="35000"/>
                  </a:schemeClr>
                </a:solidFill>
                <a:latin typeface="+mj-lt"/>
                <a:ea typeface="+mj-ea"/>
                <a:cs typeface="+mj-cs"/>
              </a:rPr>
              <a:t>exposures (ongoing monitoring of products, contracts and processes)</a:t>
            </a:r>
          </a:p>
          <a:p>
            <a:pPr marL="285750" indent="-198438">
              <a:spcBef>
                <a:spcPts val="600"/>
              </a:spcBef>
              <a:spcAft>
                <a:spcPts val="600"/>
              </a:spcAft>
              <a:buFont typeface="Wingdings" panose="05000000000000000000" pitchFamily="2" charset="2"/>
              <a:buChar char="§"/>
            </a:pPr>
            <a:r>
              <a:rPr lang="en-US" sz="1200">
                <a:solidFill>
                  <a:schemeClr val="tx1">
                    <a:lumMod val="65000"/>
                    <a:lumOff val="35000"/>
                  </a:schemeClr>
                </a:solidFill>
                <a:latin typeface="+mj-lt"/>
                <a:ea typeface="+mj-ea"/>
                <a:cs typeface="+mj-cs"/>
              </a:rPr>
              <a:t>Risk assessment (valuation, model and risk management)</a:t>
            </a:r>
          </a:p>
          <a:p>
            <a:pPr marL="285750" indent="-198438">
              <a:spcBef>
                <a:spcPts val="600"/>
              </a:spcBef>
              <a:spcAft>
                <a:spcPts val="600"/>
              </a:spcAft>
              <a:buFont typeface="Wingdings" panose="05000000000000000000" pitchFamily="2" charset="2"/>
              <a:buChar char="§"/>
            </a:pPr>
            <a:r>
              <a:rPr lang="en-US" sz="1200">
                <a:solidFill>
                  <a:schemeClr val="tx1">
                    <a:lumMod val="65000"/>
                    <a:lumOff val="35000"/>
                  </a:schemeClr>
                </a:solidFill>
                <a:latin typeface="+mj-lt"/>
                <a:ea typeface="+mj-ea"/>
                <a:cs typeface="+mj-cs"/>
              </a:rPr>
              <a:t>Consider risk </a:t>
            </a:r>
            <a:r>
              <a:rPr lang="en-GB" sz="1200">
                <a:solidFill>
                  <a:schemeClr val="tx1">
                    <a:lumMod val="65000"/>
                    <a:lumOff val="35000"/>
                  </a:schemeClr>
                </a:solidFill>
                <a:latin typeface="+mj-lt"/>
                <a:ea typeface="+mj-ea"/>
                <a:cs typeface="+mj-cs"/>
              </a:rPr>
              <a:t>mitigants</a:t>
            </a:r>
            <a:r>
              <a:rPr lang="en-US" sz="1200">
                <a:solidFill>
                  <a:schemeClr val="tx1">
                    <a:lumMod val="65000"/>
                    <a:lumOff val="35000"/>
                  </a:schemeClr>
                </a:solidFill>
                <a:latin typeface="+mj-lt"/>
                <a:ea typeface="+mj-ea"/>
                <a:cs typeface="+mj-cs"/>
              </a:rPr>
              <a:t> in a range of scenarios </a:t>
            </a:r>
          </a:p>
          <a:p>
            <a:pPr marL="285750" indent="-198438">
              <a:spcBef>
                <a:spcPts val="600"/>
              </a:spcBef>
              <a:spcAft>
                <a:spcPts val="600"/>
              </a:spcAft>
              <a:buFont typeface="Wingdings" panose="05000000000000000000" pitchFamily="2" charset="2"/>
              <a:buChar char="§"/>
            </a:pPr>
            <a:r>
              <a:rPr lang="en-US" sz="1200">
                <a:solidFill>
                  <a:schemeClr val="tx1">
                    <a:lumMod val="65000"/>
                    <a:lumOff val="35000"/>
                  </a:schemeClr>
                </a:solidFill>
                <a:latin typeface="+mj-lt"/>
                <a:ea typeface="+mj-ea"/>
                <a:cs typeface="+mj-cs"/>
              </a:rPr>
              <a:t>Consider regulatory obligations </a:t>
            </a:r>
          </a:p>
          <a:p>
            <a:pPr marL="285750" indent="-198438">
              <a:spcBef>
                <a:spcPts val="600"/>
              </a:spcBef>
              <a:spcAft>
                <a:spcPts val="600"/>
              </a:spcAft>
              <a:buFont typeface="Wingdings" panose="05000000000000000000" pitchFamily="2" charset="2"/>
              <a:buChar char="§"/>
            </a:pPr>
            <a:r>
              <a:rPr lang="en-US" sz="1200">
                <a:solidFill>
                  <a:schemeClr val="tx1">
                    <a:lumMod val="65000"/>
                    <a:lumOff val="35000"/>
                  </a:schemeClr>
                </a:solidFill>
                <a:latin typeface="+mj-lt"/>
                <a:ea typeface="+mj-ea"/>
                <a:cs typeface="+mj-cs"/>
              </a:rPr>
              <a:t>Put in place contingency arrangements </a:t>
            </a:r>
          </a:p>
          <a:p>
            <a:pPr marL="285750" indent="-198438">
              <a:spcBef>
                <a:spcPts val="600"/>
              </a:spcBef>
              <a:spcAft>
                <a:spcPts val="600"/>
              </a:spcAft>
              <a:buFont typeface="Wingdings" panose="05000000000000000000" pitchFamily="2" charset="2"/>
              <a:buChar char="§"/>
            </a:pPr>
            <a:r>
              <a:rPr lang="en-US" sz="1200">
                <a:solidFill>
                  <a:schemeClr val="tx1">
                    <a:lumMod val="65000"/>
                    <a:lumOff val="35000"/>
                  </a:schemeClr>
                </a:solidFill>
                <a:latin typeface="+mj-lt"/>
                <a:ea typeface="+mj-ea"/>
                <a:cs typeface="+mj-cs"/>
              </a:rPr>
              <a:t>Future-proof documentation </a:t>
            </a:r>
          </a:p>
        </p:txBody>
      </p:sp>
      <p:sp>
        <p:nvSpPr>
          <p:cNvPr id="8" name="Rectángulo 7"/>
          <p:cNvSpPr/>
          <p:nvPr/>
        </p:nvSpPr>
        <p:spPr>
          <a:xfrm>
            <a:off x="4375677" y="1232768"/>
            <a:ext cx="3779624" cy="646331"/>
          </a:xfrm>
          <a:prstGeom prst="rect">
            <a:avLst/>
          </a:prstGeom>
        </p:spPr>
        <p:txBody>
          <a:bodyPr wrap="none">
            <a:spAutoFit/>
          </a:bodyPr>
          <a:lstStyle/>
          <a:p>
            <a:r>
              <a:rPr lang="en-US" b="1">
                <a:solidFill>
                  <a:srgbClr val="458FA3"/>
                </a:solidFill>
                <a:latin typeface="Arial" panose="020B0604020202020204" pitchFamily="34" charset="0"/>
              </a:rPr>
              <a:t>ACTIVELY REDUCE RELIANCE </a:t>
            </a:r>
          </a:p>
          <a:p>
            <a:r>
              <a:rPr lang="en-US" b="1">
                <a:solidFill>
                  <a:srgbClr val="458FA3"/>
                </a:solidFill>
                <a:latin typeface="Arial" panose="020B0604020202020204" pitchFamily="34" charset="0"/>
              </a:rPr>
              <a:t>ON EONIA &amp; IBORs </a:t>
            </a:r>
            <a:r>
              <a:rPr lang="en-US" b="1" smtClean="0">
                <a:solidFill>
                  <a:srgbClr val="458FA3"/>
                </a:solidFill>
                <a:latin typeface="Arial" panose="020B0604020202020204" pitchFamily="34" charset="0"/>
              </a:rPr>
              <a:t>to be ceased</a:t>
            </a:r>
            <a:endParaRPr lang="en-US" b="1">
              <a:solidFill>
                <a:srgbClr val="458FA3"/>
              </a:solidFill>
              <a:latin typeface="Arial" panose="020B0604020202020204" pitchFamily="34" charset="0"/>
            </a:endParaRPr>
          </a:p>
        </p:txBody>
      </p:sp>
      <p:sp>
        <p:nvSpPr>
          <p:cNvPr id="9" name="Rectángulo 8"/>
          <p:cNvSpPr/>
          <p:nvPr/>
        </p:nvSpPr>
        <p:spPr>
          <a:xfrm>
            <a:off x="4396160" y="2308314"/>
            <a:ext cx="3644904" cy="2893100"/>
          </a:xfrm>
          <a:prstGeom prst="rect">
            <a:avLst/>
          </a:prstGeom>
        </p:spPr>
        <p:txBody>
          <a:bodyPr wrap="square">
            <a:spAutoFit/>
          </a:bodyPr>
          <a:lstStyle/>
          <a:p>
            <a:pPr marL="285750" indent="-198438">
              <a:spcBef>
                <a:spcPts val="600"/>
              </a:spcBef>
              <a:spcAft>
                <a:spcPts val="600"/>
              </a:spcAft>
              <a:buFont typeface="Wingdings" panose="05000000000000000000" pitchFamily="2" charset="2"/>
              <a:buChar char="§"/>
            </a:pPr>
            <a:r>
              <a:rPr lang="en-US" sz="1200">
                <a:solidFill>
                  <a:schemeClr val="tx1">
                    <a:lumMod val="65000"/>
                    <a:lumOff val="35000"/>
                  </a:schemeClr>
                </a:solidFill>
                <a:latin typeface="+mj-lt"/>
                <a:ea typeface="+mj-ea"/>
                <a:cs typeface="+mj-cs"/>
              </a:rPr>
              <a:t>Get ahead of the problem and plan for transition now </a:t>
            </a:r>
          </a:p>
          <a:p>
            <a:pPr marL="285750" indent="-198438">
              <a:spcBef>
                <a:spcPts val="600"/>
              </a:spcBef>
              <a:spcAft>
                <a:spcPts val="600"/>
              </a:spcAft>
              <a:buFont typeface="Wingdings" panose="05000000000000000000" pitchFamily="2" charset="2"/>
              <a:buChar char="§"/>
            </a:pPr>
            <a:r>
              <a:rPr lang="en-US" sz="1200">
                <a:solidFill>
                  <a:schemeClr val="tx1">
                    <a:lumMod val="65000"/>
                    <a:lumOff val="35000"/>
                  </a:schemeClr>
                </a:solidFill>
                <a:latin typeface="+mj-lt"/>
                <a:ea typeface="+mj-ea"/>
                <a:cs typeface="+mj-cs"/>
              </a:rPr>
              <a:t>Provide information </a:t>
            </a:r>
            <a:r>
              <a:rPr lang="en-US" sz="1200" smtClean="0">
                <a:solidFill>
                  <a:schemeClr val="tx1">
                    <a:lumMod val="65000"/>
                    <a:lumOff val="35000"/>
                  </a:schemeClr>
                </a:solidFill>
                <a:latin typeface="+mj-lt"/>
                <a:ea typeface="+mj-ea"/>
                <a:cs typeface="+mj-cs"/>
              </a:rPr>
              <a:t>on impacted product </a:t>
            </a:r>
            <a:r>
              <a:rPr lang="en-US" sz="1200">
                <a:solidFill>
                  <a:schemeClr val="tx1">
                    <a:lumMod val="65000"/>
                    <a:lumOff val="35000"/>
                  </a:schemeClr>
                </a:solidFill>
                <a:latin typeface="+mj-lt"/>
                <a:ea typeface="+mj-ea"/>
                <a:cs typeface="+mj-cs"/>
              </a:rPr>
              <a:t>offerings to clients, or request information from your advisors </a:t>
            </a:r>
          </a:p>
          <a:p>
            <a:pPr marL="285750" indent="-198438">
              <a:spcBef>
                <a:spcPts val="600"/>
              </a:spcBef>
              <a:spcAft>
                <a:spcPts val="600"/>
              </a:spcAft>
              <a:buFont typeface="Wingdings" panose="05000000000000000000" pitchFamily="2" charset="2"/>
              <a:buChar char="§"/>
            </a:pPr>
            <a:r>
              <a:rPr lang="en-US" sz="1200">
                <a:solidFill>
                  <a:schemeClr val="tx1">
                    <a:lumMod val="65000"/>
                    <a:lumOff val="35000"/>
                  </a:schemeClr>
                </a:solidFill>
                <a:latin typeface="+mj-lt"/>
                <a:ea typeface="+mj-ea"/>
                <a:cs typeface="+mj-cs"/>
              </a:rPr>
              <a:t>Use </a:t>
            </a:r>
            <a:r>
              <a:rPr lang="en-US" sz="1200" smtClean="0">
                <a:solidFill>
                  <a:schemeClr val="tx1">
                    <a:lumMod val="65000"/>
                    <a:lumOff val="35000"/>
                  </a:schemeClr>
                </a:solidFill>
                <a:latin typeface="+mj-lt"/>
                <a:ea typeface="+mj-ea"/>
                <a:cs typeface="+mj-cs"/>
              </a:rPr>
              <a:t>the €</a:t>
            </a:r>
            <a:r>
              <a:rPr lang="en-US" sz="1200">
                <a:solidFill>
                  <a:schemeClr val="tx1">
                    <a:lumMod val="65000"/>
                    <a:lumOff val="35000"/>
                  </a:schemeClr>
                </a:solidFill>
                <a:latin typeface="+mj-lt"/>
                <a:ea typeface="+mj-ea"/>
                <a:cs typeface="+mj-cs"/>
              </a:rPr>
              <a:t>STR where possible </a:t>
            </a:r>
          </a:p>
          <a:p>
            <a:pPr marL="285750" indent="-198438">
              <a:spcBef>
                <a:spcPts val="600"/>
              </a:spcBef>
              <a:spcAft>
                <a:spcPts val="600"/>
              </a:spcAft>
              <a:buFont typeface="Wingdings" panose="05000000000000000000" pitchFamily="2" charset="2"/>
              <a:buChar char="§"/>
            </a:pPr>
            <a:r>
              <a:rPr lang="en-US" sz="1200">
                <a:solidFill>
                  <a:schemeClr val="tx1">
                    <a:lumMod val="65000"/>
                    <a:lumOff val="35000"/>
                  </a:schemeClr>
                </a:solidFill>
                <a:latin typeface="+mj-lt"/>
                <a:ea typeface="+mj-ea"/>
                <a:cs typeface="+mj-cs"/>
              </a:rPr>
              <a:t>Reduce EONIA legacy exposure </a:t>
            </a:r>
          </a:p>
          <a:p>
            <a:pPr marL="285750" indent="-198438">
              <a:spcBef>
                <a:spcPts val="600"/>
              </a:spcBef>
              <a:spcAft>
                <a:spcPts val="600"/>
              </a:spcAft>
              <a:buFont typeface="Wingdings" panose="05000000000000000000" pitchFamily="2" charset="2"/>
              <a:buChar char="§"/>
            </a:pPr>
            <a:r>
              <a:rPr lang="en-US" sz="1200">
                <a:solidFill>
                  <a:schemeClr val="tx1">
                    <a:lumMod val="65000"/>
                    <a:lumOff val="35000"/>
                  </a:schemeClr>
                </a:solidFill>
                <a:latin typeface="+mj-lt"/>
                <a:ea typeface="+mj-ea"/>
                <a:cs typeface="+mj-cs"/>
              </a:rPr>
              <a:t>Define scenarios and implementation roadmap for transition of legacy products</a:t>
            </a:r>
          </a:p>
          <a:p>
            <a:pPr marL="285750" indent="-198438">
              <a:spcBef>
                <a:spcPts val="600"/>
              </a:spcBef>
              <a:spcAft>
                <a:spcPts val="600"/>
              </a:spcAft>
              <a:buFont typeface="Wingdings" panose="05000000000000000000" pitchFamily="2" charset="2"/>
              <a:buChar char="§"/>
            </a:pPr>
            <a:r>
              <a:rPr lang="en-US" sz="1200">
                <a:solidFill>
                  <a:schemeClr val="tx1">
                    <a:lumMod val="65000"/>
                    <a:lumOff val="35000"/>
                  </a:schemeClr>
                </a:solidFill>
                <a:latin typeface="+mj-lt"/>
                <a:ea typeface="+mj-ea"/>
                <a:cs typeface="+mj-cs"/>
              </a:rPr>
              <a:t>Consider need to transition when transacting products with maturity beyond 2021 </a:t>
            </a:r>
          </a:p>
        </p:txBody>
      </p:sp>
      <p:sp>
        <p:nvSpPr>
          <p:cNvPr id="10" name="Rectángulo 9"/>
          <p:cNvSpPr/>
          <p:nvPr/>
        </p:nvSpPr>
        <p:spPr>
          <a:xfrm>
            <a:off x="8620815" y="1229614"/>
            <a:ext cx="3130363" cy="646331"/>
          </a:xfrm>
          <a:prstGeom prst="rect">
            <a:avLst/>
          </a:prstGeom>
        </p:spPr>
        <p:txBody>
          <a:bodyPr wrap="square">
            <a:spAutoFit/>
          </a:bodyPr>
          <a:lstStyle/>
          <a:p>
            <a:r>
              <a:rPr lang="en-US" b="1">
                <a:solidFill>
                  <a:srgbClr val="458FA3"/>
                </a:solidFill>
                <a:latin typeface="Arial" panose="020B0604020202020204" pitchFamily="34" charset="0"/>
              </a:rPr>
              <a:t>ENGAGE WITH TRANSITION EFFORTS </a:t>
            </a:r>
          </a:p>
        </p:txBody>
      </p:sp>
      <p:sp>
        <p:nvSpPr>
          <p:cNvPr id="11" name="Rectángulo 10"/>
          <p:cNvSpPr/>
          <p:nvPr/>
        </p:nvSpPr>
        <p:spPr>
          <a:xfrm>
            <a:off x="8529387" y="2308314"/>
            <a:ext cx="3221791" cy="3600985"/>
          </a:xfrm>
          <a:prstGeom prst="rect">
            <a:avLst/>
          </a:prstGeom>
        </p:spPr>
        <p:txBody>
          <a:bodyPr wrap="square">
            <a:spAutoFit/>
          </a:bodyPr>
          <a:lstStyle/>
          <a:p>
            <a:pPr marL="285750" indent="-198438">
              <a:spcBef>
                <a:spcPts val="600"/>
              </a:spcBef>
              <a:spcAft>
                <a:spcPts val="600"/>
              </a:spcAft>
              <a:buFont typeface="Wingdings" panose="05000000000000000000" pitchFamily="2" charset="2"/>
              <a:buChar char="§"/>
            </a:pPr>
            <a:r>
              <a:rPr lang="en-US" sz="1200">
                <a:solidFill>
                  <a:schemeClr val="tx1">
                    <a:lumMod val="65000"/>
                    <a:lumOff val="35000"/>
                  </a:schemeClr>
                </a:solidFill>
                <a:latin typeface="+mj-lt"/>
                <a:ea typeface="+mj-ea"/>
                <a:cs typeface="+mj-cs"/>
              </a:rPr>
              <a:t>Consider the adoption of euro RFR WG recommendations for </a:t>
            </a:r>
            <a:r>
              <a:rPr lang="en-US" sz="1200" smtClean="0">
                <a:solidFill>
                  <a:schemeClr val="tx1">
                    <a:lumMod val="65000"/>
                    <a:lumOff val="35000"/>
                  </a:schemeClr>
                </a:solidFill>
                <a:latin typeface="+mj-lt"/>
                <a:ea typeface="+mj-ea"/>
                <a:cs typeface="+mj-cs"/>
              </a:rPr>
              <a:t>measures to ensure </a:t>
            </a:r>
            <a:r>
              <a:rPr lang="en-US" sz="1200">
                <a:solidFill>
                  <a:schemeClr val="tx1">
                    <a:lumMod val="65000"/>
                    <a:lumOff val="35000"/>
                  </a:schemeClr>
                </a:solidFill>
                <a:latin typeface="+mj-lt"/>
                <a:ea typeface="+mj-ea"/>
                <a:cs typeface="+mj-cs"/>
              </a:rPr>
              <a:t>a smooth </a:t>
            </a:r>
            <a:r>
              <a:rPr lang="en-US" sz="1200" smtClean="0">
                <a:solidFill>
                  <a:schemeClr val="tx1">
                    <a:lumMod val="65000"/>
                    <a:lumOff val="35000"/>
                  </a:schemeClr>
                </a:solidFill>
                <a:latin typeface="+mj-lt"/>
                <a:ea typeface="+mj-ea"/>
                <a:cs typeface="+mj-cs"/>
              </a:rPr>
              <a:t>transition </a:t>
            </a:r>
            <a:r>
              <a:rPr lang="en-US" sz="1200">
                <a:solidFill>
                  <a:schemeClr val="tx1">
                    <a:lumMod val="65000"/>
                    <a:lumOff val="35000"/>
                  </a:schemeClr>
                </a:solidFill>
                <a:latin typeface="+mj-lt"/>
                <a:ea typeface="+mj-ea"/>
                <a:cs typeface="+mj-cs"/>
              </a:rPr>
              <a:t>for financial institutions</a:t>
            </a:r>
          </a:p>
          <a:p>
            <a:pPr marL="285750" indent="-198438">
              <a:spcBef>
                <a:spcPts val="600"/>
              </a:spcBef>
              <a:spcAft>
                <a:spcPts val="600"/>
              </a:spcAft>
              <a:buFont typeface="Wingdings" panose="05000000000000000000" pitchFamily="2" charset="2"/>
              <a:buChar char="§"/>
            </a:pPr>
            <a:r>
              <a:rPr lang="en-US" sz="1200">
                <a:solidFill>
                  <a:schemeClr val="tx1">
                    <a:lumMod val="65000"/>
                    <a:lumOff val="35000"/>
                  </a:schemeClr>
                </a:solidFill>
                <a:latin typeface="+mj-lt"/>
                <a:ea typeface="+mj-ea"/>
                <a:cs typeface="+mj-cs"/>
              </a:rPr>
              <a:t>Tap into </a:t>
            </a:r>
            <a:r>
              <a:rPr lang="en-US" sz="1200" smtClean="0">
                <a:solidFill>
                  <a:schemeClr val="tx1">
                    <a:lumMod val="65000"/>
                    <a:lumOff val="35000"/>
                  </a:schemeClr>
                </a:solidFill>
                <a:latin typeface="+mj-lt"/>
                <a:ea typeface="+mj-ea"/>
                <a:cs typeface="+mj-cs"/>
              </a:rPr>
              <a:t>market-led </a:t>
            </a:r>
            <a:r>
              <a:rPr lang="en-US" sz="1200">
                <a:solidFill>
                  <a:schemeClr val="tx1">
                    <a:lumMod val="65000"/>
                    <a:lumOff val="35000"/>
                  </a:schemeClr>
                </a:solidFill>
                <a:latin typeface="+mj-lt"/>
                <a:ea typeface="+mj-ea"/>
                <a:cs typeface="+mj-cs"/>
              </a:rPr>
              <a:t>transition initiatives </a:t>
            </a:r>
          </a:p>
          <a:p>
            <a:pPr marL="285750" indent="-198438">
              <a:spcBef>
                <a:spcPts val="600"/>
              </a:spcBef>
              <a:spcAft>
                <a:spcPts val="600"/>
              </a:spcAft>
              <a:buFont typeface="Wingdings" panose="05000000000000000000" pitchFamily="2" charset="2"/>
              <a:buChar char="§"/>
            </a:pPr>
            <a:r>
              <a:rPr lang="en-US" sz="1200">
                <a:solidFill>
                  <a:schemeClr val="tx1">
                    <a:lumMod val="65000"/>
                    <a:lumOff val="35000"/>
                  </a:schemeClr>
                </a:solidFill>
                <a:latin typeface="+mj-lt"/>
                <a:ea typeface="+mj-ea"/>
                <a:cs typeface="+mj-cs"/>
              </a:rPr>
              <a:t>Respond to consultations </a:t>
            </a:r>
          </a:p>
          <a:p>
            <a:pPr marL="285750" indent="-198438">
              <a:spcBef>
                <a:spcPts val="600"/>
              </a:spcBef>
              <a:spcAft>
                <a:spcPts val="600"/>
              </a:spcAft>
              <a:buFont typeface="Wingdings" panose="05000000000000000000" pitchFamily="2" charset="2"/>
              <a:buChar char="§"/>
            </a:pPr>
            <a:r>
              <a:rPr lang="en-US" sz="1200">
                <a:solidFill>
                  <a:schemeClr val="tx1">
                    <a:lumMod val="65000"/>
                    <a:lumOff val="35000"/>
                  </a:schemeClr>
                </a:solidFill>
                <a:latin typeface="+mj-lt"/>
                <a:ea typeface="+mj-ea"/>
                <a:cs typeface="+mj-cs"/>
              </a:rPr>
              <a:t>Express </a:t>
            </a:r>
            <a:r>
              <a:rPr lang="en-US" sz="1200" smtClean="0">
                <a:solidFill>
                  <a:schemeClr val="tx1">
                    <a:lumMod val="65000"/>
                    <a:lumOff val="35000"/>
                  </a:schemeClr>
                </a:solidFill>
                <a:latin typeface="+mj-lt"/>
                <a:ea typeface="+mj-ea"/>
                <a:cs typeface="+mj-cs"/>
              </a:rPr>
              <a:t>interest in participating in </a:t>
            </a:r>
            <a:r>
              <a:rPr lang="en-US" sz="1200">
                <a:solidFill>
                  <a:schemeClr val="tx1">
                    <a:lumMod val="65000"/>
                    <a:lumOff val="35000"/>
                  </a:schemeClr>
                </a:solidFill>
                <a:latin typeface="+mj-lt"/>
                <a:ea typeface="+mj-ea"/>
                <a:cs typeface="+mj-cs"/>
              </a:rPr>
              <a:t>subgroups </a:t>
            </a:r>
            <a:r>
              <a:rPr lang="en-US" sz="1200">
                <a:solidFill>
                  <a:schemeClr val="tx1">
                    <a:lumMod val="65000"/>
                    <a:lumOff val="35000"/>
                  </a:schemeClr>
                </a:solidFill>
              </a:rPr>
              <a:t>to RFR Secretariat </a:t>
            </a:r>
            <a:r>
              <a:rPr lang="en-US" sz="1200" smtClean="0">
                <a:solidFill>
                  <a:schemeClr val="tx1">
                    <a:lumMod val="65000"/>
                    <a:lumOff val="35000"/>
                  </a:schemeClr>
                </a:solidFill>
                <a:latin typeface="+mj-lt"/>
                <a:ea typeface="+mj-ea"/>
                <a:cs typeface="+mj-cs"/>
              </a:rPr>
              <a:t>(</a:t>
            </a:r>
            <a:r>
              <a:rPr lang="en-US" sz="1200">
                <a:solidFill>
                  <a:schemeClr val="tx1">
                    <a:lumMod val="65000"/>
                    <a:lumOff val="35000"/>
                  </a:schemeClr>
                </a:solidFill>
                <a:latin typeface="+mj-lt"/>
                <a:ea typeface="+mj-ea"/>
                <a:cs typeface="+mj-cs"/>
              </a:rPr>
              <a:t>EuroRFR@ecb.europa.eu) </a:t>
            </a:r>
          </a:p>
          <a:p>
            <a:pPr marL="285750" indent="-198438">
              <a:spcBef>
                <a:spcPts val="600"/>
              </a:spcBef>
              <a:spcAft>
                <a:spcPts val="600"/>
              </a:spcAft>
              <a:buFont typeface="Wingdings" panose="05000000000000000000" pitchFamily="2" charset="2"/>
              <a:buChar char="§"/>
            </a:pPr>
            <a:r>
              <a:rPr lang="en-US" sz="1200">
                <a:solidFill>
                  <a:schemeClr val="tx1">
                    <a:lumMod val="65000"/>
                    <a:lumOff val="35000"/>
                  </a:schemeClr>
                </a:solidFill>
                <a:latin typeface="+mj-lt"/>
                <a:ea typeface="+mj-ea"/>
                <a:cs typeface="+mj-cs"/>
              </a:rPr>
              <a:t>Raise awareness internally and externally </a:t>
            </a:r>
          </a:p>
          <a:p>
            <a:pPr marL="285750" indent="-198438">
              <a:spcBef>
                <a:spcPts val="600"/>
              </a:spcBef>
              <a:spcAft>
                <a:spcPts val="600"/>
              </a:spcAft>
              <a:buFont typeface="Wingdings" panose="05000000000000000000" pitchFamily="2" charset="2"/>
              <a:buChar char="§"/>
            </a:pPr>
            <a:r>
              <a:rPr lang="en-US" sz="1200">
                <a:solidFill>
                  <a:schemeClr val="tx1">
                    <a:lumMod val="65000"/>
                    <a:lumOff val="35000"/>
                  </a:schemeClr>
                </a:solidFill>
                <a:latin typeface="+mj-lt"/>
                <a:ea typeface="+mj-ea"/>
                <a:cs typeface="+mj-cs"/>
              </a:rPr>
              <a:t>Set up </a:t>
            </a:r>
            <a:r>
              <a:rPr lang="en-US" sz="1200" smtClean="0">
                <a:solidFill>
                  <a:schemeClr val="tx1">
                    <a:lumMod val="65000"/>
                    <a:lumOff val="35000"/>
                  </a:schemeClr>
                </a:solidFill>
                <a:latin typeface="+mj-lt"/>
                <a:ea typeface="+mj-ea"/>
                <a:cs typeface="+mj-cs"/>
              </a:rPr>
              <a:t>internal </a:t>
            </a:r>
            <a:r>
              <a:rPr lang="en-US" sz="1200">
                <a:solidFill>
                  <a:schemeClr val="tx1">
                    <a:lumMod val="65000"/>
                    <a:lumOff val="35000"/>
                  </a:schemeClr>
                </a:solidFill>
                <a:latin typeface="+mj-lt"/>
                <a:ea typeface="+mj-ea"/>
                <a:cs typeface="+mj-cs"/>
              </a:rPr>
              <a:t>governance </a:t>
            </a:r>
            <a:r>
              <a:rPr lang="en-US" sz="1200">
                <a:solidFill>
                  <a:schemeClr val="tx1">
                    <a:lumMod val="65000"/>
                    <a:lumOff val="35000"/>
                  </a:schemeClr>
                </a:solidFill>
              </a:rPr>
              <a:t>transition programme </a:t>
            </a:r>
            <a:endParaRPr lang="en-US" sz="1200">
              <a:solidFill>
                <a:schemeClr val="tx1">
                  <a:lumMod val="65000"/>
                  <a:lumOff val="35000"/>
                </a:schemeClr>
              </a:solidFill>
              <a:latin typeface="+mj-lt"/>
              <a:ea typeface="+mj-ea"/>
              <a:cs typeface="+mj-cs"/>
            </a:endParaRPr>
          </a:p>
          <a:p>
            <a:pPr marL="285750" indent="-198438">
              <a:spcBef>
                <a:spcPts val="600"/>
              </a:spcBef>
              <a:spcAft>
                <a:spcPts val="600"/>
              </a:spcAft>
              <a:buFont typeface="Wingdings" panose="05000000000000000000" pitchFamily="2" charset="2"/>
              <a:buChar char="§"/>
            </a:pPr>
            <a:r>
              <a:rPr lang="en-US" sz="1200">
                <a:solidFill>
                  <a:schemeClr val="tx1">
                    <a:lumMod val="65000"/>
                    <a:lumOff val="35000"/>
                  </a:schemeClr>
                </a:solidFill>
                <a:latin typeface="+mj-lt"/>
                <a:ea typeface="+mj-ea"/>
                <a:cs typeface="+mj-cs"/>
              </a:rPr>
              <a:t>Identify senior accountable executive </a:t>
            </a:r>
          </a:p>
        </p:txBody>
      </p:sp>
      <p:sp>
        <p:nvSpPr>
          <p:cNvPr id="21" name="Cheurón 20"/>
          <p:cNvSpPr/>
          <p:nvPr/>
        </p:nvSpPr>
        <p:spPr>
          <a:xfrm>
            <a:off x="3866870" y="3184317"/>
            <a:ext cx="397486" cy="1045028"/>
          </a:xfrm>
          <a:prstGeom prst="chevron">
            <a:avLst/>
          </a:prstGeom>
          <a:solidFill>
            <a:schemeClr val="accent2">
              <a:lumMod val="90000"/>
            </a:schemeClr>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Slide Number Placeholder 4"/>
          <p:cNvSpPr>
            <a:spLocks noGrp="1"/>
          </p:cNvSpPr>
          <p:nvPr>
            <p:ph type="sldNum" sz="quarter" idx="12"/>
          </p:nvPr>
        </p:nvSpPr>
        <p:spPr/>
        <p:txBody>
          <a:bodyPr/>
          <a:lstStyle/>
          <a:p>
            <a:fld id="{BC0D97B6-E32F-4D7D-B839-7C3B51F2640F}" type="slidenum">
              <a:rPr lang="es-ES" smtClean="0"/>
              <a:t>33</a:t>
            </a:fld>
            <a:endParaRPr lang="es-ES"/>
          </a:p>
        </p:txBody>
      </p:sp>
      <p:sp>
        <p:nvSpPr>
          <p:cNvPr id="16" name="Cheurón 20">
            <a:extLst>
              <a:ext uri="{FF2B5EF4-FFF2-40B4-BE49-F238E27FC236}">
                <a16:creationId xmlns:a16="http://schemas.microsoft.com/office/drawing/2014/main" xmlns="" id="{1BF7B170-12D4-489C-84E4-475BF922E387}"/>
              </a:ext>
            </a:extLst>
          </p:cNvPr>
          <p:cNvSpPr/>
          <p:nvPr/>
        </p:nvSpPr>
        <p:spPr>
          <a:xfrm>
            <a:off x="8193773" y="3184317"/>
            <a:ext cx="397486" cy="1045028"/>
          </a:xfrm>
          <a:prstGeom prst="chevron">
            <a:avLst/>
          </a:prstGeom>
          <a:solidFill>
            <a:schemeClr val="accent2">
              <a:lumMod val="9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20754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C0D97B6-E32F-4D7D-B839-7C3B51F2640F}" type="slidenum">
              <a:rPr lang="es-ES" smtClean="0"/>
              <a:t>34</a:t>
            </a:fld>
            <a:endParaRPr lang="es-ES"/>
          </a:p>
        </p:txBody>
      </p:sp>
      <p:graphicFrame>
        <p:nvGraphicFramePr>
          <p:cNvPr id="4" name="Tabla 7"/>
          <p:cNvGraphicFramePr>
            <a:graphicFrameLocks noGrp="1"/>
          </p:cNvGraphicFramePr>
          <p:nvPr/>
        </p:nvGraphicFramePr>
        <p:xfrm>
          <a:off x="694480" y="2177593"/>
          <a:ext cx="11004183" cy="3938069"/>
        </p:xfrm>
        <a:graphic>
          <a:graphicData uri="http://schemas.openxmlformats.org/drawingml/2006/table">
            <a:tbl>
              <a:tblPr firstRow="1" bandRow="1">
                <a:tableStyleId>{8A107856-5554-42FB-B03E-39F5DBC370BA}</a:tableStyleId>
              </a:tblPr>
              <a:tblGrid>
                <a:gridCol w="999849">
                  <a:extLst>
                    <a:ext uri="{9D8B030D-6E8A-4147-A177-3AD203B41FA5}">
                      <a16:colId xmlns:a16="http://schemas.microsoft.com/office/drawing/2014/main" xmlns="" val="20000"/>
                    </a:ext>
                  </a:extLst>
                </a:gridCol>
                <a:gridCol w="1808550">
                  <a:extLst>
                    <a:ext uri="{9D8B030D-6E8A-4147-A177-3AD203B41FA5}">
                      <a16:colId xmlns:a16="http://schemas.microsoft.com/office/drawing/2014/main" xmlns="" val="20001"/>
                    </a:ext>
                  </a:extLst>
                </a:gridCol>
                <a:gridCol w="2215077">
                  <a:extLst>
                    <a:ext uri="{9D8B030D-6E8A-4147-A177-3AD203B41FA5}">
                      <a16:colId xmlns:a16="http://schemas.microsoft.com/office/drawing/2014/main" xmlns="" val="20002"/>
                    </a:ext>
                  </a:extLst>
                </a:gridCol>
                <a:gridCol w="2128055">
                  <a:extLst>
                    <a:ext uri="{9D8B030D-6E8A-4147-A177-3AD203B41FA5}">
                      <a16:colId xmlns:a16="http://schemas.microsoft.com/office/drawing/2014/main" xmlns="" val="20003"/>
                    </a:ext>
                  </a:extLst>
                </a:gridCol>
                <a:gridCol w="1946104">
                  <a:extLst>
                    <a:ext uri="{9D8B030D-6E8A-4147-A177-3AD203B41FA5}">
                      <a16:colId xmlns:a16="http://schemas.microsoft.com/office/drawing/2014/main" xmlns="" val="20004"/>
                    </a:ext>
                  </a:extLst>
                </a:gridCol>
                <a:gridCol w="1906548">
                  <a:extLst>
                    <a:ext uri="{9D8B030D-6E8A-4147-A177-3AD203B41FA5}">
                      <a16:colId xmlns:a16="http://schemas.microsoft.com/office/drawing/2014/main" xmlns="" val="20005"/>
                    </a:ext>
                  </a:extLst>
                </a:gridCol>
              </a:tblGrid>
              <a:tr h="534697">
                <a:tc>
                  <a:txBody>
                    <a:bodyPr/>
                    <a:lstStyle/>
                    <a:p>
                      <a:endParaRPr lang="en-US" sz="1200" b="1">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050"/>
                    </a:p>
                  </a:txBody>
                  <a:tcPr>
                    <a:lnL w="12700" cmpd="sng">
                      <a:noFill/>
                    </a:lnL>
                    <a:solidFill>
                      <a:srgbClr val="458FA3"/>
                    </a:solidFill>
                  </a:tcPr>
                </a:tc>
                <a:tc>
                  <a:txBody>
                    <a:bodyPr/>
                    <a:lstStyle/>
                    <a:p>
                      <a:endParaRPr lang="en-US" sz="1050"/>
                    </a:p>
                  </a:txBody>
                  <a:tcPr>
                    <a:solidFill>
                      <a:srgbClr val="458FA3"/>
                    </a:solidFill>
                  </a:tcPr>
                </a:tc>
                <a:tc>
                  <a:txBody>
                    <a:bodyPr/>
                    <a:lstStyle/>
                    <a:p>
                      <a:endParaRPr lang="en-US" sz="1050"/>
                    </a:p>
                  </a:txBody>
                  <a:tcPr>
                    <a:solidFill>
                      <a:srgbClr val="458FA3"/>
                    </a:solidFill>
                  </a:tcPr>
                </a:tc>
                <a:tc>
                  <a:txBody>
                    <a:bodyPr/>
                    <a:lstStyle/>
                    <a:p>
                      <a:endParaRPr lang="en-US" sz="1050"/>
                    </a:p>
                  </a:txBody>
                  <a:tcPr>
                    <a:solidFill>
                      <a:srgbClr val="458FA3"/>
                    </a:solidFill>
                  </a:tcPr>
                </a:tc>
                <a:tc>
                  <a:txBody>
                    <a:bodyPr/>
                    <a:lstStyle/>
                    <a:p>
                      <a:endParaRPr lang="en-US" sz="1050"/>
                    </a:p>
                  </a:txBody>
                  <a:tcPr>
                    <a:solidFill>
                      <a:srgbClr val="458FA3"/>
                    </a:solidFill>
                  </a:tcPr>
                </a:tc>
                <a:extLst>
                  <a:ext uri="{0D108BD9-81ED-4DB2-BD59-A6C34878D82A}">
                    <a16:rowId xmlns:a16="http://schemas.microsoft.com/office/drawing/2014/main" xmlns="" val="10000"/>
                  </a:ext>
                </a:extLst>
              </a:tr>
              <a:tr h="392623">
                <a:tc>
                  <a:txBody>
                    <a:bodyPr/>
                    <a:lstStyle/>
                    <a:p>
                      <a:r>
                        <a:rPr lang="en-US" sz="1100" b="1">
                          <a:solidFill>
                            <a:schemeClr val="bg1"/>
                          </a:solidFill>
                        </a:rPr>
                        <a:t>IBORs</a:t>
                      </a:r>
                    </a:p>
                  </a:txBody>
                  <a:tcPr anchor="ctr">
                    <a:lnT w="12700" cmpd="sng">
                      <a:noFill/>
                    </a:lnT>
                    <a:solidFill>
                      <a:srgbClr val="458FA3"/>
                    </a:solidFill>
                  </a:tcPr>
                </a:tc>
                <a:tc>
                  <a:txBody>
                    <a:bodyPr/>
                    <a:lstStyle/>
                    <a:p>
                      <a:r>
                        <a:rPr lang="en-US" sz="1000">
                          <a:solidFill>
                            <a:schemeClr val="tx1">
                              <a:lumMod val="65000"/>
                              <a:lumOff val="35000"/>
                            </a:schemeClr>
                          </a:solidFill>
                        </a:rPr>
                        <a:t>USD</a:t>
                      </a:r>
                      <a:r>
                        <a:rPr lang="en-US" sz="1000" baseline="0">
                          <a:solidFill>
                            <a:schemeClr val="tx1">
                              <a:lumMod val="65000"/>
                              <a:lumOff val="35000"/>
                            </a:schemeClr>
                          </a:solidFill>
                        </a:rPr>
                        <a:t> LIBOR</a:t>
                      </a:r>
                      <a:endParaRPr lang="en-US" sz="1000">
                        <a:solidFill>
                          <a:schemeClr val="tx1">
                            <a:lumMod val="65000"/>
                            <a:lumOff val="35000"/>
                          </a:schemeClr>
                        </a:solidFill>
                      </a:endParaRPr>
                    </a:p>
                  </a:txBody>
                  <a:tcPr anchor="ctr"/>
                </a:tc>
                <a:tc>
                  <a:txBody>
                    <a:bodyPr/>
                    <a:lstStyle/>
                    <a:p>
                      <a:r>
                        <a:rPr lang="en-US" sz="1000">
                          <a:solidFill>
                            <a:schemeClr val="tx1">
                              <a:lumMod val="65000"/>
                              <a:lumOff val="35000"/>
                            </a:schemeClr>
                          </a:solidFill>
                        </a:rPr>
                        <a:t>EURIBOR</a:t>
                      </a:r>
                      <a:r>
                        <a:rPr lang="en-US" sz="1000" baseline="0">
                          <a:solidFill>
                            <a:schemeClr val="tx1">
                              <a:lumMod val="65000"/>
                              <a:lumOff val="35000"/>
                            </a:schemeClr>
                          </a:solidFill>
                        </a:rPr>
                        <a:t>, </a:t>
                      </a:r>
                      <a:r>
                        <a:rPr lang="en-US" sz="1000" baseline="0" smtClean="0">
                          <a:solidFill>
                            <a:schemeClr val="tx1">
                              <a:lumMod val="65000"/>
                              <a:lumOff val="35000"/>
                            </a:schemeClr>
                          </a:solidFill>
                        </a:rPr>
                        <a:t>EUR LIBOR, </a:t>
                      </a:r>
                      <a:r>
                        <a:rPr lang="en-US" sz="1000" smtClean="0">
                          <a:solidFill>
                            <a:schemeClr val="tx1">
                              <a:lumMod val="65000"/>
                              <a:lumOff val="35000"/>
                            </a:schemeClr>
                          </a:solidFill>
                        </a:rPr>
                        <a:t>EONIA</a:t>
                      </a:r>
                      <a:endParaRPr lang="en-US" sz="1000">
                        <a:solidFill>
                          <a:schemeClr val="tx1">
                            <a:lumMod val="65000"/>
                            <a:lumOff val="35000"/>
                          </a:schemeClr>
                        </a:solidFill>
                      </a:endParaRPr>
                    </a:p>
                  </a:txBody>
                  <a:tcPr anchor="ctr"/>
                </a:tc>
                <a:tc>
                  <a:txBody>
                    <a:bodyPr/>
                    <a:lstStyle/>
                    <a:p>
                      <a:r>
                        <a:rPr lang="en-US" sz="1000">
                          <a:solidFill>
                            <a:schemeClr val="tx1">
                              <a:lumMod val="65000"/>
                              <a:lumOff val="35000"/>
                            </a:schemeClr>
                          </a:solidFill>
                        </a:rPr>
                        <a:t>GBP LIBOR</a:t>
                      </a:r>
                    </a:p>
                  </a:txBody>
                  <a:tcPr anchor="ctr"/>
                </a:tc>
                <a:tc>
                  <a:txBody>
                    <a:bodyPr/>
                    <a:lstStyle/>
                    <a:p>
                      <a:r>
                        <a:rPr lang="en-US" sz="1000">
                          <a:solidFill>
                            <a:schemeClr val="tx1">
                              <a:lumMod val="65000"/>
                              <a:lumOff val="35000"/>
                            </a:schemeClr>
                          </a:solidFill>
                        </a:rPr>
                        <a:t>CHF</a:t>
                      </a:r>
                      <a:r>
                        <a:rPr lang="en-US" sz="1000" baseline="0">
                          <a:solidFill>
                            <a:schemeClr val="tx1">
                              <a:lumMod val="65000"/>
                              <a:lumOff val="35000"/>
                            </a:schemeClr>
                          </a:solidFill>
                        </a:rPr>
                        <a:t> LIBOR</a:t>
                      </a:r>
                      <a:endParaRPr lang="en-US" sz="1000">
                        <a:solidFill>
                          <a:schemeClr val="tx1">
                            <a:lumMod val="65000"/>
                            <a:lumOff val="35000"/>
                          </a:schemeClr>
                        </a:solidFill>
                      </a:endParaRPr>
                    </a:p>
                  </a:txBody>
                  <a:tcPr anchor="ctr"/>
                </a:tc>
                <a:tc>
                  <a:txBody>
                    <a:bodyPr/>
                    <a:lstStyle/>
                    <a:p>
                      <a:r>
                        <a:rPr lang="en-US" sz="1000">
                          <a:solidFill>
                            <a:schemeClr val="tx1">
                              <a:lumMod val="65000"/>
                              <a:lumOff val="35000"/>
                            </a:schemeClr>
                          </a:solidFill>
                        </a:rPr>
                        <a:t>JPY LIBOR</a:t>
                      </a:r>
                    </a:p>
                  </a:txBody>
                  <a:tcPr anchor="ctr"/>
                </a:tc>
                <a:extLst>
                  <a:ext uri="{0D108BD9-81ED-4DB2-BD59-A6C34878D82A}">
                    <a16:rowId xmlns:a16="http://schemas.microsoft.com/office/drawing/2014/main" xmlns="" val="10001"/>
                  </a:ext>
                </a:extLst>
              </a:tr>
              <a:tr h="572779">
                <a:tc>
                  <a:txBody>
                    <a:bodyPr/>
                    <a:lstStyle/>
                    <a:p>
                      <a:r>
                        <a:rPr lang="en-US" sz="1100" b="1">
                          <a:solidFill>
                            <a:schemeClr val="bg1"/>
                          </a:solidFill>
                        </a:rPr>
                        <a:t>Working Group</a:t>
                      </a:r>
                    </a:p>
                  </a:txBody>
                  <a:tcPr anchor="ctr">
                    <a:solidFill>
                      <a:srgbClr val="458FA3"/>
                    </a:solidFill>
                  </a:tcPr>
                </a:tc>
                <a:tc>
                  <a:txBody>
                    <a:bodyPr/>
                    <a:lstStyle/>
                    <a:p>
                      <a:r>
                        <a:rPr lang="en-US" sz="1000">
                          <a:solidFill>
                            <a:schemeClr val="tx1">
                              <a:lumMod val="65000"/>
                              <a:lumOff val="35000"/>
                            </a:schemeClr>
                          </a:solidFill>
                        </a:rPr>
                        <a:t>Alternative Reference Rates Committee</a:t>
                      </a:r>
                    </a:p>
                  </a:txBody>
                  <a:tcPr anchor="ctr"/>
                </a:tc>
                <a:tc>
                  <a:txBody>
                    <a:bodyPr/>
                    <a:lstStyle/>
                    <a:p>
                      <a:r>
                        <a:rPr lang="en-US" sz="1000">
                          <a:solidFill>
                            <a:schemeClr val="tx1">
                              <a:lumMod val="65000"/>
                              <a:lumOff val="35000"/>
                            </a:schemeClr>
                          </a:solidFill>
                        </a:rPr>
                        <a:t>Working Group on Euro Risk-Free</a:t>
                      </a:r>
                      <a:r>
                        <a:rPr lang="en-US" sz="1000" baseline="0">
                          <a:solidFill>
                            <a:schemeClr val="tx1">
                              <a:lumMod val="65000"/>
                              <a:lumOff val="35000"/>
                            </a:schemeClr>
                          </a:solidFill>
                        </a:rPr>
                        <a:t> Rates</a:t>
                      </a:r>
                      <a:endParaRPr lang="en-US" sz="1000">
                        <a:solidFill>
                          <a:schemeClr val="tx1">
                            <a:lumMod val="65000"/>
                            <a:lumOff val="35000"/>
                          </a:schemeClr>
                        </a:solidFill>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a:solidFill>
                            <a:schemeClr val="tx1">
                              <a:lumMod val="65000"/>
                              <a:lumOff val="35000"/>
                            </a:schemeClr>
                          </a:solidFill>
                        </a:rPr>
                        <a:t>Working Group on Sterling Risk-Free</a:t>
                      </a:r>
                      <a:r>
                        <a:rPr lang="en-US" sz="1000" baseline="0">
                          <a:solidFill>
                            <a:schemeClr val="tx1">
                              <a:lumMod val="65000"/>
                              <a:lumOff val="35000"/>
                            </a:schemeClr>
                          </a:solidFill>
                        </a:rPr>
                        <a:t> Rates</a:t>
                      </a:r>
                      <a:endParaRPr lang="en-US" sz="1000">
                        <a:solidFill>
                          <a:schemeClr val="tx1">
                            <a:lumMod val="65000"/>
                            <a:lumOff val="35000"/>
                          </a:schemeClr>
                        </a:solidFill>
                      </a:endParaRPr>
                    </a:p>
                  </a:txBody>
                  <a:tcPr anchor="ctr"/>
                </a:tc>
                <a:tc>
                  <a:txBody>
                    <a:bodyPr/>
                    <a:lstStyle/>
                    <a:p>
                      <a:r>
                        <a:rPr lang="en-US" sz="1000">
                          <a:solidFill>
                            <a:schemeClr val="tx1">
                              <a:lumMod val="65000"/>
                              <a:lumOff val="35000"/>
                            </a:schemeClr>
                          </a:solidFill>
                        </a:rPr>
                        <a:t>National Working Group on Swiss franc</a:t>
                      </a:r>
                      <a:r>
                        <a:rPr lang="en-US" sz="1000" baseline="0">
                          <a:solidFill>
                            <a:schemeClr val="tx1">
                              <a:lumMod val="65000"/>
                              <a:lumOff val="35000"/>
                            </a:schemeClr>
                          </a:solidFill>
                        </a:rPr>
                        <a:t> Reference Rate</a:t>
                      </a:r>
                      <a:endParaRPr lang="en-US" sz="1000">
                        <a:solidFill>
                          <a:schemeClr val="tx1">
                            <a:lumMod val="65000"/>
                            <a:lumOff val="35000"/>
                          </a:schemeClr>
                        </a:solidFill>
                      </a:endParaRPr>
                    </a:p>
                  </a:txBody>
                  <a:tcPr anchor="ctr"/>
                </a:tc>
                <a:tc>
                  <a:txBody>
                    <a:bodyPr/>
                    <a:lstStyle/>
                    <a:p>
                      <a:r>
                        <a:rPr lang="en-US" sz="1000">
                          <a:solidFill>
                            <a:schemeClr val="tx1">
                              <a:lumMod val="65000"/>
                              <a:lumOff val="35000"/>
                            </a:schemeClr>
                          </a:solidFill>
                        </a:rPr>
                        <a:t>The Study</a:t>
                      </a:r>
                      <a:r>
                        <a:rPr lang="en-US" sz="1000" baseline="0">
                          <a:solidFill>
                            <a:schemeClr val="tx1">
                              <a:lumMod val="65000"/>
                              <a:lumOff val="35000"/>
                            </a:schemeClr>
                          </a:solidFill>
                        </a:rPr>
                        <a:t> Group on Risk-Free Reference Rates</a:t>
                      </a:r>
                      <a:endParaRPr lang="en-US" sz="1000">
                        <a:solidFill>
                          <a:schemeClr val="tx1">
                            <a:lumMod val="65000"/>
                            <a:lumOff val="35000"/>
                          </a:schemeClr>
                        </a:solidFill>
                      </a:endParaRPr>
                    </a:p>
                  </a:txBody>
                  <a:tcPr anchor="ctr"/>
                </a:tc>
                <a:extLst>
                  <a:ext uri="{0D108BD9-81ED-4DB2-BD59-A6C34878D82A}">
                    <a16:rowId xmlns:a16="http://schemas.microsoft.com/office/drawing/2014/main" xmlns="" val="10002"/>
                  </a:ext>
                </a:extLst>
              </a:tr>
              <a:tr h="893138">
                <a:tc>
                  <a:txBody>
                    <a:bodyPr/>
                    <a:lstStyle/>
                    <a:p>
                      <a:r>
                        <a:rPr lang="en-US" sz="1100" b="1">
                          <a:solidFill>
                            <a:schemeClr val="bg1"/>
                          </a:solidFill>
                        </a:rPr>
                        <a:t>Alternative RFR</a:t>
                      </a:r>
                    </a:p>
                  </a:txBody>
                  <a:tcPr>
                    <a:solidFill>
                      <a:srgbClr val="458FA3"/>
                    </a:solidFill>
                  </a:tcPr>
                </a:tc>
                <a:tc>
                  <a:txBody>
                    <a:bodyPr/>
                    <a:lstStyle/>
                    <a:p>
                      <a:r>
                        <a:rPr lang="en-US" sz="1000" b="1">
                          <a:solidFill>
                            <a:schemeClr val="tx1">
                              <a:lumMod val="65000"/>
                              <a:lumOff val="35000"/>
                            </a:schemeClr>
                          </a:solidFill>
                        </a:rPr>
                        <a:t>Secured</a:t>
                      </a:r>
                      <a:r>
                        <a:rPr lang="en-US" sz="1000" b="1" baseline="0">
                          <a:solidFill>
                            <a:schemeClr val="tx1">
                              <a:lumMod val="65000"/>
                              <a:lumOff val="35000"/>
                            </a:schemeClr>
                          </a:solidFill>
                        </a:rPr>
                        <a:t> Overnight Finance Rate (SOFR)</a:t>
                      </a:r>
                    </a:p>
                    <a:p>
                      <a:endParaRPr lang="en-US" sz="700" baseline="0">
                        <a:solidFill>
                          <a:schemeClr val="tx1">
                            <a:lumMod val="65000"/>
                            <a:lumOff val="35000"/>
                          </a:schemeClr>
                        </a:solidFill>
                      </a:endParaRPr>
                    </a:p>
                    <a:p>
                      <a:r>
                        <a:rPr lang="en-US" sz="1000" baseline="0">
                          <a:solidFill>
                            <a:schemeClr val="tx1">
                              <a:lumMod val="65000"/>
                              <a:lumOff val="35000"/>
                            </a:schemeClr>
                          </a:solidFill>
                        </a:rPr>
                        <a:t>Selected in June 2017</a:t>
                      </a:r>
                      <a:endParaRPr lang="en-US" sz="1000">
                        <a:solidFill>
                          <a:schemeClr val="tx1">
                            <a:lumMod val="65000"/>
                            <a:lumOff val="35000"/>
                          </a:schemeClr>
                        </a:solidFill>
                      </a:endParaRPr>
                    </a:p>
                  </a:txBody>
                  <a:tcPr/>
                </a:tc>
                <a:tc>
                  <a:txBody>
                    <a:bodyPr/>
                    <a:lstStyle/>
                    <a:p>
                      <a:r>
                        <a:rPr lang="en-US" sz="1000" b="1">
                          <a:solidFill>
                            <a:schemeClr val="tx1">
                              <a:lumMod val="65000"/>
                              <a:lumOff val="35000"/>
                            </a:schemeClr>
                          </a:solidFill>
                        </a:rPr>
                        <a:t>Euro Short-Term Rate</a:t>
                      </a:r>
                      <a:r>
                        <a:rPr lang="en-US" sz="1000" b="1" baseline="0">
                          <a:solidFill>
                            <a:schemeClr val="tx1">
                              <a:lumMod val="65000"/>
                              <a:lumOff val="35000"/>
                            </a:schemeClr>
                          </a:solidFill>
                        </a:rPr>
                        <a:t> (€STR) </a:t>
                      </a:r>
                    </a:p>
                    <a:p>
                      <a:endParaRPr lang="en-US" sz="1000" baseline="0">
                        <a:solidFill>
                          <a:schemeClr val="tx1">
                            <a:lumMod val="65000"/>
                            <a:lumOff val="35000"/>
                          </a:schemeClr>
                        </a:solidFill>
                      </a:endParaRPr>
                    </a:p>
                    <a:p>
                      <a:endParaRPr lang="en-US" sz="700" baseline="0">
                        <a:solidFill>
                          <a:schemeClr val="tx1">
                            <a:lumMod val="65000"/>
                            <a:lumOff val="35000"/>
                          </a:schemeClr>
                        </a:solidFill>
                      </a:endParaRPr>
                    </a:p>
                    <a:p>
                      <a:r>
                        <a:rPr lang="en-US" sz="1000" baseline="0">
                          <a:solidFill>
                            <a:schemeClr val="tx1">
                              <a:lumMod val="65000"/>
                              <a:lumOff val="35000"/>
                            </a:schemeClr>
                          </a:solidFill>
                        </a:rPr>
                        <a:t>Selected in Sept 2018</a:t>
                      </a:r>
                      <a:endParaRPr lang="en-US" sz="1000">
                        <a:solidFill>
                          <a:schemeClr val="tx1">
                            <a:lumMod val="65000"/>
                            <a:lumOff val="35000"/>
                          </a:schemeClr>
                        </a:solidFill>
                      </a:endParaRPr>
                    </a:p>
                  </a:txBody>
                  <a:tcPr/>
                </a:tc>
                <a:tc>
                  <a:txBody>
                    <a:bodyPr/>
                    <a:lstStyle/>
                    <a:p>
                      <a:r>
                        <a:rPr lang="en-US" sz="1000" b="1">
                          <a:solidFill>
                            <a:schemeClr val="tx1">
                              <a:lumMod val="65000"/>
                              <a:lumOff val="35000"/>
                            </a:schemeClr>
                          </a:solidFill>
                        </a:rPr>
                        <a:t>Reformed</a:t>
                      </a:r>
                      <a:r>
                        <a:rPr lang="en-US" sz="1000" b="1" baseline="0">
                          <a:solidFill>
                            <a:schemeClr val="tx1">
                              <a:lumMod val="65000"/>
                              <a:lumOff val="35000"/>
                            </a:schemeClr>
                          </a:solidFill>
                        </a:rPr>
                        <a:t> Sterling Overnight Index Average (SONIA)</a:t>
                      </a:r>
                    </a:p>
                    <a:p>
                      <a:endParaRPr lang="en-US" sz="700" baseline="0">
                        <a:solidFill>
                          <a:schemeClr val="tx1">
                            <a:lumMod val="65000"/>
                            <a:lumOff val="35000"/>
                          </a:schemeClr>
                        </a:solidFill>
                      </a:endParaRPr>
                    </a:p>
                    <a:p>
                      <a:r>
                        <a:rPr lang="en-US" sz="1000" baseline="0">
                          <a:solidFill>
                            <a:schemeClr val="tx1">
                              <a:lumMod val="65000"/>
                              <a:lumOff val="35000"/>
                            </a:schemeClr>
                          </a:solidFill>
                        </a:rPr>
                        <a:t>Selected in Apr 2017</a:t>
                      </a:r>
                      <a:endParaRPr lang="en-US" sz="1000">
                        <a:solidFill>
                          <a:schemeClr val="tx1">
                            <a:lumMod val="65000"/>
                            <a:lumOff val="35000"/>
                          </a:schemeClr>
                        </a:solidFill>
                      </a:endParaRPr>
                    </a:p>
                  </a:txBody>
                  <a:tcPr/>
                </a:tc>
                <a:tc>
                  <a:txBody>
                    <a:bodyPr/>
                    <a:lstStyle/>
                    <a:p>
                      <a:r>
                        <a:rPr lang="en-US" sz="1000" b="1">
                          <a:solidFill>
                            <a:schemeClr val="tx1">
                              <a:lumMod val="65000"/>
                              <a:lumOff val="35000"/>
                            </a:schemeClr>
                          </a:solidFill>
                        </a:rPr>
                        <a:t>Swiss Average</a:t>
                      </a:r>
                      <a:r>
                        <a:rPr lang="en-US" sz="1000" b="1" baseline="0">
                          <a:solidFill>
                            <a:schemeClr val="tx1">
                              <a:lumMod val="65000"/>
                              <a:lumOff val="35000"/>
                            </a:schemeClr>
                          </a:solidFill>
                        </a:rPr>
                        <a:t> Rate Overnight (SARON)</a:t>
                      </a:r>
                    </a:p>
                    <a:p>
                      <a:pPr marL="0" marR="0" lvl="0" indent="0" algn="l" defTabSz="914400" rtl="0" eaLnBrk="1" fontAlgn="auto" latinLnBrk="0" hangingPunct="1">
                        <a:lnSpc>
                          <a:spcPct val="100000"/>
                        </a:lnSpc>
                        <a:spcBef>
                          <a:spcPct val="0"/>
                        </a:spcBef>
                        <a:spcAft>
                          <a:spcPct val="0"/>
                        </a:spcAft>
                        <a:buClrTx/>
                        <a:buSzTx/>
                        <a:buFontTx/>
                        <a:buNone/>
                        <a:defRPr/>
                      </a:pPr>
                      <a:endParaRPr lang="en-US" sz="700" baseline="0">
                        <a:solidFill>
                          <a:schemeClr val="tx1">
                            <a:lumMod val="65000"/>
                            <a:lumOff val="35000"/>
                          </a:schemeClr>
                        </a:solidFill>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000" baseline="0">
                          <a:solidFill>
                            <a:schemeClr val="tx1">
                              <a:lumMod val="65000"/>
                              <a:lumOff val="35000"/>
                            </a:schemeClr>
                          </a:solidFill>
                        </a:rPr>
                        <a:t>Selected in Oct 2017</a:t>
                      </a:r>
                      <a:endParaRPr lang="en-US" sz="1000">
                        <a:solidFill>
                          <a:schemeClr val="tx1">
                            <a:lumMod val="65000"/>
                            <a:lumOff val="35000"/>
                          </a:schemeClr>
                        </a:solidFill>
                      </a:endParaRPr>
                    </a:p>
                  </a:txBody>
                  <a:tcPr/>
                </a:tc>
                <a:tc>
                  <a:txBody>
                    <a:bodyPr/>
                    <a:lstStyle/>
                    <a:p>
                      <a:r>
                        <a:rPr lang="en-US" sz="1000" b="1">
                          <a:solidFill>
                            <a:schemeClr val="tx1">
                              <a:lumMod val="65000"/>
                              <a:lumOff val="35000"/>
                            </a:schemeClr>
                          </a:solidFill>
                        </a:rPr>
                        <a:t>Tokyo Overnight Average Rate</a:t>
                      </a:r>
                      <a:r>
                        <a:rPr lang="en-US" sz="1000" b="1" baseline="0">
                          <a:solidFill>
                            <a:schemeClr val="tx1">
                              <a:lumMod val="65000"/>
                              <a:lumOff val="35000"/>
                            </a:schemeClr>
                          </a:solidFill>
                        </a:rPr>
                        <a:t> (TONAR)</a:t>
                      </a:r>
                    </a:p>
                    <a:p>
                      <a:endParaRPr lang="en-US" sz="700" baseline="0">
                        <a:solidFill>
                          <a:schemeClr val="tx1">
                            <a:lumMod val="65000"/>
                            <a:lumOff val="35000"/>
                          </a:schemeClr>
                        </a:solidFill>
                      </a:endParaRPr>
                    </a:p>
                    <a:p>
                      <a:r>
                        <a:rPr lang="en-US" sz="1000" baseline="0">
                          <a:solidFill>
                            <a:schemeClr val="tx1">
                              <a:lumMod val="65000"/>
                              <a:lumOff val="35000"/>
                            </a:schemeClr>
                          </a:solidFill>
                        </a:rPr>
                        <a:t>Selected in Dec 2016</a:t>
                      </a:r>
                      <a:endParaRPr lang="en-US" sz="1000">
                        <a:solidFill>
                          <a:schemeClr val="tx1">
                            <a:lumMod val="65000"/>
                            <a:lumOff val="35000"/>
                          </a:schemeClr>
                        </a:solidFill>
                      </a:endParaRPr>
                    </a:p>
                  </a:txBody>
                  <a:tcPr/>
                </a:tc>
                <a:extLst>
                  <a:ext uri="{0D108BD9-81ED-4DB2-BD59-A6C34878D82A}">
                    <a16:rowId xmlns:a16="http://schemas.microsoft.com/office/drawing/2014/main" xmlns="" val="10003"/>
                  </a:ext>
                </a:extLst>
              </a:tr>
              <a:tr h="38105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1" smtClean="0">
                          <a:solidFill>
                            <a:schemeClr val="bg1"/>
                          </a:solidFill>
                        </a:rPr>
                        <a:t>RFR</a:t>
                      </a:r>
                    </a:p>
                    <a:p>
                      <a:r>
                        <a:rPr lang="en-US" sz="1100" b="1" smtClean="0">
                          <a:solidFill>
                            <a:schemeClr val="bg1"/>
                          </a:solidFill>
                        </a:rPr>
                        <a:t>Publisher</a:t>
                      </a:r>
                      <a:endParaRPr lang="en-US" sz="1100" b="1">
                        <a:solidFill>
                          <a:schemeClr val="bg1"/>
                        </a:solidFill>
                      </a:endParaRPr>
                    </a:p>
                  </a:txBody>
                  <a:tcPr anchor="ctr">
                    <a:solidFill>
                      <a:srgbClr val="458FA3"/>
                    </a:solidFill>
                  </a:tcPr>
                </a:tc>
                <a:tc>
                  <a:txBody>
                    <a:bodyPr/>
                    <a:lstStyle/>
                    <a:p>
                      <a:r>
                        <a:rPr lang="en-US" sz="1000">
                          <a:solidFill>
                            <a:schemeClr val="tx1">
                              <a:lumMod val="65000"/>
                              <a:lumOff val="35000"/>
                            </a:schemeClr>
                          </a:solidFill>
                        </a:rPr>
                        <a:t>Federal Reserve Bank of NY</a:t>
                      </a:r>
                    </a:p>
                  </a:txBody>
                  <a:tcPr anchor="ctr"/>
                </a:tc>
                <a:tc>
                  <a:txBody>
                    <a:bodyPr/>
                    <a:lstStyle/>
                    <a:p>
                      <a:r>
                        <a:rPr lang="en-US" sz="1000" smtClean="0">
                          <a:solidFill>
                            <a:schemeClr val="tx1">
                              <a:lumMod val="65000"/>
                              <a:lumOff val="35000"/>
                            </a:schemeClr>
                          </a:solidFill>
                        </a:rPr>
                        <a:t>ECB</a:t>
                      </a:r>
                      <a:endParaRPr lang="en-US" sz="1000">
                        <a:solidFill>
                          <a:schemeClr val="tx1">
                            <a:lumMod val="65000"/>
                            <a:lumOff val="35000"/>
                          </a:schemeClr>
                        </a:solidFill>
                      </a:endParaRPr>
                    </a:p>
                  </a:txBody>
                  <a:tcPr anchor="ctr"/>
                </a:tc>
                <a:tc>
                  <a:txBody>
                    <a:bodyPr/>
                    <a:lstStyle/>
                    <a:p>
                      <a:r>
                        <a:rPr lang="en-US" sz="1000">
                          <a:solidFill>
                            <a:schemeClr val="tx1">
                              <a:lumMod val="65000"/>
                              <a:lumOff val="35000"/>
                            </a:schemeClr>
                          </a:solidFill>
                        </a:rPr>
                        <a:t>Bank of England</a:t>
                      </a:r>
                    </a:p>
                  </a:txBody>
                  <a:tcPr anchor="ctr"/>
                </a:tc>
                <a:tc>
                  <a:txBody>
                    <a:bodyPr/>
                    <a:lstStyle/>
                    <a:p>
                      <a:r>
                        <a:rPr lang="en-US" sz="1000">
                          <a:solidFill>
                            <a:schemeClr val="tx1">
                              <a:lumMod val="65000"/>
                              <a:lumOff val="35000"/>
                            </a:schemeClr>
                          </a:solidFill>
                        </a:rPr>
                        <a:t>SIX exchange </a:t>
                      </a:r>
                    </a:p>
                  </a:txBody>
                  <a:tcPr anchor="ctr"/>
                </a:tc>
                <a:tc>
                  <a:txBody>
                    <a:bodyPr/>
                    <a:lstStyle/>
                    <a:p>
                      <a:r>
                        <a:rPr lang="en-US" sz="1000">
                          <a:solidFill>
                            <a:schemeClr val="tx1">
                              <a:lumMod val="65000"/>
                              <a:lumOff val="35000"/>
                            </a:schemeClr>
                          </a:solidFill>
                        </a:rPr>
                        <a:t>Bank of Japan</a:t>
                      </a:r>
                    </a:p>
                  </a:txBody>
                  <a:tcPr anchor="ctr"/>
                </a:tc>
                <a:extLst>
                  <a:ext uri="{0D108BD9-81ED-4DB2-BD59-A6C34878D82A}">
                    <a16:rowId xmlns:a16="http://schemas.microsoft.com/office/drawing/2014/main" xmlns="" val="10004"/>
                  </a:ext>
                </a:extLst>
              </a:tr>
              <a:tr h="408736">
                <a:tc>
                  <a:txBody>
                    <a:bodyPr/>
                    <a:lstStyle/>
                    <a:p>
                      <a:r>
                        <a:rPr lang="en-US" sz="1100" b="1" smtClean="0">
                          <a:solidFill>
                            <a:schemeClr val="bg1"/>
                          </a:solidFill>
                        </a:rPr>
                        <a:t>RFR</a:t>
                      </a:r>
                      <a:r>
                        <a:rPr lang="en-US" sz="1100" b="1" baseline="0" smtClean="0">
                          <a:solidFill>
                            <a:schemeClr val="bg1"/>
                          </a:solidFill>
                        </a:rPr>
                        <a:t> </a:t>
                      </a:r>
                    </a:p>
                    <a:p>
                      <a:r>
                        <a:rPr lang="en-US" sz="1100" b="1" smtClean="0">
                          <a:solidFill>
                            <a:schemeClr val="bg1"/>
                          </a:solidFill>
                        </a:rPr>
                        <a:t>Rate </a:t>
                      </a:r>
                      <a:r>
                        <a:rPr lang="en-US" sz="1100" b="1">
                          <a:solidFill>
                            <a:schemeClr val="bg1"/>
                          </a:solidFill>
                        </a:rPr>
                        <a:t>type</a:t>
                      </a:r>
                    </a:p>
                  </a:txBody>
                  <a:tcPr anchor="ctr">
                    <a:solidFill>
                      <a:srgbClr val="458FA3"/>
                    </a:solidFill>
                  </a:tcPr>
                </a:tc>
                <a:tc>
                  <a:txBody>
                    <a:bodyPr/>
                    <a:lstStyle/>
                    <a:p>
                      <a:r>
                        <a:rPr lang="en-US" sz="1000">
                          <a:solidFill>
                            <a:schemeClr val="tx1">
                              <a:lumMod val="65000"/>
                              <a:lumOff val="35000"/>
                            </a:schemeClr>
                          </a:solidFill>
                        </a:rPr>
                        <a:t>Secured</a:t>
                      </a:r>
                    </a:p>
                  </a:txBody>
                  <a:tcPr anchor="ctr"/>
                </a:tc>
                <a:tc>
                  <a:txBody>
                    <a:bodyPr/>
                    <a:lstStyle/>
                    <a:p>
                      <a:r>
                        <a:rPr lang="en-US" sz="1000">
                          <a:solidFill>
                            <a:schemeClr val="tx1">
                              <a:lumMod val="65000"/>
                              <a:lumOff val="35000"/>
                            </a:schemeClr>
                          </a:solidFill>
                        </a:rPr>
                        <a:t>Unsecured</a:t>
                      </a:r>
                      <a:r>
                        <a:rPr lang="en-US" sz="1000" baseline="0">
                          <a:solidFill>
                            <a:schemeClr val="tx1">
                              <a:lumMod val="65000"/>
                              <a:lumOff val="35000"/>
                            </a:schemeClr>
                          </a:solidFill>
                        </a:rPr>
                        <a:t> </a:t>
                      </a:r>
                      <a:endParaRPr lang="en-US" sz="1000">
                        <a:solidFill>
                          <a:schemeClr val="tx1">
                            <a:lumMod val="65000"/>
                            <a:lumOff val="35000"/>
                          </a:schemeClr>
                        </a:solidFill>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a:solidFill>
                            <a:schemeClr val="tx1">
                              <a:lumMod val="65000"/>
                              <a:lumOff val="35000"/>
                            </a:schemeClr>
                          </a:solidFill>
                        </a:rPr>
                        <a:t>Unsecured</a:t>
                      </a:r>
                      <a:r>
                        <a:rPr lang="en-US" sz="1000" baseline="0">
                          <a:solidFill>
                            <a:schemeClr val="tx1">
                              <a:lumMod val="65000"/>
                              <a:lumOff val="35000"/>
                            </a:schemeClr>
                          </a:solidFill>
                        </a:rPr>
                        <a:t> </a:t>
                      </a:r>
                      <a:endParaRPr lang="en-US" sz="1000">
                        <a:solidFill>
                          <a:schemeClr val="tx1">
                            <a:lumMod val="65000"/>
                            <a:lumOff val="35000"/>
                          </a:schemeClr>
                        </a:solidFill>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a:solidFill>
                            <a:schemeClr val="tx1">
                              <a:lumMod val="65000"/>
                              <a:lumOff val="35000"/>
                            </a:schemeClr>
                          </a:solidFill>
                        </a:rPr>
                        <a:t>Secured</a:t>
                      </a:r>
                      <a:r>
                        <a:rPr lang="en-US" sz="1000" baseline="0">
                          <a:solidFill>
                            <a:schemeClr val="tx1">
                              <a:lumMod val="65000"/>
                              <a:lumOff val="35000"/>
                            </a:schemeClr>
                          </a:solidFill>
                        </a:rPr>
                        <a:t> </a:t>
                      </a:r>
                      <a:endParaRPr lang="en-US" sz="1000">
                        <a:solidFill>
                          <a:schemeClr val="tx1">
                            <a:lumMod val="65000"/>
                            <a:lumOff val="35000"/>
                          </a:schemeClr>
                        </a:solidFill>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a:solidFill>
                            <a:schemeClr val="tx1">
                              <a:lumMod val="65000"/>
                              <a:lumOff val="35000"/>
                            </a:schemeClr>
                          </a:solidFill>
                        </a:rPr>
                        <a:t>Unsecured</a:t>
                      </a:r>
                      <a:r>
                        <a:rPr lang="en-US" sz="1000" baseline="0">
                          <a:solidFill>
                            <a:schemeClr val="tx1">
                              <a:lumMod val="65000"/>
                              <a:lumOff val="35000"/>
                            </a:schemeClr>
                          </a:solidFill>
                        </a:rPr>
                        <a:t> </a:t>
                      </a:r>
                      <a:endParaRPr lang="en-US" sz="1000">
                        <a:solidFill>
                          <a:schemeClr val="tx1">
                            <a:lumMod val="65000"/>
                            <a:lumOff val="35000"/>
                          </a:schemeClr>
                        </a:solidFill>
                      </a:endParaRPr>
                    </a:p>
                  </a:txBody>
                  <a:tcPr anchor="ctr"/>
                </a:tc>
                <a:extLst>
                  <a:ext uri="{0D108BD9-81ED-4DB2-BD59-A6C34878D82A}">
                    <a16:rowId xmlns:a16="http://schemas.microsoft.com/office/drawing/2014/main" xmlns="" val="10005"/>
                  </a:ext>
                </a:extLst>
              </a:tr>
              <a:tr h="691392">
                <a:tc>
                  <a:txBody>
                    <a:bodyPr/>
                    <a:lstStyle/>
                    <a:p>
                      <a:r>
                        <a:rPr lang="en-US" sz="1100" b="1" smtClean="0">
                          <a:solidFill>
                            <a:schemeClr val="bg1"/>
                          </a:solidFill>
                        </a:rPr>
                        <a:t>RFR Rate </a:t>
                      </a:r>
                      <a:r>
                        <a:rPr lang="en-US" sz="1100" b="1">
                          <a:solidFill>
                            <a:schemeClr val="bg1"/>
                          </a:solidFill>
                        </a:rPr>
                        <a:t>description</a:t>
                      </a:r>
                    </a:p>
                  </a:txBody>
                  <a:tcPr anchor="ctr">
                    <a:solidFill>
                      <a:srgbClr val="458FA3"/>
                    </a:solidFill>
                  </a:tcPr>
                </a:tc>
                <a:tc>
                  <a:txBody>
                    <a:bodyPr/>
                    <a:lstStyle/>
                    <a:p>
                      <a:r>
                        <a:rPr lang="en-US" sz="1000">
                          <a:solidFill>
                            <a:schemeClr val="tx1">
                              <a:lumMod val="65000"/>
                              <a:lumOff val="35000"/>
                            </a:schemeClr>
                          </a:solidFill>
                        </a:rPr>
                        <a:t>Secured rate that covers multiple overnight repo market segments</a:t>
                      </a:r>
                    </a:p>
                  </a:txBody>
                  <a:tcPr anchor="ctr"/>
                </a:tc>
                <a:tc>
                  <a:txBody>
                    <a:bodyPr/>
                    <a:lstStyle/>
                    <a:p>
                      <a:r>
                        <a:rPr lang="en-US" sz="1000">
                          <a:solidFill>
                            <a:schemeClr val="tx1">
                              <a:lumMod val="65000"/>
                              <a:lumOff val="35000"/>
                            </a:schemeClr>
                          </a:solidFill>
                        </a:rPr>
                        <a:t>Unsecured rate that captures overnight wholesale deposit transactions</a:t>
                      </a:r>
                    </a:p>
                  </a:txBody>
                  <a:tcPr anchor="ctr"/>
                </a:tc>
                <a:tc>
                  <a:txBody>
                    <a:bodyPr/>
                    <a:lstStyle/>
                    <a:p>
                      <a:r>
                        <a:rPr lang="en-US" sz="1000">
                          <a:solidFill>
                            <a:schemeClr val="tx1">
                              <a:lumMod val="65000"/>
                              <a:lumOff val="35000"/>
                            </a:schemeClr>
                          </a:solidFill>
                        </a:rPr>
                        <a:t>Unsecured rate that covers overnight wholesale deposit transactions</a:t>
                      </a:r>
                    </a:p>
                  </a:txBody>
                  <a:tcPr anchor="ctr"/>
                </a:tc>
                <a:tc>
                  <a:txBody>
                    <a:bodyPr/>
                    <a:lstStyle/>
                    <a:p>
                      <a:r>
                        <a:rPr lang="en-US" sz="1000">
                          <a:solidFill>
                            <a:schemeClr val="tx1">
                              <a:lumMod val="65000"/>
                              <a:lumOff val="35000"/>
                            </a:schemeClr>
                          </a:solidFill>
                        </a:rPr>
                        <a:t>Secured rate that reflects interest paid on interbank overnight repo </a:t>
                      </a:r>
                    </a:p>
                  </a:txBody>
                  <a:tcPr anchor="ctr"/>
                </a:tc>
                <a:tc>
                  <a:txBody>
                    <a:bodyPr/>
                    <a:lstStyle/>
                    <a:p>
                      <a:r>
                        <a:rPr lang="en-US" sz="1000">
                          <a:solidFill>
                            <a:schemeClr val="tx1">
                              <a:lumMod val="65000"/>
                              <a:lumOff val="35000"/>
                            </a:schemeClr>
                          </a:solidFill>
                        </a:rPr>
                        <a:t>Unsecured rate that captures overnight call rate market</a:t>
                      </a:r>
                    </a:p>
                  </a:txBody>
                  <a:tcPr anchor="ctr"/>
                </a:tc>
                <a:extLst>
                  <a:ext uri="{0D108BD9-81ED-4DB2-BD59-A6C34878D82A}">
                    <a16:rowId xmlns:a16="http://schemas.microsoft.com/office/drawing/2014/main" xmlns="" val="10006"/>
                  </a:ext>
                </a:extLst>
              </a:tr>
            </a:tbl>
          </a:graphicData>
        </a:graphic>
      </p:graphicFrame>
      <p:sp>
        <p:nvSpPr>
          <p:cNvPr id="10" name="Rectangle 9"/>
          <p:cNvSpPr/>
          <p:nvPr/>
        </p:nvSpPr>
        <p:spPr>
          <a:xfrm>
            <a:off x="694480" y="347798"/>
            <a:ext cx="4354077" cy="461665"/>
          </a:xfrm>
          <a:prstGeom prst="rect">
            <a:avLst/>
          </a:prstGeom>
        </p:spPr>
        <p:txBody>
          <a:bodyPr wrap="none">
            <a:spAutoFit/>
          </a:bodyPr>
          <a:lstStyle/>
          <a:p>
            <a:r>
              <a:rPr lang="en-US" sz="2400" b="1" smtClean="0">
                <a:solidFill>
                  <a:schemeClr val="accent2">
                    <a:lumMod val="50000"/>
                  </a:schemeClr>
                </a:solidFill>
                <a:latin typeface="Arial" panose="020B0604020202020204" pitchFamily="34" charset="0"/>
                <a:cs typeface="Arial" panose="020B0604020202020204" pitchFamily="34" charset="0"/>
              </a:rPr>
              <a:t>International developments </a:t>
            </a:r>
            <a:endParaRPr lang="en-GB" sz="2400"/>
          </a:p>
        </p:txBody>
      </p:sp>
      <p:sp>
        <p:nvSpPr>
          <p:cNvPr id="11" name="Rectangle 10"/>
          <p:cNvSpPr/>
          <p:nvPr/>
        </p:nvSpPr>
        <p:spPr>
          <a:xfrm>
            <a:off x="803275" y="1076916"/>
            <a:ext cx="10752152" cy="646331"/>
          </a:xfrm>
          <a:prstGeom prst="rect">
            <a:avLst/>
          </a:prstGeom>
        </p:spPr>
        <p:txBody>
          <a:bodyPr wrap="square">
            <a:spAutoFit/>
          </a:bodyPr>
          <a:lstStyle/>
          <a:p>
            <a:pPr eaLnBrk="0" fontAlgn="base" hangingPunct="0">
              <a:spcBef>
                <a:spcPts val="600"/>
              </a:spcBef>
              <a:spcAft>
                <a:spcPts val="300"/>
              </a:spcAft>
            </a:pPr>
            <a:r>
              <a:rPr lang="en-US" i="1">
                <a:solidFill>
                  <a:schemeClr val="tx2"/>
                </a:solidFill>
              </a:rPr>
              <a:t>Working groups in key jurisdictions outside the euro area have already recommended risk-free rates and, in some cases, have identified strategies to create liquidity in the newly introduced risk-free rates. </a:t>
            </a:r>
            <a:endParaRPr lang="es-ES" i="1">
              <a:solidFill>
                <a:schemeClr val="tx2"/>
              </a:solidFill>
            </a:endParaRPr>
          </a:p>
        </p:txBody>
      </p:sp>
      <p:pic>
        <p:nvPicPr>
          <p:cNvPr id="32" name="Imagen 31">
            <a:extLst>
              <a:ext uri="{FF2B5EF4-FFF2-40B4-BE49-F238E27FC236}">
                <a16:creationId xmlns:a16="http://schemas.microsoft.com/office/drawing/2014/main" xmlns="" id="{8C2137A1-CCD6-435C-B6B7-A7C23E3553C6}"/>
              </a:ext>
            </a:extLst>
          </p:cNvPr>
          <p:cNvPicPr>
            <a:picLocks noChangeAspect="1"/>
          </p:cNvPicPr>
          <p:nvPr/>
        </p:nvPicPr>
        <p:blipFill>
          <a:blip r:embed="rId2"/>
          <a:srcRect/>
          <a:stretch>
            <a:fillRect/>
          </a:stretch>
        </p:blipFill>
        <p:spPr>
          <a:xfrm>
            <a:off x="2218813" y="2154359"/>
            <a:ext cx="858274" cy="530340"/>
          </a:xfrm>
          <a:prstGeom prst="rect">
            <a:avLst/>
          </a:prstGeom>
        </p:spPr>
      </p:pic>
      <p:pic>
        <p:nvPicPr>
          <p:cNvPr id="34" name="Imagen 33">
            <a:extLst>
              <a:ext uri="{FF2B5EF4-FFF2-40B4-BE49-F238E27FC236}">
                <a16:creationId xmlns:a16="http://schemas.microsoft.com/office/drawing/2014/main" xmlns="" id="{E85A8E5F-A97D-4C7F-9136-B93574FF35DE}"/>
              </a:ext>
            </a:extLst>
          </p:cNvPr>
          <p:cNvPicPr>
            <a:picLocks noChangeAspect="1"/>
          </p:cNvPicPr>
          <p:nvPr/>
        </p:nvPicPr>
        <p:blipFill>
          <a:blip r:embed="rId3"/>
          <a:srcRect/>
          <a:stretch>
            <a:fillRect/>
          </a:stretch>
        </p:blipFill>
        <p:spPr>
          <a:xfrm>
            <a:off x="4272092" y="2155270"/>
            <a:ext cx="856800" cy="529429"/>
          </a:xfrm>
          <a:prstGeom prst="rect">
            <a:avLst/>
          </a:prstGeom>
        </p:spPr>
      </p:pic>
      <p:pic>
        <p:nvPicPr>
          <p:cNvPr id="36" name="Imagen 35">
            <a:extLst>
              <a:ext uri="{FF2B5EF4-FFF2-40B4-BE49-F238E27FC236}">
                <a16:creationId xmlns:a16="http://schemas.microsoft.com/office/drawing/2014/main" xmlns="" id="{462DBE0F-3862-447E-B4EB-6361CF08EE42}"/>
              </a:ext>
            </a:extLst>
          </p:cNvPr>
          <p:cNvPicPr>
            <a:picLocks noChangeAspect="1"/>
          </p:cNvPicPr>
          <p:nvPr/>
        </p:nvPicPr>
        <p:blipFill>
          <a:blip r:embed="rId4"/>
          <a:srcRect/>
          <a:stretch>
            <a:fillRect/>
          </a:stretch>
        </p:blipFill>
        <p:spPr>
          <a:xfrm>
            <a:off x="10403949" y="2177593"/>
            <a:ext cx="856800" cy="529429"/>
          </a:xfrm>
          <a:prstGeom prst="rect">
            <a:avLst/>
          </a:prstGeom>
        </p:spPr>
      </p:pic>
      <p:pic>
        <p:nvPicPr>
          <p:cNvPr id="38" name="Imagen 37">
            <a:extLst>
              <a:ext uri="{FF2B5EF4-FFF2-40B4-BE49-F238E27FC236}">
                <a16:creationId xmlns:a16="http://schemas.microsoft.com/office/drawing/2014/main" xmlns="" id="{FDABCB1B-716D-4694-985D-8745551839FB}"/>
              </a:ext>
            </a:extLst>
          </p:cNvPr>
          <p:cNvPicPr>
            <a:picLocks noChangeAspect="1"/>
          </p:cNvPicPr>
          <p:nvPr/>
        </p:nvPicPr>
        <p:blipFill>
          <a:blip r:embed="rId5"/>
          <a:srcRect/>
          <a:stretch>
            <a:fillRect/>
          </a:stretch>
        </p:blipFill>
        <p:spPr>
          <a:xfrm>
            <a:off x="8405932" y="2177593"/>
            <a:ext cx="856800" cy="529429"/>
          </a:xfrm>
          <a:prstGeom prst="rect">
            <a:avLst/>
          </a:prstGeom>
        </p:spPr>
      </p:pic>
      <p:pic>
        <p:nvPicPr>
          <p:cNvPr id="42" name="Imagen 41">
            <a:extLst>
              <a:ext uri="{FF2B5EF4-FFF2-40B4-BE49-F238E27FC236}">
                <a16:creationId xmlns:a16="http://schemas.microsoft.com/office/drawing/2014/main" xmlns="" id="{776DA1C9-1B1F-46D4-AC48-93670EB47998}"/>
              </a:ext>
            </a:extLst>
          </p:cNvPr>
          <p:cNvPicPr>
            <a:picLocks noChangeAspect="1"/>
          </p:cNvPicPr>
          <p:nvPr/>
        </p:nvPicPr>
        <p:blipFill>
          <a:blip r:embed="rId6"/>
          <a:srcRect/>
          <a:stretch>
            <a:fillRect/>
          </a:stretch>
        </p:blipFill>
        <p:spPr>
          <a:xfrm>
            <a:off x="6354127" y="2177592"/>
            <a:ext cx="856800" cy="529429"/>
          </a:xfrm>
          <a:prstGeom prst="rect">
            <a:avLst/>
          </a:prstGeom>
        </p:spPr>
      </p:pic>
    </p:spTree>
    <p:extLst>
      <p:ext uri="{BB962C8B-B14F-4D97-AF65-F5344CB8AC3E}">
        <p14:creationId xmlns:p14="http://schemas.microsoft.com/office/powerpoint/2010/main" val="3218077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Marcador de texto 9"/>
          <p:cNvSpPr>
            <a:spLocks noGrp="1"/>
          </p:cNvSpPr>
          <p:nvPr/>
        </p:nvSpPr>
        <p:spPr>
          <a:xfrm>
            <a:off x="704681" y="369332"/>
            <a:ext cx="10660597" cy="518400"/>
          </a:xfrm>
          <a:prstGeom prst="rect">
            <a:avLst/>
          </a:prstGeom>
        </p:spPr>
        <p:txBody>
          <a:bodyPr/>
          <a:lstStyle>
            <a:lvl1pPr marL="0" indent="0" algn="l" defTabSz="914400" rtl="0" eaLnBrk="1" latinLnBrk="0" hangingPunct="1">
              <a:lnSpc>
                <a:spcPct val="90000"/>
              </a:lnSpc>
              <a:spcBef>
                <a:spcPts val="1000"/>
              </a:spcBef>
              <a:buFontTx/>
              <a:buNone/>
              <a:defRPr sz="3200" kern="1200" baseline="0">
                <a:solidFill>
                  <a:srgbClr val="FF0000"/>
                </a:solidFill>
                <a:latin typeface="+mn-lt"/>
                <a:ea typeface="+mn-ea"/>
                <a:cs typeface="+mn-cs"/>
              </a:defRPr>
            </a:lvl1pPr>
            <a:lvl2pPr marL="4572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2pPr>
            <a:lvl3pPr marL="9144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3pPr>
            <a:lvl4pPr marL="13716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4pPr>
            <a:lvl5pPr marL="18288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None/>
            </a:pPr>
            <a:r>
              <a:rPr lang="en-US" sz="2400" b="1">
                <a:solidFill>
                  <a:schemeClr val="accent2">
                    <a:lumMod val="50000"/>
                  </a:schemeClr>
                </a:solidFill>
                <a:latin typeface="Arial" panose="020B0604020202020204" pitchFamily="34" charset="0"/>
                <a:cs typeface="Arial" panose="020B0604020202020204" pitchFamily="34" charset="0"/>
              </a:rPr>
              <a:t>Transition </a:t>
            </a:r>
            <a:r>
              <a:rPr lang="en-US" sz="2400" b="1" smtClean="0">
                <a:solidFill>
                  <a:schemeClr val="accent2">
                    <a:lumMod val="50000"/>
                  </a:schemeClr>
                </a:solidFill>
                <a:latin typeface="Arial" panose="020B0604020202020204" pitchFamily="34" charset="0"/>
                <a:cs typeface="Arial" panose="020B0604020202020204" pitchFamily="34" charset="0"/>
              </a:rPr>
              <a:t>timeline</a:t>
            </a:r>
            <a:endParaRPr lang="en-US" sz="2400" b="1">
              <a:solidFill>
                <a:schemeClr val="accent2">
                  <a:lumMod val="50000"/>
                </a:schemeClr>
              </a:solidFill>
              <a:latin typeface="Arial" panose="020B0604020202020204" pitchFamily="34" charset="0"/>
              <a:cs typeface="Arial" panose="020B0604020202020204" pitchFamily="34" charset="0"/>
            </a:endParaRPr>
          </a:p>
        </p:txBody>
      </p:sp>
      <p:sp>
        <p:nvSpPr>
          <p:cNvPr id="61" name="Slide Number Placeholder 60"/>
          <p:cNvSpPr>
            <a:spLocks noGrp="1"/>
          </p:cNvSpPr>
          <p:nvPr>
            <p:ph type="sldNum" sz="quarter" idx="12"/>
          </p:nvPr>
        </p:nvSpPr>
        <p:spPr/>
        <p:txBody>
          <a:bodyPr/>
          <a:lstStyle/>
          <a:p>
            <a:fld id="{BC0D97B6-E32F-4D7D-B839-7C3B51F2640F}" type="slidenum">
              <a:rPr lang="es-ES" smtClean="0"/>
              <a:t>35</a:t>
            </a:fld>
            <a:endParaRPr lang="es-ES"/>
          </a:p>
        </p:txBody>
      </p:sp>
      <p:cxnSp>
        <p:nvCxnSpPr>
          <p:cNvPr id="7" name="Conector recto 6">
            <a:extLst>
              <a:ext uri="{FF2B5EF4-FFF2-40B4-BE49-F238E27FC236}">
                <a16:creationId xmlns:a16="http://schemas.microsoft.com/office/drawing/2014/main" xmlns="" id="{DA17C0BC-890B-402B-BE30-FFB9692779B7}"/>
              </a:ext>
            </a:extLst>
          </p:cNvPr>
          <p:cNvCxnSpPr/>
          <p:nvPr/>
        </p:nvCxnSpPr>
        <p:spPr>
          <a:xfrm>
            <a:off x="1179590" y="3144134"/>
            <a:ext cx="10080000" cy="0"/>
          </a:xfrm>
          <a:prstGeom prst="line">
            <a:avLst/>
          </a:prstGeom>
          <a:solidFill>
            <a:schemeClr val="bg1"/>
          </a:solidFill>
          <a:ln w="19050" cap="flat"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9" name="CuadroTexto 8">
            <a:extLst>
              <a:ext uri="{FF2B5EF4-FFF2-40B4-BE49-F238E27FC236}">
                <a16:creationId xmlns:a16="http://schemas.microsoft.com/office/drawing/2014/main" xmlns="" id="{D022E126-FD22-47E4-AADD-04259E971B8F}"/>
              </a:ext>
            </a:extLst>
          </p:cNvPr>
          <p:cNvSpPr txBox="1"/>
          <p:nvPr/>
        </p:nvSpPr>
        <p:spPr>
          <a:xfrm>
            <a:off x="1623186" y="2532944"/>
            <a:ext cx="1376085" cy="507831"/>
          </a:xfrm>
          <a:prstGeom prst="rect">
            <a:avLst/>
          </a:prstGeom>
          <a:noFill/>
        </p:spPr>
        <p:txBody>
          <a:bodyPr wrap="square" rtlCol="0">
            <a:spAutoFit/>
          </a:bodyPr>
          <a:lstStyle/>
          <a:p>
            <a:r>
              <a:rPr lang="en-US" sz="900" b="1">
                <a:solidFill>
                  <a:schemeClr val="tx1">
                    <a:lumMod val="65000"/>
                    <a:lumOff val="35000"/>
                  </a:schemeClr>
                </a:solidFill>
              </a:rPr>
              <a:t>April 2018 </a:t>
            </a:r>
          </a:p>
          <a:p>
            <a:r>
              <a:rPr lang="en-US" sz="900">
                <a:solidFill>
                  <a:schemeClr val="tx1">
                    <a:lumMod val="65000"/>
                    <a:lumOff val="35000"/>
                  </a:schemeClr>
                </a:solidFill>
              </a:rPr>
              <a:t>SOFR and reformed SONIA first publication </a:t>
            </a:r>
          </a:p>
        </p:txBody>
      </p:sp>
      <p:sp>
        <p:nvSpPr>
          <p:cNvPr id="15" name="CuadroTexto 14">
            <a:extLst>
              <a:ext uri="{FF2B5EF4-FFF2-40B4-BE49-F238E27FC236}">
                <a16:creationId xmlns:a16="http://schemas.microsoft.com/office/drawing/2014/main" xmlns="" id="{22AE3E49-5200-45EE-BCEF-3D068A17274D}"/>
              </a:ext>
            </a:extLst>
          </p:cNvPr>
          <p:cNvSpPr txBox="1"/>
          <p:nvPr/>
        </p:nvSpPr>
        <p:spPr>
          <a:xfrm>
            <a:off x="3748825" y="2477405"/>
            <a:ext cx="1913965" cy="646331"/>
          </a:xfrm>
          <a:prstGeom prst="rect">
            <a:avLst/>
          </a:prstGeom>
          <a:noFill/>
        </p:spPr>
        <p:txBody>
          <a:bodyPr wrap="square" rtlCol="0">
            <a:spAutoFit/>
          </a:bodyPr>
          <a:lstStyle/>
          <a:p>
            <a:r>
              <a:rPr lang="en-US" sz="900" b="1">
                <a:solidFill>
                  <a:schemeClr val="tx1">
                    <a:lumMod val="65000"/>
                    <a:lumOff val="35000"/>
                  </a:schemeClr>
                </a:solidFill>
              </a:rPr>
              <a:t>Spring 2019</a:t>
            </a:r>
          </a:p>
          <a:p>
            <a:r>
              <a:rPr lang="en-US" sz="900">
                <a:solidFill>
                  <a:schemeClr val="tx1">
                    <a:lumMod val="65000"/>
                    <a:lumOff val="35000"/>
                  </a:schemeClr>
                </a:solidFill>
              </a:rPr>
              <a:t>Recommendation on RFRs as (fallback) reference rates for different financial products  </a:t>
            </a:r>
          </a:p>
        </p:txBody>
      </p:sp>
      <p:sp>
        <p:nvSpPr>
          <p:cNvPr id="16" name="CuadroTexto 15">
            <a:extLst>
              <a:ext uri="{FF2B5EF4-FFF2-40B4-BE49-F238E27FC236}">
                <a16:creationId xmlns:a16="http://schemas.microsoft.com/office/drawing/2014/main" xmlns="" id="{1F6C2AF6-D939-4E57-83F8-B8F737682305}"/>
              </a:ext>
            </a:extLst>
          </p:cNvPr>
          <p:cNvSpPr txBox="1"/>
          <p:nvPr/>
        </p:nvSpPr>
        <p:spPr>
          <a:xfrm>
            <a:off x="5769639" y="2477404"/>
            <a:ext cx="1376085" cy="646331"/>
          </a:xfrm>
          <a:prstGeom prst="rect">
            <a:avLst/>
          </a:prstGeom>
          <a:noFill/>
        </p:spPr>
        <p:txBody>
          <a:bodyPr wrap="square" rtlCol="0">
            <a:spAutoFit/>
          </a:bodyPr>
          <a:lstStyle/>
          <a:p>
            <a:r>
              <a:rPr lang="en-US" sz="900" b="1">
                <a:solidFill>
                  <a:schemeClr val="tx1">
                    <a:lumMod val="65000"/>
                    <a:lumOff val="35000"/>
                  </a:schemeClr>
                </a:solidFill>
              </a:rPr>
              <a:t>Q4 2019</a:t>
            </a:r>
          </a:p>
          <a:p>
            <a:r>
              <a:rPr lang="en-US" sz="900">
                <a:solidFill>
                  <a:schemeClr val="tx1">
                    <a:lumMod val="65000"/>
                    <a:lumOff val="35000"/>
                  </a:schemeClr>
                </a:solidFill>
              </a:rPr>
              <a:t>EURIBOR Hybrid methodology implementation </a:t>
            </a:r>
          </a:p>
        </p:txBody>
      </p:sp>
      <p:sp>
        <p:nvSpPr>
          <p:cNvPr id="17" name="CuadroTexto 16">
            <a:extLst>
              <a:ext uri="{FF2B5EF4-FFF2-40B4-BE49-F238E27FC236}">
                <a16:creationId xmlns:a16="http://schemas.microsoft.com/office/drawing/2014/main" xmlns="" id="{B73FB93E-1CB9-4167-8947-F6C23E18527E}"/>
              </a:ext>
            </a:extLst>
          </p:cNvPr>
          <p:cNvSpPr txBox="1"/>
          <p:nvPr/>
        </p:nvSpPr>
        <p:spPr>
          <a:xfrm>
            <a:off x="9959419" y="2451127"/>
            <a:ext cx="1376085" cy="507831"/>
          </a:xfrm>
          <a:prstGeom prst="rect">
            <a:avLst/>
          </a:prstGeom>
          <a:noFill/>
        </p:spPr>
        <p:txBody>
          <a:bodyPr wrap="square" rtlCol="0">
            <a:spAutoFit/>
          </a:bodyPr>
          <a:lstStyle/>
          <a:p>
            <a:r>
              <a:rPr lang="en-US" sz="900" b="1">
                <a:solidFill>
                  <a:schemeClr val="tx1">
                    <a:lumMod val="65000"/>
                    <a:lumOff val="35000"/>
                  </a:schemeClr>
                </a:solidFill>
              </a:rPr>
              <a:t>End 2021</a:t>
            </a:r>
          </a:p>
          <a:p>
            <a:r>
              <a:rPr lang="en-US" sz="900">
                <a:solidFill>
                  <a:schemeClr val="tx1">
                    <a:lumMod val="65000"/>
                    <a:lumOff val="35000"/>
                  </a:schemeClr>
                </a:solidFill>
              </a:rPr>
              <a:t>Potential deadline </a:t>
            </a:r>
          </a:p>
          <a:p>
            <a:r>
              <a:rPr lang="en-US" sz="900">
                <a:solidFill>
                  <a:schemeClr val="tx1">
                    <a:lumMod val="65000"/>
                    <a:lumOff val="35000"/>
                  </a:schemeClr>
                </a:solidFill>
              </a:rPr>
              <a:t>for Libor transition </a:t>
            </a:r>
          </a:p>
        </p:txBody>
      </p:sp>
      <p:sp>
        <p:nvSpPr>
          <p:cNvPr id="18" name="Rectángulo 17">
            <a:extLst>
              <a:ext uri="{FF2B5EF4-FFF2-40B4-BE49-F238E27FC236}">
                <a16:creationId xmlns:a16="http://schemas.microsoft.com/office/drawing/2014/main" xmlns="" id="{F44A4B4C-480E-448C-B8BA-FD47607870DB}"/>
              </a:ext>
            </a:extLst>
          </p:cNvPr>
          <p:cNvSpPr/>
          <p:nvPr/>
        </p:nvSpPr>
        <p:spPr>
          <a:xfrm>
            <a:off x="8149278" y="2587516"/>
            <a:ext cx="1480716" cy="456285"/>
          </a:xfrm>
          <a:prstGeom prst="rect">
            <a:avLst/>
          </a:prstGeom>
          <a:solidFill>
            <a:schemeClr val="bg1"/>
          </a:solidFill>
          <a:ln w="12700" cap="flat" algn="ctr">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lumMod val="65000"/>
                    <a:lumOff val="35000"/>
                  </a:schemeClr>
                </a:solidFill>
              </a:rPr>
              <a:t>Publication of Libor </a:t>
            </a:r>
            <a:r>
              <a:rPr lang="en-US" sz="900" smtClean="0">
                <a:solidFill>
                  <a:schemeClr val="tx1">
                    <a:lumMod val="65000"/>
                    <a:lumOff val="35000"/>
                  </a:schemeClr>
                </a:solidFill>
              </a:rPr>
              <a:t>beyond 2021 </a:t>
            </a:r>
            <a:r>
              <a:rPr lang="en-US" sz="900">
                <a:solidFill>
                  <a:schemeClr val="tx1">
                    <a:lumMod val="65000"/>
                    <a:lumOff val="35000"/>
                  </a:schemeClr>
                </a:solidFill>
              </a:rPr>
              <a:t>is not guaranteed</a:t>
            </a:r>
          </a:p>
        </p:txBody>
      </p:sp>
      <p:sp>
        <p:nvSpPr>
          <p:cNvPr id="19" name="Elipse 18">
            <a:extLst>
              <a:ext uri="{FF2B5EF4-FFF2-40B4-BE49-F238E27FC236}">
                <a16:creationId xmlns:a16="http://schemas.microsoft.com/office/drawing/2014/main" xmlns="" id="{51E4AF5E-013F-40A5-8618-6A520A306562}"/>
              </a:ext>
            </a:extLst>
          </p:cNvPr>
          <p:cNvSpPr/>
          <p:nvPr/>
        </p:nvSpPr>
        <p:spPr>
          <a:xfrm>
            <a:off x="1580068" y="3066984"/>
            <a:ext cx="111132" cy="116690"/>
          </a:xfrm>
          <a:prstGeom prst="ellipse">
            <a:avLst/>
          </a:prstGeom>
          <a:solidFill>
            <a:schemeClr val="bg1"/>
          </a:solidFill>
          <a:ln w="12700" cap="flat"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ipse 19">
            <a:extLst>
              <a:ext uri="{FF2B5EF4-FFF2-40B4-BE49-F238E27FC236}">
                <a16:creationId xmlns:a16="http://schemas.microsoft.com/office/drawing/2014/main" xmlns="" id="{6CA720F3-9CD3-4904-B896-762B538AC013}"/>
              </a:ext>
            </a:extLst>
          </p:cNvPr>
          <p:cNvSpPr/>
          <p:nvPr/>
        </p:nvSpPr>
        <p:spPr>
          <a:xfrm>
            <a:off x="3693259" y="3090838"/>
            <a:ext cx="111132" cy="116690"/>
          </a:xfrm>
          <a:prstGeom prst="ellipse">
            <a:avLst/>
          </a:prstGeom>
          <a:solidFill>
            <a:schemeClr val="bg1"/>
          </a:solidFill>
          <a:ln w="12700" cap="flat"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ipse 20">
            <a:extLst>
              <a:ext uri="{FF2B5EF4-FFF2-40B4-BE49-F238E27FC236}">
                <a16:creationId xmlns:a16="http://schemas.microsoft.com/office/drawing/2014/main" xmlns="" id="{DF919629-449A-4746-B5E0-A20744BE250B}"/>
              </a:ext>
            </a:extLst>
          </p:cNvPr>
          <p:cNvSpPr/>
          <p:nvPr/>
        </p:nvSpPr>
        <p:spPr>
          <a:xfrm>
            <a:off x="5721521" y="3069544"/>
            <a:ext cx="111132" cy="116690"/>
          </a:xfrm>
          <a:prstGeom prst="ellipse">
            <a:avLst/>
          </a:prstGeom>
          <a:solidFill>
            <a:schemeClr val="bg1"/>
          </a:solidFill>
          <a:ln w="12700" cap="flat"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lipse 21">
            <a:extLst>
              <a:ext uri="{FF2B5EF4-FFF2-40B4-BE49-F238E27FC236}">
                <a16:creationId xmlns:a16="http://schemas.microsoft.com/office/drawing/2014/main" xmlns="" id="{39319C8F-1A36-4526-AA0C-751D2789290B}"/>
              </a:ext>
            </a:extLst>
          </p:cNvPr>
          <p:cNvSpPr/>
          <p:nvPr/>
        </p:nvSpPr>
        <p:spPr>
          <a:xfrm>
            <a:off x="10115376" y="3086344"/>
            <a:ext cx="111132" cy="116690"/>
          </a:xfrm>
          <a:prstGeom prst="ellipse">
            <a:avLst/>
          </a:prstGeom>
          <a:solidFill>
            <a:schemeClr val="bg1"/>
          </a:solidFill>
          <a:ln w="12700" cap="flat"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ángulo 30">
            <a:extLst>
              <a:ext uri="{FF2B5EF4-FFF2-40B4-BE49-F238E27FC236}">
                <a16:creationId xmlns:a16="http://schemas.microsoft.com/office/drawing/2014/main" xmlns="" id="{25E11CBD-83F1-4249-B9E3-582DD59621B7}"/>
              </a:ext>
            </a:extLst>
          </p:cNvPr>
          <p:cNvSpPr/>
          <p:nvPr/>
        </p:nvSpPr>
        <p:spPr>
          <a:xfrm>
            <a:off x="820302" y="1563437"/>
            <a:ext cx="2275227" cy="304987"/>
          </a:xfrm>
          <a:prstGeom prst="rect">
            <a:avLst/>
          </a:prstGeom>
          <a:solidFill>
            <a:schemeClr val="accent5">
              <a:lumMod val="7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t>Transition timeline</a:t>
            </a:r>
            <a:endParaRPr lang="en-US" sz="1400" b="1"/>
          </a:p>
        </p:txBody>
      </p:sp>
      <p:cxnSp>
        <p:nvCxnSpPr>
          <p:cNvPr id="32" name="Conector recto 31">
            <a:extLst>
              <a:ext uri="{FF2B5EF4-FFF2-40B4-BE49-F238E27FC236}">
                <a16:creationId xmlns:a16="http://schemas.microsoft.com/office/drawing/2014/main" xmlns="" id="{56B57C9B-9CC2-446A-B8C3-8753BF19A5BF}"/>
              </a:ext>
            </a:extLst>
          </p:cNvPr>
          <p:cNvCxnSpPr/>
          <p:nvPr/>
        </p:nvCxnSpPr>
        <p:spPr>
          <a:xfrm flipV="1">
            <a:off x="1639631" y="2846749"/>
            <a:ext cx="0" cy="229291"/>
          </a:xfrm>
          <a:prstGeom prst="line">
            <a:avLst/>
          </a:prstGeom>
          <a:ln w="6350" cap="flat" algn="ctr">
            <a:solidFill>
              <a:srgbClr val="002060"/>
            </a:solidFill>
            <a:prstDash val="solid"/>
          </a:ln>
        </p:spPr>
        <p:style>
          <a:lnRef idx="1">
            <a:schemeClr val="accent1"/>
          </a:lnRef>
          <a:fillRef idx="0">
            <a:schemeClr val="accent1"/>
          </a:fillRef>
          <a:effectRef idx="0">
            <a:schemeClr val="accent1"/>
          </a:effectRef>
          <a:fontRef idx="minor">
            <a:schemeClr val="tx1"/>
          </a:fontRef>
        </p:style>
      </p:cxnSp>
      <p:sp>
        <p:nvSpPr>
          <p:cNvPr id="33" name="Elipse 32">
            <a:extLst>
              <a:ext uri="{FF2B5EF4-FFF2-40B4-BE49-F238E27FC236}">
                <a16:creationId xmlns:a16="http://schemas.microsoft.com/office/drawing/2014/main" xmlns="" id="{C6AAB773-9073-4D8C-83A1-88FA458E395F}"/>
              </a:ext>
            </a:extLst>
          </p:cNvPr>
          <p:cNvSpPr/>
          <p:nvPr/>
        </p:nvSpPr>
        <p:spPr>
          <a:xfrm>
            <a:off x="1576249" y="2792312"/>
            <a:ext cx="111132" cy="116690"/>
          </a:xfrm>
          <a:prstGeom prst="ellipse">
            <a:avLst/>
          </a:prstGeom>
          <a:solidFill>
            <a:srgbClr val="458FA3"/>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Conector recto 33">
            <a:extLst>
              <a:ext uri="{FF2B5EF4-FFF2-40B4-BE49-F238E27FC236}">
                <a16:creationId xmlns:a16="http://schemas.microsoft.com/office/drawing/2014/main" xmlns="" id="{EEE9D98B-C1AA-46DB-AC5B-A85CCA652594}"/>
              </a:ext>
            </a:extLst>
          </p:cNvPr>
          <p:cNvCxnSpPr/>
          <p:nvPr/>
        </p:nvCxnSpPr>
        <p:spPr>
          <a:xfrm flipV="1">
            <a:off x="3744915" y="2723514"/>
            <a:ext cx="0" cy="369276"/>
          </a:xfrm>
          <a:prstGeom prst="line">
            <a:avLst/>
          </a:prstGeom>
          <a:ln w="6350" cap="flat" algn="ctr">
            <a:solidFill>
              <a:srgbClr val="002060"/>
            </a:solidFill>
            <a:prstDash val="solid"/>
          </a:ln>
        </p:spPr>
        <p:style>
          <a:lnRef idx="1">
            <a:schemeClr val="accent1"/>
          </a:lnRef>
          <a:fillRef idx="0">
            <a:schemeClr val="accent1"/>
          </a:fillRef>
          <a:effectRef idx="0">
            <a:schemeClr val="accent1"/>
          </a:effectRef>
          <a:fontRef idx="minor">
            <a:schemeClr val="tx1"/>
          </a:fontRef>
        </p:style>
      </p:cxnSp>
      <p:sp>
        <p:nvSpPr>
          <p:cNvPr id="35" name="Elipse 34">
            <a:extLst>
              <a:ext uri="{FF2B5EF4-FFF2-40B4-BE49-F238E27FC236}">
                <a16:creationId xmlns:a16="http://schemas.microsoft.com/office/drawing/2014/main" xmlns="" id="{B63942CB-0971-4213-9572-EAFFC6A2B4D9}"/>
              </a:ext>
            </a:extLst>
          </p:cNvPr>
          <p:cNvSpPr/>
          <p:nvPr/>
        </p:nvSpPr>
        <p:spPr>
          <a:xfrm>
            <a:off x="3689024" y="2645074"/>
            <a:ext cx="111132" cy="116690"/>
          </a:xfrm>
          <a:prstGeom prst="ellipse">
            <a:avLst/>
          </a:prstGeom>
          <a:solidFill>
            <a:srgbClr val="458FA3"/>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Conector recto 35">
            <a:extLst>
              <a:ext uri="{FF2B5EF4-FFF2-40B4-BE49-F238E27FC236}">
                <a16:creationId xmlns:a16="http://schemas.microsoft.com/office/drawing/2014/main" xmlns="" id="{048EC8CF-990E-4D16-85BF-C6C61386612D}"/>
              </a:ext>
            </a:extLst>
          </p:cNvPr>
          <p:cNvCxnSpPr/>
          <p:nvPr/>
        </p:nvCxnSpPr>
        <p:spPr>
          <a:xfrm flipV="1">
            <a:off x="5769639" y="2701560"/>
            <a:ext cx="0" cy="369276"/>
          </a:xfrm>
          <a:prstGeom prst="line">
            <a:avLst/>
          </a:prstGeom>
          <a:ln w="6350" cap="flat" algn="ctr">
            <a:solidFill>
              <a:srgbClr val="002060"/>
            </a:solidFill>
            <a:prstDash val="solid"/>
          </a:ln>
        </p:spPr>
        <p:style>
          <a:lnRef idx="1">
            <a:schemeClr val="accent1"/>
          </a:lnRef>
          <a:fillRef idx="0">
            <a:schemeClr val="accent1"/>
          </a:fillRef>
          <a:effectRef idx="0">
            <a:schemeClr val="accent1"/>
          </a:effectRef>
          <a:fontRef idx="minor">
            <a:schemeClr val="tx1"/>
          </a:fontRef>
        </p:style>
      </p:cxnSp>
      <p:sp>
        <p:nvSpPr>
          <p:cNvPr id="37" name="Elipse 36">
            <a:extLst>
              <a:ext uri="{FF2B5EF4-FFF2-40B4-BE49-F238E27FC236}">
                <a16:creationId xmlns:a16="http://schemas.microsoft.com/office/drawing/2014/main" xmlns="" id="{79BD7055-3B15-4D9F-AD3C-6B9290EEAAA5}"/>
              </a:ext>
            </a:extLst>
          </p:cNvPr>
          <p:cNvSpPr/>
          <p:nvPr/>
        </p:nvSpPr>
        <p:spPr>
          <a:xfrm>
            <a:off x="5709840" y="2615304"/>
            <a:ext cx="111132" cy="116690"/>
          </a:xfrm>
          <a:prstGeom prst="ellipse">
            <a:avLst/>
          </a:prstGeom>
          <a:solidFill>
            <a:srgbClr val="458FA3"/>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Conector recto 37">
            <a:extLst>
              <a:ext uri="{FF2B5EF4-FFF2-40B4-BE49-F238E27FC236}">
                <a16:creationId xmlns:a16="http://schemas.microsoft.com/office/drawing/2014/main" xmlns="" id="{21175BB6-9BC2-4AAB-A9A7-8BE3789931C6}"/>
              </a:ext>
            </a:extLst>
          </p:cNvPr>
          <p:cNvCxnSpPr/>
          <p:nvPr/>
        </p:nvCxnSpPr>
        <p:spPr>
          <a:xfrm flipV="1">
            <a:off x="10167493" y="2974249"/>
            <a:ext cx="0" cy="108000"/>
          </a:xfrm>
          <a:prstGeom prst="line">
            <a:avLst/>
          </a:prstGeom>
          <a:ln w="6350" cap="flat" algn="ctr">
            <a:solidFill>
              <a:srgbClr val="002060"/>
            </a:solidFill>
            <a:prstDash val="solid"/>
          </a:ln>
        </p:spPr>
        <p:style>
          <a:lnRef idx="1">
            <a:schemeClr val="accent1"/>
          </a:lnRef>
          <a:fillRef idx="0">
            <a:schemeClr val="accent1"/>
          </a:fillRef>
          <a:effectRef idx="0">
            <a:schemeClr val="accent1"/>
          </a:effectRef>
          <a:fontRef idx="minor">
            <a:schemeClr val="tx1"/>
          </a:fontRef>
        </p:style>
      </p:cxnSp>
      <p:sp>
        <p:nvSpPr>
          <p:cNvPr id="39" name="Elipse 38">
            <a:extLst>
              <a:ext uri="{FF2B5EF4-FFF2-40B4-BE49-F238E27FC236}">
                <a16:creationId xmlns:a16="http://schemas.microsoft.com/office/drawing/2014/main" xmlns="" id="{2E03A6B3-6F8B-4DF2-BD16-1B7DF83EE231}"/>
              </a:ext>
            </a:extLst>
          </p:cNvPr>
          <p:cNvSpPr/>
          <p:nvPr/>
        </p:nvSpPr>
        <p:spPr>
          <a:xfrm>
            <a:off x="10111927" y="2915908"/>
            <a:ext cx="111132" cy="116690"/>
          </a:xfrm>
          <a:prstGeom prst="ellipse">
            <a:avLst/>
          </a:prstGeom>
          <a:solidFill>
            <a:srgbClr val="458FA3"/>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Conector recto 50">
            <a:extLst>
              <a:ext uri="{FF2B5EF4-FFF2-40B4-BE49-F238E27FC236}">
                <a16:creationId xmlns:a16="http://schemas.microsoft.com/office/drawing/2014/main" xmlns="" id="{CFA5F0B1-A5CA-4D24-8369-C156790686A4}"/>
              </a:ext>
            </a:extLst>
          </p:cNvPr>
          <p:cNvCxnSpPr/>
          <p:nvPr/>
        </p:nvCxnSpPr>
        <p:spPr>
          <a:xfrm flipV="1">
            <a:off x="4899961" y="4230042"/>
            <a:ext cx="0" cy="432000"/>
          </a:xfrm>
          <a:prstGeom prst="line">
            <a:avLst/>
          </a:prstGeom>
          <a:ln w="6350" cap="flat" algn="ctr">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xmlns="" id="{0AB5A458-694E-4C5B-ADDF-BB2ACAC6CD29}"/>
              </a:ext>
            </a:extLst>
          </p:cNvPr>
          <p:cNvCxnSpPr/>
          <p:nvPr/>
        </p:nvCxnSpPr>
        <p:spPr>
          <a:xfrm>
            <a:off x="1105695" y="4168491"/>
            <a:ext cx="10080000" cy="0"/>
          </a:xfrm>
          <a:prstGeom prst="line">
            <a:avLst/>
          </a:prstGeom>
          <a:solidFill>
            <a:schemeClr val="bg1"/>
          </a:solidFill>
          <a:ln w="19050" cap="flat"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0" name="CuadroTexto 9">
            <a:extLst>
              <a:ext uri="{FF2B5EF4-FFF2-40B4-BE49-F238E27FC236}">
                <a16:creationId xmlns:a16="http://schemas.microsoft.com/office/drawing/2014/main" xmlns="" id="{1CE3A47C-D6BF-422E-A2A7-1FA4236816C6}"/>
              </a:ext>
            </a:extLst>
          </p:cNvPr>
          <p:cNvSpPr txBox="1"/>
          <p:nvPr/>
        </p:nvSpPr>
        <p:spPr>
          <a:xfrm>
            <a:off x="757802" y="4352499"/>
            <a:ext cx="983816" cy="369332"/>
          </a:xfrm>
          <a:prstGeom prst="rect">
            <a:avLst/>
          </a:prstGeom>
          <a:noFill/>
        </p:spPr>
        <p:txBody>
          <a:bodyPr wrap="square" rtlCol="0">
            <a:spAutoFit/>
          </a:bodyPr>
          <a:lstStyle/>
          <a:p>
            <a:pPr algn="r"/>
            <a:r>
              <a:rPr lang="en-US" sz="900" b="1">
                <a:solidFill>
                  <a:schemeClr val="tx1">
                    <a:lumMod val="65000"/>
                    <a:lumOff val="35000"/>
                  </a:schemeClr>
                </a:solidFill>
              </a:rPr>
              <a:t>Sept 2018 </a:t>
            </a:r>
            <a:r>
              <a:rPr lang="en-US" sz="900">
                <a:solidFill>
                  <a:schemeClr val="tx1">
                    <a:lumMod val="65000"/>
                    <a:lumOff val="35000"/>
                  </a:schemeClr>
                </a:solidFill>
              </a:rPr>
              <a:t>€STR selected</a:t>
            </a:r>
          </a:p>
        </p:txBody>
      </p:sp>
      <p:sp>
        <p:nvSpPr>
          <p:cNvPr id="11" name="CuadroTexto 10">
            <a:extLst>
              <a:ext uri="{FF2B5EF4-FFF2-40B4-BE49-F238E27FC236}">
                <a16:creationId xmlns:a16="http://schemas.microsoft.com/office/drawing/2014/main" xmlns="" id="{C317D225-4DBE-44CD-BF7A-E9F74449A718}"/>
              </a:ext>
            </a:extLst>
          </p:cNvPr>
          <p:cNvSpPr txBox="1"/>
          <p:nvPr/>
        </p:nvSpPr>
        <p:spPr>
          <a:xfrm>
            <a:off x="1888367" y="4700724"/>
            <a:ext cx="1004047" cy="507831"/>
          </a:xfrm>
          <a:prstGeom prst="rect">
            <a:avLst/>
          </a:prstGeom>
          <a:noFill/>
        </p:spPr>
        <p:txBody>
          <a:bodyPr wrap="square" rtlCol="0">
            <a:spAutoFit/>
          </a:bodyPr>
          <a:lstStyle/>
          <a:p>
            <a:pPr algn="r"/>
            <a:r>
              <a:rPr lang="en-US" sz="900" b="1">
                <a:solidFill>
                  <a:schemeClr val="tx1">
                    <a:lumMod val="65000"/>
                    <a:lumOff val="35000"/>
                  </a:schemeClr>
                </a:solidFill>
              </a:rPr>
              <a:t>14 Dec 2018          </a:t>
            </a:r>
            <a:r>
              <a:rPr lang="en-US" sz="900">
                <a:solidFill>
                  <a:schemeClr val="tx1">
                    <a:lumMod val="65000"/>
                    <a:lumOff val="35000"/>
                  </a:schemeClr>
                </a:solidFill>
              </a:rPr>
              <a:t>“FCA/PRA Dear CEO letter” </a:t>
            </a:r>
          </a:p>
        </p:txBody>
      </p:sp>
      <p:sp>
        <p:nvSpPr>
          <p:cNvPr id="12" name="CuadroTexto 11">
            <a:extLst>
              <a:ext uri="{FF2B5EF4-FFF2-40B4-BE49-F238E27FC236}">
                <a16:creationId xmlns:a16="http://schemas.microsoft.com/office/drawing/2014/main" xmlns="" id="{F3B39846-7367-4265-A5B3-500CECA7BA61}"/>
              </a:ext>
            </a:extLst>
          </p:cNvPr>
          <p:cNvSpPr txBox="1"/>
          <p:nvPr/>
        </p:nvSpPr>
        <p:spPr>
          <a:xfrm>
            <a:off x="2960671" y="4450209"/>
            <a:ext cx="1846351" cy="784830"/>
          </a:xfrm>
          <a:prstGeom prst="rect">
            <a:avLst/>
          </a:prstGeom>
          <a:noFill/>
        </p:spPr>
        <p:txBody>
          <a:bodyPr wrap="square" rtlCol="0">
            <a:spAutoFit/>
          </a:bodyPr>
          <a:lstStyle/>
          <a:p>
            <a:r>
              <a:rPr lang="en-US" sz="900" b="1">
                <a:solidFill>
                  <a:schemeClr val="tx1">
                    <a:lumMod val="65000"/>
                    <a:lumOff val="35000"/>
                  </a:schemeClr>
                </a:solidFill>
              </a:rPr>
              <a:t>Jan 2019 </a:t>
            </a:r>
          </a:p>
          <a:p>
            <a:r>
              <a:rPr lang="en-US" sz="900">
                <a:solidFill>
                  <a:schemeClr val="tx1">
                    <a:lumMod val="65000"/>
                    <a:lumOff val="35000"/>
                  </a:schemeClr>
                </a:solidFill>
              </a:rPr>
              <a:t>WG euro RFR guiding principles for temporary fallback provisions in new contracts for EUR-denominated cash products</a:t>
            </a:r>
          </a:p>
        </p:txBody>
      </p:sp>
      <p:sp>
        <p:nvSpPr>
          <p:cNvPr id="13" name="CuadroTexto 12">
            <a:extLst>
              <a:ext uri="{FF2B5EF4-FFF2-40B4-BE49-F238E27FC236}">
                <a16:creationId xmlns:a16="http://schemas.microsoft.com/office/drawing/2014/main" xmlns="" id="{2BECDECF-24A0-4802-AE42-AB938CF7A8CB}"/>
              </a:ext>
            </a:extLst>
          </p:cNvPr>
          <p:cNvSpPr txBox="1"/>
          <p:nvPr/>
        </p:nvSpPr>
        <p:spPr>
          <a:xfrm>
            <a:off x="5419987" y="4211062"/>
            <a:ext cx="1522843" cy="507831"/>
          </a:xfrm>
          <a:prstGeom prst="rect">
            <a:avLst/>
          </a:prstGeom>
          <a:noFill/>
        </p:spPr>
        <p:txBody>
          <a:bodyPr wrap="square" rtlCol="0">
            <a:spAutoFit/>
          </a:bodyPr>
          <a:lstStyle/>
          <a:p>
            <a:r>
              <a:rPr lang="en-US" sz="900" b="1">
                <a:solidFill>
                  <a:schemeClr val="tx1">
                    <a:lumMod val="65000"/>
                    <a:lumOff val="35000"/>
                  </a:schemeClr>
                </a:solidFill>
              </a:rPr>
              <a:t>2 Oct 2019 </a:t>
            </a:r>
          </a:p>
          <a:p>
            <a:pPr marL="171450" indent="-84138">
              <a:buFont typeface="Arial" panose="020B0604020202020204" pitchFamily="34" charset="0"/>
              <a:buChar char="•"/>
            </a:pPr>
            <a:r>
              <a:rPr lang="en-US" sz="900">
                <a:solidFill>
                  <a:schemeClr val="tx1">
                    <a:lumMod val="65000"/>
                    <a:lumOff val="35000"/>
                  </a:schemeClr>
                </a:solidFill>
              </a:rPr>
              <a:t>€STR first  publication</a:t>
            </a:r>
          </a:p>
          <a:p>
            <a:pPr marL="171450" indent="-84138">
              <a:buFont typeface="Arial" panose="020B0604020202020204" pitchFamily="34" charset="0"/>
              <a:buChar char="•"/>
            </a:pPr>
            <a:r>
              <a:rPr lang="en-US" sz="900">
                <a:solidFill>
                  <a:schemeClr val="tx1">
                    <a:lumMod val="65000"/>
                    <a:lumOff val="35000"/>
                  </a:schemeClr>
                </a:solidFill>
              </a:rPr>
              <a:t>Recalibrated EONIA </a:t>
            </a:r>
          </a:p>
        </p:txBody>
      </p:sp>
      <p:sp>
        <p:nvSpPr>
          <p:cNvPr id="14" name="CuadroTexto 13">
            <a:extLst>
              <a:ext uri="{FF2B5EF4-FFF2-40B4-BE49-F238E27FC236}">
                <a16:creationId xmlns:a16="http://schemas.microsoft.com/office/drawing/2014/main" xmlns="" id="{0D8F81F6-79DC-45AB-B8C8-79F34E6CCD0F}"/>
              </a:ext>
            </a:extLst>
          </p:cNvPr>
          <p:cNvSpPr txBox="1"/>
          <p:nvPr/>
        </p:nvSpPr>
        <p:spPr>
          <a:xfrm>
            <a:off x="8201139" y="4234453"/>
            <a:ext cx="1890809" cy="784830"/>
          </a:xfrm>
          <a:prstGeom prst="rect">
            <a:avLst/>
          </a:prstGeom>
          <a:noFill/>
        </p:spPr>
        <p:txBody>
          <a:bodyPr wrap="square" rtlCol="0">
            <a:spAutoFit/>
          </a:bodyPr>
          <a:lstStyle/>
          <a:p>
            <a:pPr algn="r"/>
            <a:r>
              <a:rPr lang="en-US" sz="900" b="1">
                <a:solidFill>
                  <a:schemeClr val="tx1">
                    <a:lumMod val="65000"/>
                    <a:lumOff val="35000"/>
                  </a:schemeClr>
                </a:solidFill>
              </a:rPr>
              <a:t>End 2021 </a:t>
            </a:r>
          </a:p>
          <a:p>
            <a:pPr algn="r"/>
            <a:r>
              <a:rPr lang="en-US" sz="900">
                <a:solidFill>
                  <a:schemeClr val="tx1">
                    <a:lumMod val="65000"/>
                    <a:lumOff val="35000"/>
                  </a:schemeClr>
                </a:solidFill>
              </a:rPr>
              <a:t>End of EU Benchmark Regulation transitional provisions for critical benchmarks and </a:t>
            </a:r>
            <a:r>
              <a:rPr lang="en-US" sz="900" smtClean="0">
                <a:solidFill>
                  <a:schemeClr val="tx1">
                    <a:lumMod val="65000"/>
                    <a:lumOff val="35000"/>
                  </a:schemeClr>
                </a:solidFill>
              </a:rPr>
              <a:t>third-country </a:t>
            </a:r>
            <a:r>
              <a:rPr lang="en-US" sz="900">
                <a:solidFill>
                  <a:schemeClr val="tx1">
                    <a:lumMod val="65000"/>
                    <a:lumOff val="35000"/>
                  </a:schemeClr>
                </a:solidFill>
              </a:rPr>
              <a:t>benchmarks </a:t>
            </a:r>
          </a:p>
        </p:txBody>
      </p:sp>
      <p:sp>
        <p:nvSpPr>
          <p:cNvPr id="23" name="Elipse 22">
            <a:extLst>
              <a:ext uri="{FF2B5EF4-FFF2-40B4-BE49-F238E27FC236}">
                <a16:creationId xmlns:a16="http://schemas.microsoft.com/office/drawing/2014/main" xmlns="" id="{A089CA69-B115-420A-AEEB-69BB776B90B9}"/>
              </a:ext>
            </a:extLst>
          </p:cNvPr>
          <p:cNvSpPr/>
          <p:nvPr/>
        </p:nvSpPr>
        <p:spPr>
          <a:xfrm>
            <a:off x="10240308" y="4124141"/>
            <a:ext cx="111132" cy="116690"/>
          </a:xfrm>
          <a:prstGeom prst="ellipse">
            <a:avLst/>
          </a:prstGeom>
          <a:solidFill>
            <a:schemeClr val="bg1"/>
          </a:solidFill>
          <a:ln w="12700" cap="flat"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lipse 23">
            <a:extLst>
              <a:ext uri="{FF2B5EF4-FFF2-40B4-BE49-F238E27FC236}">
                <a16:creationId xmlns:a16="http://schemas.microsoft.com/office/drawing/2014/main" xmlns="" id="{E7AA567D-EDFA-443A-99F6-FC5409D5F8F0}"/>
              </a:ext>
            </a:extLst>
          </p:cNvPr>
          <p:cNvSpPr/>
          <p:nvPr/>
        </p:nvSpPr>
        <p:spPr>
          <a:xfrm>
            <a:off x="5342723" y="4110146"/>
            <a:ext cx="111132" cy="116690"/>
          </a:xfrm>
          <a:prstGeom prst="ellipse">
            <a:avLst/>
          </a:prstGeom>
          <a:solidFill>
            <a:schemeClr val="bg1"/>
          </a:solidFill>
          <a:ln w="12700" cap="flat"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ipse 24">
            <a:extLst>
              <a:ext uri="{FF2B5EF4-FFF2-40B4-BE49-F238E27FC236}">
                <a16:creationId xmlns:a16="http://schemas.microsoft.com/office/drawing/2014/main" xmlns="" id="{D632D898-CE2E-4103-9255-E770DEB49526}"/>
              </a:ext>
            </a:extLst>
          </p:cNvPr>
          <p:cNvSpPr/>
          <p:nvPr/>
        </p:nvSpPr>
        <p:spPr>
          <a:xfrm>
            <a:off x="3109909" y="4124141"/>
            <a:ext cx="111132" cy="116690"/>
          </a:xfrm>
          <a:prstGeom prst="ellipse">
            <a:avLst/>
          </a:prstGeom>
          <a:solidFill>
            <a:schemeClr val="bg1"/>
          </a:solidFill>
          <a:ln w="12700" cap="flat"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lipse 25">
            <a:extLst>
              <a:ext uri="{FF2B5EF4-FFF2-40B4-BE49-F238E27FC236}">
                <a16:creationId xmlns:a16="http://schemas.microsoft.com/office/drawing/2014/main" xmlns="" id="{7A0632C2-1A3C-409A-84DF-E21051BA8292}"/>
              </a:ext>
            </a:extLst>
          </p:cNvPr>
          <p:cNvSpPr/>
          <p:nvPr/>
        </p:nvSpPr>
        <p:spPr>
          <a:xfrm>
            <a:off x="2826935" y="4108509"/>
            <a:ext cx="111132" cy="116690"/>
          </a:xfrm>
          <a:prstGeom prst="ellipse">
            <a:avLst/>
          </a:prstGeom>
          <a:solidFill>
            <a:schemeClr val="bg1"/>
          </a:solidFill>
          <a:ln w="12700" cap="flat"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lipse 26">
            <a:extLst>
              <a:ext uri="{FF2B5EF4-FFF2-40B4-BE49-F238E27FC236}">
                <a16:creationId xmlns:a16="http://schemas.microsoft.com/office/drawing/2014/main" xmlns="" id="{D877A633-14A9-4BC2-93CB-46E486A9A6DC}"/>
              </a:ext>
            </a:extLst>
          </p:cNvPr>
          <p:cNvSpPr/>
          <p:nvPr/>
        </p:nvSpPr>
        <p:spPr>
          <a:xfrm>
            <a:off x="1675479" y="4124141"/>
            <a:ext cx="111132" cy="116690"/>
          </a:xfrm>
          <a:prstGeom prst="ellipse">
            <a:avLst/>
          </a:prstGeom>
          <a:solidFill>
            <a:schemeClr val="bg1"/>
          </a:solidFill>
          <a:ln w="12700" cap="flat"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Conector recto 39">
            <a:extLst>
              <a:ext uri="{FF2B5EF4-FFF2-40B4-BE49-F238E27FC236}">
                <a16:creationId xmlns:a16="http://schemas.microsoft.com/office/drawing/2014/main" xmlns="" id="{64311AF0-3DA1-4BBC-899D-340A6147AE12}"/>
              </a:ext>
            </a:extLst>
          </p:cNvPr>
          <p:cNvCxnSpPr/>
          <p:nvPr/>
        </p:nvCxnSpPr>
        <p:spPr>
          <a:xfrm flipV="1">
            <a:off x="2889287" y="4225199"/>
            <a:ext cx="0" cy="576000"/>
          </a:xfrm>
          <a:prstGeom prst="line">
            <a:avLst/>
          </a:prstGeom>
          <a:ln w="6350" cap="flat" algn="ctr">
            <a:solidFill>
              <a:srgbClr val="002060"/>
            </a:solidFill>
            <a:prstDash val="solid"/>
          </a:ln>
        </p:spPr>
        <p:style>
          <a:lnRef idx="1">
            <a:schemeClr val="accent1"/>
          </a:lnRef>
          <a:fillRef idx="0">
            <a:schemeClr val="accent1"/>
          </a:fillRef>
          <a:effectRef idx="0">
            <a:schemeClr val="accent1"/>
          </a:effectRef>
          <a:fontRef idx="minor">
            <a:schemeClr val="tx1"/>
          </a:fontRef>
        </p:style>
      </p:cxnSp>
      <p:sp>
        <p:nvSpPr>
          <p:cNvPr id="41" name="Elipse 40">
            <a:extLst>
              <a:ext uri="{FF2B5EF4-FFF2-40B4-BE49-F238E27FC236}">
                <a16:creationId xmlns:a16="http://schemas.microsoft.com/office/drawing/2014/main" xmlns="" id="{FE831A7F-392B-4696-9A7F-23F14F33F203}"/>
              </a:ext>
            </a:extLst>
          </p:cNvPr>
          <p:cNvSpPr/>
          <p:nvPr/>
        </p:nvSpPr>
        <p:spPr>
          <a:xfrm>
            <a:off x="2836686" y="4747933"/>
            <a:ext cx="111132" cy="116690"/>
          </a:xfrm>
          <a:prstGeom prst="ellipse">
            <a:avLst/>
          </a:prstGeom>
          <a:solidFill>
            <a:srgbClr val="458FA3"/>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Conector recto 41">
            <a:extLst>
              <a:ext uri="{FF2B5EF4-FFF2-40B4-BE49-F238E27FC236}">
                <a16:creationId xmlns:a16="http://schemas.microsoft.com/office/drawing/2014/main" xmlns="" id="{47A19E7C-0E02-46A4-BC53-157F384EBE3E}"/>
              </a:ext>
            </a:extLst>
          </p:cNvPr>
          <p:cNvCxnSpPr/>
          <p:nvPr/>
        </p:nvCxnSpPr>
        <p:spPr>
          <a:xfrm flipV="1">
            <a:off x="1736908" y="4237460"/>
            <a:ext cx="0" cy="229291"/>
          </a:xfrm>
          <a:prstGeom prst="line">
            <a:avLst/>
          </a:prstGeom>
          <a:ln w="6350" cap="flat" algn="ctr">
            <a:solidFill>
              <a:srgbClr val="002060"/>
            </a:solidFill>
            <a:prstDash val="solid"/>
          </a:ln>
        </p:spPr>
        <p:style>
          <a:lnRef idx="1">
            <a:schemeClr val="accent1"/>
          </a:lnRef>
          <a:fillRef idx="0">
            <a:schemeClr val="accent1"/>
          </a:fillRef>
          <a:effectRef idx="0">
            <a:schemeClr val="accent1"/>
          </a:effectRef>
          <a:fontRef idx="minor">
            <a:schemeClr val="tx1"/>
          </a:fontRef>
        </p:style>
      </p:cxnSp>
      <p:sp>
        <p:nvSpPr>
          <p:cNvPr id="43" name="Elipse 42">
            <a:extLst>
              <a:ext uri="{FF2B5EF4-FFF2-40B4-BE49-F238E27FC236}">
                <a16:creationId xmlns:a16="http://schemas.microsoft.com/office/drawing/2014/main" xmlns="" id="{FED5600F-1F49-453C-AE99-70908FD43BF7}"/>
              </a:ext>
            </a:extLst>
          </p:cNvPr>
          <p:cNvSpPr/>
          <p:nvPr/>
        </p:nvSpPr>
        <p:spPr>
          <a:xfrm>
            <a:off x="1680642" y="4382316"/>
            <a:ext cx="111132" cy="116690"/>
          </a:xfrm>
          <a:prstGeom prst="ellipse">
            <a:avLst/>
          </a:prstGeom>
          <a:solidFill>
            <a:srgbClr val="458FA3"/>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Conector recto 43">
            <a:extLst>
              <a:ext uri="{FF2B5EF4-FFF2-40B4-BE49-F238E27FC236}">
                <a16:creationId xmlns:a16="http://schemas.microsoft.com/office/drawing/2014/main" xmlns="" id="{432FF882-F1CC-40DE-BCA8-3770403FD265}"/>
              </a:ext>
            </a:extLst>
          </p:cNvPr>
          <p:cNvCxnSpPr/>
          <p:nvPr/>
        </p:nvCxnSpPr>
        <p:spPr>
          <a:xfrm flipV="1">
            <a:off x="3168904" y="4233308"/>
            <a:ext cx="0" cy="229291"/>
          </a:xfrm>
          <a:prstGeom prst="line">
            <a:avLst/>
          </a:prstGeom>
          <a:ln w="6350" cap="flat" algn="ctr">
            <a:solidFill>
              <a:srgbClr val="002060"/>
            </a:solidFill>
            <a:prstDash val="solid"/>
          </a:ln>
        </p:spPr>
        <p:style>
          <a:lnRef idx="1">
            <a:schemeClr val="accent1"/>
          </a:lnRef>
          <a:fillRef idx="0">
            <a:schemeClr val="accent1"/>
          </a:fillRef>
          <a:effectRef idx="0">
            <a:schemeClr val="accent1"/>
          </a:effectRef>
          <a:fontRef idx="minor">
            <a:schemeClr val="tx1"/>
          </a:fontRef>
        </p:style>
      </p:cxnSp>
      <p:sp>
        <p:nvSpPr>
          <p:cNvPr id="45" name="Elipse 44">
            <a:extLst>
              <a:ext uri="{FF2B5EF4-FFF2-40B4-BE49-F238E27FC236}">
                <a16:creationId xmlns:a16="http://schemas.microsoft.com/office/drawing/2014/main" xmlns="" id="{08202B8F-77F2-4E31-ABEB-46212623E034}"/>
              </a:ext>
            </a:extLst>
          </p:cNvPr>
          <p:cNvSpPr/>
          <p:nvPr/>
        </p:nvSpPr>
        <p:spPr>
          <a:xfrm>
            <a:off x="3112638" y="4374606"/>
            <a:ext cx="111132" cy="116690"/>
          </a:xfrm>
          <a:prstGeom prst="ellipse">
            <a:avLst/>
          </a:prstGeom>
          <a:solidFill>
            <a:srgbClr val="458FA3"/>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Conector recto 45">
            <a:extLst>
              <a:ext uri="{FF2B5EF4-FFF2-40B4-BE49-F238E27FC236}">
                <a16:creationId xmlns:a16="http://schemas.microsoft.com/office/drawing/2014/main" xmlns="" id="{A5934407-3A20-421A-A6BD-0D634B9A8DAE}"/>
              </a:ext>
            </a:extLst>
          </p:cNvPr>
          <p:cNvCxnSpPr/>
          <p:nvPr/>
        </p:nvCxnSpPr>
        <p:spPr>
          <a:xfrm flipV="1">
            <a:off x="5396189" y="4226493"/>
            <a:ext cx="0" cy="156608"/>
          </a:xfrm>
          <a:prstGeom prst="line">
            <a:avLst/>
          </a:prstGeom>
          <a:ln w="6350" cap="flat" algn="ctr">
            <a:solidFill>
              <a:srgbClr val="002060"/>
            </a:solidFill>
            <a:prstDash val="solid"/>
          </a:ln>
        </p:spPr>
        <p:style>
          <a:lnRef idx="1">
            <a:schemeClr val="accent1"/>
          </a:lnRef>
          <a:fillRef idx="0">
            <a:schemeClr val="accent1"/>
          </a:fillRef>
          <a:effectRef idx="0">
            <a:schemeClr val="accent1"/>
          </a:effectRef>
          <a:fontRef idx="minor">
            <a:schemeClr val="tx1"/>
          </a:fontRef>
        </p:style>
      </p:cxnSp>
      <p:sp>
        <p:nvSpPr>
          <p:cNvPr id="47" name="Elipse 46">
            <a:extLst>
              <a:ext uri="{FF2B5EF4-FFF2-40B4-BE49-F238E27FC236}">
                <a16:creationId xmlns:a16="http://schemas.microsoft.com/office/drawing/2014/main" xmlns="" id="{3543DF04-2552-4A2D-9882-685708091A94}"/>
              </a:ext>
            </a:extLst>
          </p:cNvPr>
          <p:cNvSpPr/>
          <p:nvPr/>
        </p:nvSpPr>
        <p:spPr>
          <a:xfrm>
            <a:off x="5342723" y="4268825"/>
            <a:ext cx="111132" cy="116690"/>
          </a:xfrm>
          <a:prstGeom prst="ellipse">
            <a:avLst/>
          </a:prstGeom>
          <a:solidFill>
            <a:srgbClr val="458FA3"/>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uadroTexto 47">
            <a:extLst>
              <a:ext uri="{FF2B5EF4-FFF2-40B4-BE49-F238E27FC236}">
                <a16:creationId xmlns:a16="http://schemas.microsoft.com/office/drawing/2014/main" xmlns="" id="{10C7BFF5-52DA-4A5D-9127-37E09F33E3E3}"/>
              </a:ext>
            </a:extLst>
          </p:cNvPr>
          <p:cNvSpPr txBox="1"/>
          <p:nvPr/>
        </p:nvSpPr>
        <p:spPr>
          <a:xfrm>
            <a:off x="4783327" y="4648232"/>
            <a:ext cx="1662297" cy="923330"/>
          </a:xfrm>
          <a:prstGeom prst="rect">
            <a:avLst/>
          </a:prstGeom>
          <a:noFill/>
        </p:spPr>
        <p:txBody>
          <a:bodyPr wrap="square" rtlCol="0">
            <a:spAutoFit/>
          </a:bodyPr>
          <a:lstStyle/>
          <a:p>
            <a:r>
              <a:rPr lang="en-US" sz="900" b="1" dirty="0">
                <a:solidFill>
                  <a:schemeClr val="tx1">
                    <a:lumMod val="65000"/>
                    <a:lumOff val="35000"/>
                  </a:schemeClr>
                </a:solidFill>
              </a:rPr>
              <a:t>3 July 2019</a:t>
            </a:r>
          </a:p>
          <a:p>
            <a:r>
              <a:rPr lang="en-US" sz="900" dirty="0">
                <a:solidFill>
                  <a:schemeClr val="tx1">
                    <a:lumMod val="65000"/>
                    <a:lumOff val="35000"/>
                  </a:schemeClr>
                </a:solidFill>
              </a:rPr>
              <a:t>“ECB CEO letter” </a:t>
            </a:r>
          </a:p>
          <a:p>
            <a:r>
              <a:rPr lang="en-US" sz="900" dirty="0">
                <a:solidFill>
                  <a:schemeClr val="tx1">
                    <a:lumMod val="65000"/>
                    <a:lumOff val="35000"/>
                  </a:schemeClr>
                </a:solidFill>
              </a:rPr>
              <a:t>(requesting supervised entities to assess their exposures and associated </a:t>
            </a:r>
            <a:r>
              <a:rPr lang="en-US" sz="900" dirty="0" smtClean="0">
                <a:solidFill>
                  <a:schemeClr val="tx1">
                    <a:lumMod val="65000"/>
                    <a:lumOff val="35000"/>
                  </a:schemeClr>
                </a:solidFill>
              </a:rPr>
              <a:t>risks‘</a:t>
            </a:r>
            <a:r>
              <a:rPr lang="en-US" sz="900" dirty="0">
                <a:solidFill>
                  <a:schemeClr val="tx1">
                    <a:lumMod val="65000"/>
                    <a:lumOff val="35000"/>
                  </a:schemeClr>
                </a:solidFill>
              </a:rPr>
              <a:t>)</a:t>
            </a:r>
          </a:p>
        </p:txBody>
      </p:sp>
      <p:sp>
        <p:nvSpPr>
          <p:cNvPr id="49" name="Elipse 48">
            <a:extLst>
              <a:ext uri="{FF2B5EF4-FFF2-40B4-BE49-F238E27FC236}">
                <a16:creationId xmlns:a16="http://schemas.microsoft.com/office/drawing/2014/main" xmlns="" id="{EB4F3031-EBC6-4CDE-9F40-DD2FE9047788}"/>
              </a:ext>
            </a:extLst>
          </p:cNvPr>
          <p:cNvSpPr/>
          <p:nvPr/>
        </p:nvSpPr>
        <p:spPr>
          <a:xfrm>
            <a:off x="4838458" y="4119626"/>
            <a:ext cx="111132" cy="116690"/>
          </a:xfrm>
          <a:prstGeom prst="ellipse">
            <a:avLst/>
          </a:prstGeom>
          <a:solidFill>
            <a:schemeClr val="bg1"/>
          </a:solidFill>
          <a:ln w="12700" cap="flat"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Elipse 49">
            <a:extLst>
              <a:ext uri="{FF2B5EF4-FFF2-40B4-BE49-F238E27FC236}">
                <a16:creationId xmlns:a16="http://schemas.microsoft.com/office/drawing/2014/main" xmlns="" id="{32B06902-4746-4DDD-81D1-3E89F4BAEF77}"/>
              </a:ext>
            </a:extLst>
          </p:cNvPr>
          <p:cNvSpPr/>
          <p:nvPr/>
        </p:nvSpPr>
        <p:spPr>
          <a:xfrm>
            <a:off x="4848209" y="4567784"/>
            <a:ext cx="111132" cy="116690"/>
          </a:xfrm>
          <a:prstGeom prst="ellipse">
            <a:avLst/>
          </a:prstGeom>
          <a:solidFill>
            <a:srgbClr val="458FA3"/>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Elipse 51">
            <a:extLst>
              <a:ext uri="{FF2B5EF4-FFF2-40B4-BE49-F238E27FC236}">
                <a16:creationId xmlns:a16="http://schemas.microsoft.com/office/drawing/2014/main" xmlns="" id="{4124C59E-402C-4B05-AAB2-B7D3CF59AB55}"/>
              </a:ext>
            </a:extLst>
          </p:cNvPr>
          <p:cNvSpPr/>
          <p:nvPr/>
        </p:nvSpPr>
        <p:spPr>
          <a:xfrm>
            <a:off x="10240762" y="4440822"/>
            <a:ext cx="111132" cy="116690"/>
          </a:xfrm>
          <a:prstGeom prst="ellipse">
            <a:avLst/>
          </a:prstGeom>
          <a:solidFill>
            <a:srgbClr val="458FA3"/>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uadroTexto 52">
            <a:extLst>
              <a:ext uri="{FF2B5EF4-FFF2-40B4-BE49-F238E27FC236}">
                <a16:creationId xmlns:a16="http://schemas.microsoft.com/office/drawing/2014/main" xmlns="" id="{32BD2C9A-0CA2-490F-A862-4DFBBAACDCED}"/>
              </a:ext>
            </a:extLst>
          </p:cNvPr>
          <p:cNvSpPr txBox="1"/>
          <p:nvPr/>
        </p:nvSpPr>
        <p:spPr>
          <a:xfrm>
            <a:off x="10311832" y="4395073"/>
            <a:ext cx="1059751" cy="507831"/>
          </a:xfrm>
          <a:prstGeom prst="rect">
            <a:avLst/>
          </a:prstGeom>
          <a:noFill/>
        </p:spPr>
        <p:txBody>
          <a:bodyPr wrap="square" rtlCol="0">
            <a:spAutoFit/>
          </a:bodyPr>
          <a:lstStyle/>
          <a:p>
            <a:r>
              <a:rPr lang="en-US" sz="900" b="1">
                <a:solidFill>
                  <a:schemeClr val="tx1">
                    <a:lumMod val="65000"/>
                    <a:lumOff val="35000"/>
                  </a:schemeClr>
                </a:solidFill>
              </a:rPr>
              <a:t>3 Jan 2022         </a:t>
            </a:r>
            <a:r>
              <a:rPr lang="en-US" sz="900">
                <a:solidFill>
                  <a:schemeClr val="tx1">
                    <a:lumMod val="65000"/>
                    <a:lumOff val="35000"/>
                  </a:schemeClr>
                </a:solidFill>
              </a:rPr>
              <a:t>EONIA </a:t>
            </a:r>
            <a:r>
              <a:rPr lang="en-US" sz="900" smtClean="0">
                <a:solidFill>
                  <a:schemeClr val="tx1">
                    <a:lumMod val="65000"/>
                    <a:lumOff val="35000"/>
                  </a:schemeClr>
                </a:solidFill>
              </a:rPr>
              <a:t>discontinuation</a:t>
            </a:r>
            <a:endParaRPr lang="en-US" sz="900">
              <a:solidFill>
                <a:schemeClr val="tx1">
                  <a:lumMod val="65000"/>
                  <a:lumOff val="35000"/>
                </a:schemeClr>
              </a:solidFill>
            </a:endParaRPr>
          </a:p>
        </p:txBody>
      </p:sp>
      <p:cxnSp>
        <p:nvCxnSpPr>
          <p:cNvPr id="54" name="Conector recto 53">
            <a:extLst>
              <a:ext uri="{FF2B5EF4-FFF2-40B4-BE49-F238E27FC236}">
                <a16:creationId xmlns:a16="http://schemas.microsoft.com/office/drawing/2014/main" xmlns="" id="{B6E3C4E9-6769-4B9A-B509-AFDBAD546D80}"/>
              </a:ext>
            </a:extLst>
          </p:cNvPr>
          <p:cNvCxnSpPr/>
          <p:nvPr/>
        </p:nvCxnSpPr>
        <p:spPr>
          <a:xfrm flipV="1">
            <a:off x="10293995" y="4185257"/>
            <a:ext cx="0" cy="288000"/>
          </a:xfrm>
          <a:prstGeom prst="line">
            <a:avLst/>
          </a:prstGeom>
          <a:ln w="6350" cap="flat" algn="ctr">
            <a:solidFill>
              <a:srgbClr val="002060"/>
            </a:solidFill>
            <a:prstDash val="solid"/>
          </a:ln>
        </p:spPr>
        <p:style>
          <a:lnRef idx="1">
            <a:schemeClr val="accent1"/>
          </a:lnRef>
          <a:fillRef idx="0">
            <a:schemeClr val="accent1"/>
          </a:fillRef>
          <a:effectRef idx="0">
            <a:schemeClr val="accent1"/>
          </a:effectRef>
          <a:fontRef idx="minor">
            <a:schemeClr val="tx1"/>
          </a:fontRef>
        </p:style>
      </p:cxnSp>
      <p:sp>
        <p:nvSpPr>
          <p:cNvPr id="55" name="Elipse 54">
            <a:extLst>
              <a:ext uri="{FF2B5EF4-FFF2-40B4-BE49-F238E27FC236}">
                <a16:creationId xmlns:a16="http://schemas.microsoft.com/office/drawing/2014/main" xmlns="" id="{FC7C05CD-BB28-42EB-BDBE-F51F36771D75}"/>
              </a:ext>
            </a:extLst>
          </p:cNvPr>
          <p:cNvSpPr/>
          <p:nvPr/>
        </p:nvSpPr>
        <p:spPr>
          <a:xfrm>
            <a:off x="10240762" y="4125386"/>
            <a:ext cx="111132" cy="116690"/>
          </a:xfrm>
          <a:prstGeom prst="ellipse">
            <a:avLst/>
          </a:prstGeom>
          <a:solidFill>
            <a:schemeClr val="bg1"/>
          </a:solidFill>
          <a:ln w="12700" cap="flat"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Elipse 20">
            <a:extLst>
              <a:ext uri="{FF2B5EF4-FFF2-40B4-BE49-F238E27FC236}">
                <a16:creationId xmlns:a16="http://schemas.microsoft.com/office/drawing/2014/main" xmlns="" id="{D3C85423-396E-41E9-9279-C1F201BC88ED}"/>
              </a:ext>
            </a:extLst>
          </p:cNvPr>
          <p:cNvSpPr/>
          <p:nvPr/>
        </p:nvSpPr>
        <p:spPr>
          <a:xfrm>
            <a:off x="10051433" y="4124820"/>
            <a:ext cx="111132" cy="116690"/>
          </a:xfrm>
          <a:prstGeom prst="ellipse">
            <a:avLst/>
          </a:prstGeom>
          <a:solidFill>
            <a:schemeClr val="bg1"/>
          </a:solidFill>
          <a:ln w="12700" cap="flat"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Elipse 58">
            <a:extLst>
              <a:ext uri="{FF2B5EF4-FFF2-40B4-BE49-F238E27FC236}">
                <a16:creationId xmlns:a16="http://schemas.microsoft.com/office/drawing/2014/main" xmlns="" id="{DC3A2A11-0E0E-4A30-9BFE-81BE475FBC1C}"/>
              </a:ext>
            </a:extLst>
          </p:cNvPr>
          <p:cNvSpPr/>
          <p:nvPr/>
        </p:nvSpPr>
        <p:spPr>
          <a:xfrm>
            <a:off x="10051887" y="4284744"/>
            <a:ext cx="111132" cy="116690"/>
          </a:xfrm>
          <a:prstGeom prst="ellipse">
            <a:avLst/>
          </a:prstGeom>
          <a:solidFill>
            <a:srgbClr val="458FA3"/>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Conector recto 60">
            <a:extLst>
              <a:ext uri="{FF2B5EF4-FFF2-40B4-BE49-F238E27FC236}">
                <a16:creationId xmlns:a16="http://schemas.microsoft.com/office/drawing/2014/main" xmlns="" id="{005CFE2A-E316-48C1-9BFE-1DD697F3E728}"/>
              </a:ext>
            </a:extLst>
          </p:cNvPr>
          <p:cNvCxnSpPr/>
          <p:nvPr/>
        </p:nvCxnSpPr>
        <p:spPr>
          <a:xfrm flipV="1">
            <a:off x="10105120" y="4185936"/>
            <a:ext cx="0" cy="156608"/>
          </a:xfrm>
          <a:prstGeom prst="line">
            <a:avLst/>
          </a:prstGeom>
          <a:ln w="6350" cap="flat" algn="ctr">
            <a:noFill/>
            <a:prstDash val="solid"/>
          </a:ln>
        </p:spPr>
        <p:style>
          <a:lnRef idx="1">
            <a:schemeClr val="accent1"/>
          </a:lnRef>
          <a:fillRef idx="0">
            <a:schemeClr val="accent1"/>
          </a:fillRef>
          <a:effectRef idx="0">
            <a:schemeClr val="accent1"/>
          </a:effectRef>
          <a:fontRef idx="minor">
            <a:schemeClr val="tx1"/>
          </a:fontRef>
        </p:style>
      </p:cxnSp>
      <p:sp>
        <p:nvSpPr>
          <p:cNvPr id="59" name="Elipse 57">
            <a:extLst>
              <a:ext uri="{FF2B5EF4-FFF2-40B4-BE49-F238E27FC236}">
                <a16:creationId xmlns:a16="http://schemas.microsoft.com/office/drawing/2014/main" xmlns="" id="{2A440C98-A711-46C4-81AB-782B9D70CF94}"/>
              </a:ext>
            </a:extLst>
          </p:cNvPr>
          <p:cNvSpPr/>
          <p:nvPr/>
        </p:nvSpPr>
        <p:spPr>
          <a:xfrm>
            <a:off x="10051887" y="4126065"/>
            <a:ext cx="111132" cy="116690"/>
          </a:xfrm>
          <a:prstGeom prst="ellipse">
            <a:avLst/>
          </a:prstGeom>
          <a:solidFill>
            <a:schemeClr val="bg1"/>
          </a:solidFill>
          <a:ln w="12700" cap="flat"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upo 2">
            <a:extLst>
              <a:ext uri="{FF2B5EF4-FFF2-40B4-BE49-F238E27FC236}">
                <a16:creationId xmlns:a16="http://schemas.microsoft.com/office/drawing/2014/main" xmlns="" id="{E8DD11D7-3D3E-41C4-8E73-EA661087B04B}"/>
              </a:ext>
            </a:extLst>
          </p:cNvPr>
          <p:cNvGrpSpPr/>
          <p:nvPr/>
        </p:nvGrpSpPr>
        <p:grpSpPr>
          <a:xfrm>
            <a:off x="1083696" y="3353743"/>
            <a:ext cx="10024608" cy="520074"/>
            <a:chOff x="1205714" y="3357726"/>
            <a:chExt cx="10024608" cy="520074"/>
          </a:xfrm>
        </p:grpSpPr>
        <p:sp>
          <p:nvSpPr>
            <p:cNvPr id="28" name="Rectángulo 27">
              <a:extLst>
                <a:ext uri="{FF2B5EF4-FFF2-40B4-BE49-F238E27FC236}">
                  <a16:creationId xmlns:a16="http://schemas.microsoft.com/office/drawing/2014/main" xmlns="" id="{0546A336-4131-436C-B1DB-F13A686C1376}"/>
                </a:ext>
              </a:extLst>
            </p:cNvPr>
            <p:cNvSpPr/>
            <p:nvPr/>
          </p:nvSpPr>
          <p:spPr>
            <a:xfrm>
              <a:off x="1205714" y="3372528"/>
              <a:ext cx="1944000" cy="505272"/>
            </a:xfrm>
            <a:prstGeom prst="rect">
              <a:avLst/>
            </a:prstGeom>
            <a:solidFill>
              <a:schemeClr val="accent5">
                <a:lumMod val="5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t>2018</a:t>
              </a:r>
            </a:p>
          </p:txBody>
        </p:sp>
        <p:sp>
          <p:nvSpPr>
            <p:cNvPr id="29" name="Rectángulo 28">
              <a:extLst>
                <a:ext uri="{FF2B5EF4-FFF2-40B4-BE49-F238E27FC236}">
                  <a16:creationId xmlns:a16="http://schemas.microsoft.com/office/drawing/2014/main" xmlns="" id="{A98E237A-F6A6-453C-8139-DC97C602B741}"/>
                </a:ext>
              </a:extLst>
            </p:cNvPr>
            <p:cNvSpPr/>
            <p:nvPr/>
          </p:nvSpPr>
          <p:spPr>
            <a:xfrm>
              <a:off x="3130322" y="3375329"/>
              <a:ext cx="8100000" cy="502469"/>
            </a:xfrm>
            <a:prstGeom prst="rect">
              <a:avLst/>
            </a:prstGeom>
            <a:solidFill>
              <a:schemeClr val="accent2">
                <a:lumMod val="7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a:t>                              2019                                                  2020                                         2021</a:t>
              </a:r>
            </a:p>
          </p:txBody>
        </p:sp>
        <p:sp>
          <p:nvSpPr>
            <p:cNvPr id="60" name="Rectangle 128">
              <a:extLst>
                <a:ext uri="{FF2B5EF4-FFF2-40B4-BE49-F238E27FC236}">
                  <a16:creationId xmlns:a16="http://schemas.microsoft.com/office/drawing/2014/main" xmlns="" id="{6153E4E3-9961-47B8-B82D-B93CB5E63F5F}"/>
                </a:ext>
              </a:extLst>
            </p:cNvPr>
            <p:cNvSpPr/>
            <p:nvPr/>
          </p:nvSpPr>
          <p:spPr>
            <a:xfrm>
              <a:off x="5859589" y="3363045"/>
              <a:ext cx="45719" cy="502461"/>
            </a:xfrm>
            <a:prstGeom prst="rect">
              <a:avLst/>
            </a:prstGeom>
            <a:solidFill>
              <a:schemeClr val="bg1"/>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129">
              <a:extLst>
                <a:ext uri="{FF2B5EF4-FFF2-40B4-BE49-F238E27FC236}">
                  <a16:creationId xmlns:a16="http://schemas.microsoft.com/office/drawing/2014/main" xmlns="" id="{B9005F1A-5994-41C6-9110-3E8C7E6765B7}"/>
                </a:ext>
              </a:extLst>
            </p:cNvPr>
            <p:cNvSpPr/>
            <p:nvPr/>
          </p:nvSpPr>
          <p:spPr>
            <a:xfrm>
              <a:off x="8113277" y="3357726"/>
              <a:ext cx="45719" cy="502461"/>
            </a:xfrm>
            <a:prstGeom prst="rect">
              <a:avLst/>
            </a:prstGeom>
            <a:solidFill>
              <a:schemeClr val="bg1"/>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130">
              <a:extLst>
                <a:ext uri="{FF2B5EF4-FFF2-40B4-BE49-F238E27FC236}">
                  <a16:creationId xmlns:a16="http://schemas.microsoft.com/office/drawing/2014/main" xmlns="" id="{5DB192DF-3BA1-44E8-9E76-5906F274E932}"/>
                </a:ext>
              </a:extLst>
            </p:cNvPr>
            <p:cNvSpPr/>
            <p:nvPr/>
          </p:nvSpPr>
          <p:spPr>
            <a:xfrm>
              <a:off x="10277748" y="3366453"/>
              <a:ext cx="45719" cy="502461"/>
            </a:xfrm>
            <a:prstGeom prst="rect">
              <a:avLst/>
            </a:prstGeom>
            <a:solidFill>
              <a:schemeClr val="bg1"/>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CuadroTexto 63">
            <a:extLst>
              <a:ext uri="{FF2B5EF4-FFF2-40B4-BE49-F238E27FC236}">
                <a16:creationId xmlns:a16="http://schemas.microsoft.com/office/drawing/2014/main" xmlns="" id="{10C7BFF5-52DA-4A5D-9127-37E09F33E3E3}"/>
              </a:ext>
            </a:extLst>
          </p:cNvPr>
          <p:cNvSpPr txBox="1"/>
          <p:nvPr/>
        </p:nvSpPr>
        <p:spPr>
          <a:xfrm>
            <a:off x="6801518" y="4721831"/>
            <a:ext cx="1328550" cy="1061829"/>
          </a:xfrm>
          <a:prstGeom prst="rect">
            <a:avLst/>
          </a:prstGeom>
          <a:noFill/>
        </p:spPr>
        <p:txBody>
          <a:bodyPr wrap="square" rtlCol="0">
            <a:spAutoFit/>
          </a:bodyPr>
          <a:lstStyle/>
          <a:p>
            <a:r>
              <a:rPr lang="en-US" sz="900" b="1" dirty="0" smtClean="0">
                <a:solidFill>
                  <a:schemeClr val="tx1">
                    <a:lumMod val="65000"/>
                    <a:lumOff val="35000"/>
                  </a:schemeClr>
                </a:solidFill>
              </a:rPr>
              <a:t> 27 July 2020</a:t>
            </a:r>
          </a:p>
          <a:p>
            <a:r>
              <a:rPr lang="en-US" sz="900" b="1" dirty="0" smtClean="0">
                <a:solidFill>
                  <a:schemeClr val="tx1">
                    <a:lumMod val="65000"/>
                    <a:lumOff val="35000"/>
                  </a:schemeClr>
                </a:solidFill>
              </a:rPr>
              <a:t>€STR Discounting </a:t>
            </a:r>
            <a:r>
              <a:rPr lang="en-US" sz="900" b="1" dirty="0">
                <a:solidFill>
                  <a:schemeClr val="tx1">
                    <a:lumMod val="65000"/>
                    <a:lumOff val="35000"/>
                  </a:schemeClr>
                </a:solidFill>
              </a:rPr>
              <a:t>switch date period for CCPs</a:t>
            </a:r>
          </a:p>
          <a:p>
            <a:endParaRPr lang="en-US" sz="900" b="1" dirty="0" smtClean="0">
              <a:solidFill>
                <a:schemeClr val="tx1">
                  <a:lumMod val="65000"/>
                  <a:lumOff val="35000"/>
                </a:schemeClr>
              </a:solidFill>
            </a:endParaRPr>
          </a:p>
          <a:p>
            <a:endParaRPr lang="en-US" sz="900" b="1" dirty="0">
              <a:solidFill>
                <a:schemeClr val="tx1">
                  <a:lumMod val="65000"/>
                  <a:lumOff val="35000"/>
                </a:schemeClr>
              </a:solidFill>
            </a:endParaRPr>
          </a:p>
          <a:p>
            <a:endParaRPr lang="en-US" sz="900" dirty="0">
              <a:solidFill>
                <a:schemeClr val="tx1">
                  <a:lumMod val="65000"/>
                  <a:lumOff val="35000"/>
                </a:schemeClr>
              </a:solidFill>
            </a:endParaRPr>
          </a:p>
        </p:txBody>
      </p:sp>
      <p:cxnSp>
        <p:nvCxnSpPr>
          <p:cNvPr id="65" name="Conector recto 64">
            <a:extLst>
              <a:ext uri="{FF2B5EF4-FFF2-40B4-BE49-F238E27FC236}">
                <a16:creationId xmlns:a16="http://schemas.microsoft.com/office/drawing/2014/main" xmlns="" id="{CFA5F0B1-A5CA-4D24-8369-C156790686A4}"/>
              </a:ext>
            </a:extLst>
          </p:cNvPr>
          <p:cNvCxnSpPr/>
          <p:nvPr/>
        </p:nvCxnSpPr>
        <p:spPr>
          <a:xfrm flipV="1">
            <a:off x="7203894" y="4221075"/>
            <a:ext cx="0" cy="432000"/>
          </a:xfrm>
          <a:prstGeom prst="line">
            <a:avLst/>
          </a:prstGeom>
          <a:ln w="6350" cap="flat" algn="ctr">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sp>
        <p:nvSpPr>
          <p:cNvPr id="66" name="Elipse 65">
            <a:extLst>
              <a:ext uri="{FF2B5EF4-FFF2-40B4-BE49-F238E27FC236}">
                <a16:creationId xmlns:a16="http://schemas.microsoft.com/office/drawing/2014/main" xmlns="" id="{EB4F3031-EBC6-4CDE-9F40-DD2FE9047788}"/>
              </a:ext>
            </a:extLst>
          </p:cNvPr>
          <p:cNvSpPr/>
          <p:nvPr/>
        </p:nvSpPr>
        <p:spPr>
          <a:xfrm>
            <a:off x="7142391" y="4110659"/>
            <a:ext cx="111132" cy="116690"/>
          </a:xfrm>
          <a:prstGeom prst="ellipse">
            <a:avLst/>
          </a:prstGeom>
          <a:solidFill>
            <a:schemeClr val="bg1"/>
          </a:solidFill>
          <a:ln w="12700" cap="flat"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Elipse 66">
            <a:extLst>
              <a:ext uri="{FF2B5EF4-FFF2-40B4-BE49-F238E27FC236}">
                <a16:creationId xmlns:a16="http://schemas.microsoft.com/office/drawing/2014/main" xmlns="" id="{32B06902-4746-4DDD-81D1-3E89F4BAEF77}"/>
              </a:ext>
            </a:extLst>
          </p:cNvPr>
          <p:cNvSpPr/>
          <p:nvPr/>
        </p:nvSpPr>
        <p:spPr>
          <a:xfrm>
            <a:off x="7152142" y="4558817"/>
            <a:ext cx="111132" cy="116690"/>
          </a:xfrm>
          <a:prstGeom prst="ellipse">
            <a:avLst/>
          </a:prstGeom>
          <a:solidFill>
            <a:srgbClr val="458FA3"/>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1435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31" name="Diapositiva de think-cell" r:id="rId4" imgW="0" imgH="0" progId="TCLayout.ActiveDocument.1">
                  <p:embed/>
                </p:oleObj>
              </mc:Choice>
              <mc:Fallback>
                <p:oleObj name="Diapositiva de think-cell" r:id="rId4" imgW="0" imgH="0" progId="TCLayout.ActiveDocument.1">
                  <p:embed/>
                  <p:pic>
                    <p:nvPicPr>
                      <p:cNvPr id="0" name="Picture 1" descr="rI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Marcador de texto 9"/>
          <p:cNvSpPr>
            <a:spLocks noGrp="1"/>
          </p:cNvSpPr>
          <p:nvPr/>
        </p:nvSpPr>
        <p:spPr>
          <a:xfrm>
            <a:off x="695254" y="374643"/>
            <a:ext cx="10660597" cy="518400"/>
          </a:xfrm>
          <a:prstGeom prst="rect">
            <a:avLst/>
          </a:prstGeom>
        </p:spPr>
        <p:txBody>
          <a:bodyPr/>
          <a:lstStyle>
            <a:lvl1pPr marL="0" indent="0" algn="l" defTabSz="914400" rtl="0" eaLnBrk="1" latinLnBrk="0" hangingPunct="1">
              <a:lnSpc>
                <a:spcPct val="90000"/>
              </a:lnSpc>
              <a:spcBef>
                <a:spcPts val="1000"/>
              </a:spcBef>
              <a:buFontTx/>
              <a:buNone/>
              <a:defRPr sz="3200" kern="1200" baseline="0">
                <a:solidFill>
                  <a:srgbClr val="FF0000"/>
                </a:solidFill>
                <a:latin typeface="+mn-lt"/>
                <a:ea typeface="+mn-ea"/>
                <a:cs typeface="+mn-cs"/>
              </a:defRPr>
            </a:lvl1pPr>
            <a:lvl2pPr marL="4572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2pPr>
            <a:lvl3pPr marL="9144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3pPr>
            <a:lvl4pPr marL="13716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4pPr>
            <a:lvl5pPr marL="18288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None/>
            </a:pPr>
            <a:r>
              <a:rPr lang="en-US" sz="2400" b="1">
                <a:solidFill>
                  <a:schemeClr val="accent2">
                    <a:lumMod val="50000"/>
                  </a:schemeClr>
                </a:solidFill>
                <a:latin typeface="Arial" panose="020B0604020202020204" pitchFamily="34" charset="0"/>
                <a:cs typeface="Arial" panose="020B0604020202020204" pitchFamily="34" charset="0"/>
              </a:rPr>
              <a:t>Useful links</a:t>
            </a:r>
            <a:endParaRPr lang="es-ES" sz="2800" b="1">
              <a:solidFill>
                <a:schemeClr val="accent2">
                  <a:lumMod val="50000"/>
                </a:schemeClr>
              </a:solidFill>
            </a:endParaRPr>
          </a:p>
        </p:txBody>
      </p:sp>
      <p:sp>
        <p:nvSpPr>
          <p:cNvPr id="2" name="CuadroTexto 1"/>
          <p:cNvSpPr txBox="1"/>
          <p:nvPr/>
        </p:nvSpPr>
        <p:spPr>
          <a:xfrm>
            <a:off x="1526845" y="2329044"/>
            <a:ext cx="2778911" cy="461665"/>
          </a:xfrm>
          <a:prstGeom prst="rect">
            <a:avLst/>
          </a:prstGeom>
          <a:noFill/>
        </p:spPr>
        <p:txBody>
          <a:bodyPr wrap="square" rtlCol="0">
            <a:spAutoFit/>
          </a:bodyPr>
          <a:lstStyle/>
          <a:p>
            <a:r>
              <a:rPr lang="en-US" sz="1200">
                <a:solidFill>
                  <a:schemeClr val="tx1">
                    <a:lumMod val="65000"/>
                    <a:lumOff val="35000"/>
                  </a:schemeClr>
                </a:solidFill>
                <a:latin typeface="+mj-lt"/>
                <a:ea typeface="+mj-ea"/>
                <a:cs typeface="+mj-cs"/>
                <a:hlinkClick r:id="rId6"/>
              </a:rPr>
              <a:t>Terms of reference for the Working Group on Euro Risk-Free Rates </a:t>
            </a:r>
            <a:endParaRPr lang="en-US" sz="1200">
              <a:solidFill>
                <a:schemeClr val="tx1">
                  <a:lumMod val="65000"/>
                  <a:lumOff val="35000"/>
                </a:schemeClr>
              </a:solidFill>
              <a:latin typeface="+mj-lt"/>
              <a:ea typeface="+mj-ea"/>
              <a:cs typeface="+mj-cs"/>
            </a:endParaRPr>
          </a:p>
        </p:txBody>
      </p:sp>
      <p:sp>
        <p:nvSpPr>
          <p:cNvPr id="8" name="Slide Number Placeholder 7"/>
          <p:cNvSpPr>
            <a:spLocks noGrp="1"/>
          </p:cNvSpPr>
          <p:nvPr>
            <p:ph type="sldNum" sz="quarter" idx="12"/>
          </p:nvPr>
        </p:nvSpPr>
        <p:spPr>
          <a:xfrm>
            <a:off x="8745359" y="6427311"/>
            <a:ext cx="2743200" cy="365125"/>
          </a:xfrm>
        </p:spPr>
        <p:txBody>
          <a:bodyPr/>
          <a:lstStyle/>
          <a:p>
            <a:fld id="{BC0D97B6-E32F-4D7D-B839-7C3B51F2640F}" type="slidenum">
              <a:rPr lang="es-ES" smtClean="0"/>
              <a:t>36</a:t>
            </a:fld>
            <a:endParaRPr lang="es-ES"/>
          </a:p>
        </p:txBody>
      </p:sp>
      <p:grpSp>
        <p:nvGrpSpPr>
          <p:cNvPr id="10" name="Grupo 9">
            <a:extLst>
              <a:ext uri="{FF2B5EF4-FFF2-40B4-BE49-F238E27FC236}">
                <a16:creationId xmlns="" xmlns:a16="http://schemas.microsoft.com/office/drawing/2014/main" id="{A8B4F20D-D4DD-48E8-83C7-EE519912E910}"/>
              </a:ext>
            </a:extLst>
          </p:cNvPr>
          <p:cNvGrpSpPr/>
          <p:nvPr/>
        </p:nvGrpSpPr>
        <p:grpSpPr>
          <a:xfrm>
            <a:off x="904973" y="1474772"/>
            <a:ext cx="575035" cy="575035"/>
            <a:chOff x="904973" y="1628775"/>
            <a:chExt cx="575035" cy="575035"/>
          </a:xfrm>
          <a:solidFill>
            <a:srgbClr val="0070C0"/>
          </a:solidFill>
        </p:grpSpPr>
        <p:sp>
          <p:nvSpPr>
            <p:cNvPr id="6" name="Elipse 5">
              <a:hlinkClick r:id="rId7"/>
              <a:extLst>
                <a:ext uri="{FF2B5EF4-FFF2-40B4-BE49-F238E27FC236}">
                  <a16:creationId xmlns="" xmlns:a16="http://schemas.microsoft.com/office/drawing/2014/main" id="{BE11653A-2F0D-4ECD-988C-D5D511B1EB8F}"/>
                </a:ext>
              </a:extLst>
            </p:cNvPr>
            <p:cNvSpPr/>
            <p:nvPr/>
          </p:nvSpPr>
          <p:spPr>
            <a:xfrm>
              <a:off x="904973" y="1628775"/>
              <a:ext cx="575035" cy="575035"/>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hlinkClick r:id="rId7"/>
              <a:extLst>
                <a:ext uri="{FF2B5EF4-FFF2-40B4-BE49-F238E27FC236}">
                  <a16:creationId xmlns="" xmlns:a16="http://schemas.microsoft.com/office/drawing/2014/main" id="{F9A8061A-9040-48C1-86D5-4DC32351639F}"/>
                </a:ext>
              </a:extLst>
            </p:cNvPr>
            <p:cNvSpPr txBox="1"/>
            <p:nvPr/>
          </p:nvSpPr>
          <p:spPr>
            <a:xfrm>
              <a:off x="904973" y="1749482"/>
              <a:ext cx="575035" cy="276999"/>
            </a:xfrm>
            <a:prstGeom prst="rect">
              <a:avLst/>
            </a:prstGeom>
            <a:noFill/>
          </p:spPr>
          <p:txBody>
            <a:bodyPr wrap="square" rtlCol="0">
              <a:spAutoFit/>
            </a:bodyPr>
            <a:lstStyle/>
            <a:p>
              <a:pPr algn="ctr"/>
              <a:r>
                <a:rPr lang="en-US" sz="1200" b="1" smtClean="0">
                  <a:solidFill>
                    <a:schemeClr val="bg1"/>
                  </a:solidFill>
                  <a:latin typeface="+mj-lt"/>
                  <a:ea typeface="+mj-ea"/>
                  <a:cs typeface="+mj-cs"/>
                </a:rPr>
                <a:t>ECB</a:t>
              </a:r>
              <a:endParaRPr lang="en-US" sz="1100"/>
            </a:p>
          </p:txBody>
        </p:sp>
      </p:grpSp>
      <p:sp>
        <p:nvSpPr>
          <p:cNvPr id="12" name="Elipse 11">
            <a:hlinkClick r:id="rId6"/>
            <a:extLst>
              <a:ext uri="{FF2B5EF4-FFF2-40B4-BE49-F238E27FC236}">
                <a16:creationId xmlns="" xmlns:a16="http://schemas.microsoft.com/office/drawing/2014/main" id="{CFD42303-312E-466E-904B-A96C0346F351}"/>
              </a:ext>
            </a:extLst>
          </p:cNvPr>
          <p:cNvSpPr/>
          <p:nvPr/>
        </p:nvSpPr>
        <p:spPr>
          <a:xfrm>
            <a:off x="904972" y="2287226"/>
            <a:ext cx="575035" cy="575035"/>
          </a:xfrm>
          <a:prstGeom prst="ellipse">
            <a:avLst/>
          </a:prstGeom>
          <a:solidFill>
            <a:srgbClr val="BDDBE3"/>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a:extLst>
              <a:ext uri="{FF2B5EF4-FFF2-40B4-BE49-F238E27FC236}">
                <a16:creationId xmlns="" xmlns:a16="http://schemas.microsoft.com/office/drawing/2014/main" id="{AA6C46FB-9743-4616-8B95-EC405AEDFC6F}"/>
              </a:ext>
            </a:extLst>
          </p:cNvPr>
          <p:cNvSpPr txBox="1"/>
          <p:nvPr/>
        </p:nvSpPr>
        <p:spPr>
          <a:xfrm>
            <a:off x="735900" y="977755"/>
            <a:ext cx="1844675" cy="400110"/>
          </a:xfrm>
          <a:prstGeom prst="rect">
            <a:avLst/>
          </a:prstGeom>
          <a:noFill/>
        </p:spPr>
        <p:txBody>
          <a:bodyPr wrap="square" rtlCol="0">
            <a:spAutoFit/>
          </a:bodyPr>
          <a:lstStyle/>
          <a:p>
            <a:r>
              <a:rPr lang="en-US" sz="2000" b="1">
                <a:solidFill>
                  <a:schemeClr val="tx1">
                    <a:lumMod val="65000"/>
                    <a:lumOff val="35000"/>
                  </a:schemeClr>
                </a:solidFill>
                <a:latin typeface="+mj-lt"/>
                <a:ea typeface="+mj-ea"/>
                <a:cs typeface="+mj-cs"/>
              </a:rPr>
              <a:t>Website</a:t>
            </a:r>
            <a:endParaRPr lang="en-US"/>
          </a:p>
        </p:txBody>
      </p:sp>
      <p:sp>
        <p:nvSpPr>
          <p:cNvPr id="15" name="CuadroTexto 14">
            <a:extLst>
              <a:ext uri="{FF2B5EF4-FFF2-40B4-BE49-F238E27FC236}">
                <a16:creationId xmlns="" xmlns:a16="http://schemas.microsoft.com/office/drawing/2014/main" id="{A9B97500-DF0F-4201-97A7-158E80BC2B3C}"/>
              </a:ext>
            </a:extLst>
          </p:cNvPr>
          <p:cNvSpPr txBox="1"/>
          <p:nvPr/>
        </p:nvSpPr>
        <p:spPr>
          <a:xfrm>
            <a:off x="1526845" y="3176184"/>
            <a:ext cx="2637508" cy="461665"/>
          </a:xfrm>
          <a:prstGeom prst="rect">
            <a:avLst/>
          </a:prstGeom>
          <a:noFill/>
        </p:spPr>
        <p:txBody>
          <a:bodyPr wrap="square" rtlCol="0">
            <a:spAutoFit/>
          </a:bodyPr>
          <a:lstStyle/>
          <a:p>
            <a:r>
              <a:rPr lang="en-US" sz="1200">
                <a:solidFill>
                  <a:schemeClr val="tx1">
                    <a:lumMod val="65000"/>
                    <a:lumOff val="35000"/>
                  </a:schemeClr>
                </a:solidFill>
                <a:latin typeface="+mj-lt"/>
                <a:ea typeface="+mj-ea"/>
                <a:cs typeface="+mj-cs"/>
                <a:hlinkClick r:id="rId8"/>
              </a:rPr>
              <a:t>Meetings of the Working Group on Euro Risk-Free Rates </a:t>
            </a:r>
            <a:endParaRPr lang="en-US" sz="1200">
              <a:solidFill>
                <a:schemeClr val="tx1">
                  <a:lumMod val="65000"/>
                  <a:lumOff val="35000"/>
                </a:schemeClr>
              </a:solidFill>
              <a:latin typeface="+mj-lt"/>
              <a:ea typeface="+mj-ea"/>
              <a:cs typeface="+mj-cs"/>
            </a:endParaRPr>
          </a:p>
        </p:txBody>
      </p:sp>
      <p:sp>
        <p:nvSpPr>
          <p:cNvPr id="19" name="Elipse 18">
            <a:hlinkClick r:id="rId8"/>
            <a:extLst>
              <a:ext uri="{FF2B5EF4-FFF2-40B4-BE49-F238E27FC236}">
                <a16:creationId xmlns="" xmlns:a16="http://schemas.microsoft.com/office/drawing/2014/main" id="{1F79002F-F192-4D1C-9220-7EFD885B7FF2}"/>
              </a:ext>
            </a:extLst>
          </p:cNvPr>
          <p:cNvSpPr/>
          <p:nvPr/>
        </p:nvSpPr>
        <p:spPr>
          <a:xfrm>
            <a:off x="904972" y="3138569"/>
            <a:ext cx="575035" cy="575035"/>
          </a:xfrm>
          <a:prstGeom prst="ellipse">
            <a:avLst/>
          </a:prstGeom>
          <a:solidFill>
            <a:schemeClr val="accent2">
              <a:lumMod val="5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a:extLst>
              <a:ext uri="{FF2B5EF4-FFF2-40B4-BE49-F238E27FC236}">
                <a16:creationId xmlns="" xmlns:a16="http://schemas.microsoft.com/office/drawing/2014/main" id="{2832C0D5-1C2F-4A20-8D5E-29D87DECA471}"/>
              </a:ext>
            </a:extLst>
          </p:cNvPr>
          <p:cNvSpPr txBox="1"/>
          <p:nvPr/>
        </p:nvSpPr>
        <p:spPr>
          <a:xfrm>
            <a:off x="735900" y="4449687"/>
            <a:ext cx="3382226" cy="400110"/>
          </a:xfrm>
          <a:prstGeom prst="rect">
            <a:avLst/>
          </a:prstGeom>
          <a:noFill/>
        </p:spPr>
        <p:txBody>
          <a:bodyPr wrap="square" rtlCol="0">
            <a:spAutoFit/>
          </a:bodyPr>
          <a:lstStyle/>
          <a:p>
            <a:r>
              <a:rPr lang="en-US" sz="2000" b="1">
                <a:solidFill>
                  <a:schemeClr val="tx1">
                    <a:lumMod val="65000"/>
                    <a:lumOff val="35000"/>
                  </a:schemeClr>
                </a:solidFill>
                <a:latin typeface="+mj-lt"/>
                <a:ea typeface="+mj-ea"/>
                <a:cs typeface="+mj-cs"/>
              </a:rPr>
              <a:t>Link to other jurisdictions</a:t>
            </a:r>
          </a:p>
        </p:txBody>
      </p:sp>
      <p:sp>
        <p:nvSpPr>
          <p:cNvPr id="26" name="CuadroTexto 25">
            <a:extLst>
              <a:ext uri="{FF2B5EF4-FFF2-40B4-BE49-F238E27FC236}">
                <a16:creationId xmlns="" xmlns:a16="http://schemas.microsoft.com/office/drawing/2014/main" id="{2CBC488C-C489-4A9B-AF39-151B4DC04731}"/>
              </a:ext>
            </a:extLst>
          </p:cNvPr>
          <p:cNvSpPr txBox="1"/>
          <p:nvPr/>
        </p:nvSpPr>
        <p:spPr>
          <a:xfrm>
            <a:off x="1576273" y="5243964"/>
            <a:ext cx="2778911" cy="276999"/>
          </a:xfrm>
          <a:prstGeom prst="rect">
            <a:avLst/>
          </a:prstGeom>
          <a:noFill/>
        </p:spPr>
        <p:txBody>
          <a:bodyPr wrap="square" rtlCol="0">
            <a:spAutoFit/>
          </a:bodyPr>
          <a:lstStyle/>
          <a:p>
            <a:r>
              <a:rPr lang="en-US" sz="1200">
                <a:solidFill>
                  <a:schemeClr val="tx1">
                    <a:lumMod val="65000"/>
                    <a:lumOff val="35000"/>
                  </a:schemeClr>
                </a:solidFill>
                <a:latin typeface="+mj-lt"/>
                <a:ea typeface="+mj-ea"/>
                <a:cs typeface="+mj-cs"/>
                <a:hlinkClick r:id="rId9"/>
              </a:rPr>
              <a:t>FSB progress report</a:t>
            </a:r>
            <a:endParaRPr lang="en-US" sz="1200">
              <a:solidFill>
                <a:schemeClr val="tx1">
                  <a:lumMod val="65000"/>
                  <a:lumOff val="35000"/>
                </a:schemeClr>
              </a:solidFill>
              <a:latin typeface="+mj-lt"/>
              <a:ea typeface="+mj-ea"/>
              <a:cs typeface="+mj-cs"/>
            </a:endParaRPr>
          </a:p>
        </p:txBody>
      </p:sp>
      <p:sp>
        <p:nvSpPr>
          <p:cNvPr id="27" name="Elipse 26">
            <a:hlinkClick r:id="rId9"/>
            <a:extLst>
              <a:ext uri="{FF2B5EF4-FFF2-40B4-BE49-F238E27FC236}">
                <a16:creationId xmlns="" xmlns:a16="http://schemas.microsoft.com/office/drawing/2014/main" id="{898435EA-70B4-4FD7-B792-05F8D368EFAA}"/>
              </a:ext>
            </a:extLst>
          </p:cNvPr>
          <p:cNvSpPr/>
          <p:nvPr/>
        </p:nvSpPr>
        <p:spPr>
          <a:xfrm>
            <a:off x="904972" y="5115647"/>
            <a:ext cx="575035" cy="575035"/>
          </a:xfrm>
          <a:prstGeom prst="ellipse">
            <a:avLst/>
          </a:prstGeom>
          <a:solidFill>
            <a:srgbClr val="BDDBE3"/>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9" name="Grupo 38">
            <a:extLst>
              <a:ext uri="{FF2B5EF4-FFF2-40B4-BE49-F238E27FC236}">
                <a16:creationId xmlns="" xmlns:a16="http://schemas.microsoft.com/office/drawing/2014/main" id="{196D43E1-B3E6-4682-804C-364863B88CDD}"/>
              </a:ext>
            </a:extLst>
          </p:cNvPr>
          <p:cNvGrpSpPr/>
          <p:nvPr/>
        </p:nvGrpSpPr>
        <p:grpSpPr>
          <a:xfrm>
            <a:off x="1036932" y="2467175"/>
            <a:ext cx="300037" cy="238125"/>
            <a:chOff x="5153025" y="1797050"/>
            <a:chExt cx="300037" cy="238125"/>
          </a:xfrm>
        </p:grpSpPr>
        <p:sp>
          <p:nvSpPr>
            <p:cNvPr id="32" name="Freeform 82">
              <a:extLst>
                <a:ext uri="{FF2B5EF4-FFF2-40B4-BE49-F238E27FC236}">
                  <a16:creationId xmlns="" xmlns:a16="http://schemas.microsoft.com/office/drawing/2014/main" id="{8F339409-29C7-40C5-85C3-73B4738C0D7F}"/>
                </a:ext>
              </a:extLst>
            </p:cNvPr>
            <p:cNvSpPr/>
            <p:nvPr/>
          </p:nvSpPr>
          <p:spPr>
            <a:xfrm>
              <a:off x="5197475" y="1930400"/>
              <a:ext cx="30162" cy="15875"/>
            </a:xfrm>
            <a:custGeom>
              <a:avLst/>
              <a:gdLst>
                <a:gd name="T0" fmla="*/ 270 w 360"/>
                <a:gd name="T1" fmla="*/ 0 h 180"/>
                <a:gd name="T2" fmla="*/ 90 w 360"/>
                <a:gd name="T3" fmla="*/ 0 h 180"/>
                <a:gd name="T4" fmla="*/ 0 w 360"/>
                <a:gd name="T5" fmla="*/ 90 h 180"/>
                <a:gd name="T6" fmla="*/ 90 w 360"/>
                <a:gd name="T7" fmla="*/ 180 h 180"/>
                <a:gd name="T8" fmla="*/ 270 w 360"/>
                <a:gd name="T9" fmla="*/ 180 h 180"/>
                <a:gd name="T10" fmla="*/ 360 w 360"/>
                <a:gd name="T11" fmla="*/ 90 h 180"/>
                <a:gd name="T12" fmla="*/ 270 w 360"/>
                <a:gd name="T13" fmla="*/ 0 h 180"/>
              </a:gdLst>
              <a:ahLst/>
              <a:cxnLst>
                <a:cxn ang="0">
                  <a:pos x="T0" y="T1"/>
                </a:cxn>
                <a:cxn ang="0">
                  <a:pos x="T2" y="T3"/>
                </a:cxn>
                <a:cxn ang="0">
                  <a:pos x="T4" y="T5"/>
                </a:cxn>
                <a:cxn ang="0">
                  <a:pos x="T6" y="T7"/>
                </a:cxn>
                <a:cxn ang="0">
                  <a:pos x="T8" y="T9"/>
                </a:cxn>
                <a:cxn ang="0">
                  <a:pos x="T10" y="T11"/>
                </a:cxn>
                <a:cxn ang="0">
                  <a:pos x="T12" y="T13"/>
                </a:cxn>
              </a:cxnLst>
              <a:rect l="0" t="0" r="r" b="b"/>
              <a:pathLst>
                <a:path w="360" h="180">
                  <a:moveTo>
                    <a:pt x="270" y="0"/>
                  </a:moveTo>
                  <a:cubicBezTo>
                    <a:pt x="90" y="0"/>
                    <a:pt x="90" y="0"/>
                    <a:pt x="90" y="0"/>
                  </a:cubicBezTo>
                  <a:cubicBezTo>
                    <a:pt x="40" y="0"/>
                    <a:pt x="0" y="40"/>
                    <a:pt x="0" y="90"/>
                  </a:cubicBezTo>
                  <a:cubicBezTo>
                    <a:pt x="0" y="140"/>
                    <a:pt x="40" y="180"/>
                    <a:pt x="90" y="180"/>
                  </a:cubicBezTo>
                  <a:cubicBezTo>
                    <a:pt x="270" y="180"/>
                    <a:pt x="270" y="180"/>
                    <a:pt x="270" y="180"/>
                  </a:cubicBezTo>
                  <a:cubicBezTo>
                    <a:pt x="320" y="180"/>
                    <a:pt x="360" y="140"/>
                    <a:pt x="360" y="90"/>
                  </a:cubicBezTo>
                  <a:cubicBezTo>
                    <a:pt x="360" y="40"/>
                    <a:pt x="320" y="0"/>
                    <a:pt x="27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33" name="Freeform 83">
              <a:extLst>
                <a:ext uri="{FF2B5EF4-FFF2-40B4-BE49-F238E27FC236}">
                  <a16:creationId xmlns="" xmlns:a16="http://schemas.microsoft.com/office/drawing/2014/main" id="{41DCEA6E-1F21-47BE-9EEF-4AD36CB0A6F8}"/>
                </a:ext>
              </a:extLst>
            </p:cNvPr>
            <p:cNvSpPr/>
            <p:nvPr/>
          </p:nvSpPr>
          <p:spPr>
            <a:xfrm>
              <a:off x="5287963" y="1930400"/>
              <a:ext cx="30162" cy="15875"/>
            </a:xfrm>
            <a:custGeom>
              <a:avLst/>
              <a:gdLst>
                <a:gd name="T0" fmla="*/ 90 w 360"/>
                <a:gd name="T1" fmla="*/ 180 h 180"/>
                <a:gd name="T2" fmla="*/ 270 w 360"/>
                <a:gd name="T3" fmla="*/ 180 h 180"/>
                <a:gd name="T4" fmla="*/ 360 w 360"/>
                <a:gd name="T5" fmla="*/ 90 h 180"/>
                <a:gd name="T6" fmla="*/ 270 w 360"/>
                <a:gd name="T7" fmla="*/ 0 h 180"/>
                <a:gd name="T8" fmla="*/ 90 w 360"/>
                <a:gd name="T9" fmla="*/ 0 h 180"/>
                <a:gd name="T10" fmla="*/ 0 w 360"/>
                <a:gd name="T11" fmla="*/ 90 h 180"/>
                <a:gd name="T12" fmla="*/ 90 w 360"/>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360" h="180">
                  <a:moveTo>
                    <a:pt x="90" y="180"/>
                  </a:moveTo>
                  <a:cubicBezTo>
                    <a:pt x="270" y="180"/>
                    <a:pt x="270" y="180"/>
                    <a:pt x="270" y="180"/>
                  </a:cubicBezTo>
                  <a:cubicBezTo>
                    <a:pt x="320" y="180"/>
                    <a:pt x="360" y="140"/>
                    <a:pt x="360" y="90"/>
                  </a:cubicBezTo>
                  <a:cubicBezTo>
                    <a:pt x="360" y="40"/>
                    <a:pt x="320" y="0"/>
                    <a:pt x="270" y="0"/>
                  </a:cubicBezTo>
                  <a:cubicBezTo>
                    <a:pt x="90" y="0"/>
                    <a:pt x="90" y="0"/>
                    <a:pt x="90" y="0"/>
                  </a:cubicBezTo>
                  <a:cubicBezTo>
                    <a:pt x="40" y="0"/>
                    <a:pt x="0" y="40"/>
                    <a:pt x="0" y="90"/>
                  </a:cubicBezTo>
                  <a:cubicBezTo>
                    <a:pt x="0" y="140"/>
                    <a:pt x="40" y="180"/>
                    <a:pt x="90" y="1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34" name="Freeform 84">
              <a:extLst>
                <a:ext uri="{FF2B5EF4-FFF2-40B4-BE49-F238E27FC236}">
                  <a16:creationId xmlns="" xmlns:a16="http://schemas.microsoft.com/office/drawing/2014/main" id="{64844A84-0BB9-4E6C-B3F7-E690677B3CCD}"/>
                </a:ext>
              </a:extLst>
            </p:cNvPr>
            <p:cNvSpPr/>
            <p:nvPr/>
          </p:nvSpPr>
          <p:spPr>
            <a:xfrm>
              <a:off x="5243513" y="1930400"/>
              <a:ext cx="30162" cy="15875"/>
            </a:xfrm>
            <a:custGeom>
              <a:avLst/>
              <a:gdLst>
                <a:gd name="T0" fmla="*/ 270 w 360"/>
                <a:gd name="T1" fmla="*/ 0 h 180"/>
                <a:gd name="T2" fmla="*/ 90 w 360"/>
                <a:gd name="T3" fmla="*/ 0 h 180"/>
                <a:gd name="T4" fmla="*/ 0 w 360"/>
                <a:gd name="T5" fmla="*/ 90 h 180"/>
                <a:gd name="T6" fmla="*/ 90 w 360"/>
                <a:gd name="T7" fmla="*/ 180 h 180"/>
                <a:gd name="T8" fmla="*/ 270 w 360"/>
                <a:gd name="T9" fmla="*/ 180 h 180"/>
                <a:gd name="T10" fmla="*/ 360 w 360"/>
                <a:gd name="T11" fmla="*/ 90 h 180"/>
                <a:gd name="T12" fmla="*/ 270 w 360"/>
                <a:gd name="T13" fmla="*/ 0 h 180"/>
              </a:gdLst>
              <a:ahLst/>
              <a:cxnLst>
                <a:cxn ang="0">
                  <a:pos x="T0" y="T1"/>
                </a:cxn>
                <a:cxn ang="0">
                  <a:pos x="T2" y="T3"/>
                </a:cxn>
                <a:cxn ang="0">
                  <a:pos x="T4" y="T5"/>
                </a:cxn>
                <a:cxn ang="0">
                  <a:pos x="T6" y="T7"/>
                </a:cxn>
                <a:cxn ang="0">
                  <a:pos x="T8" y="T9"/>
                </a:cxn>
                <a:cxn ang="0">
                  <a:pos x="T10" y="T11"/>
                </a:cxn>
                <a:cxn ang="0">
                  <a:pos x="T12" y="T13"/>
                </a:cxn>
              </a:cxnLst>
              <a:rect l="0" t="0" r="r" b="b"/>
              <a:pathLst>
                <a:path w="360" h="180">
                  <a:moveTo>
                    <a:pt x="270" y="0"/>
                  </a:moveTo>
                  <a:cubicBezTo>
                    <a:pt x="90" y="0"/>
                    <a:pt x="90" y="0"/>
                    <a:pt x="90" y="0"/>
                  </a:cubicBezTo>
                  <a:cubicBezTo>
                    <a:pt x="40" y="0"/>
                    <a:pt x="0" y="40"/>
                    <a:pt x="0" y="90"/>
                  </a:cubicBezTo>
                  <a:cubicBezTo>
                    <a:pt x="0" y="140"/>
                    <a:pt x="40" y="180"/>
                    <a:pt x="90" y="180"/>
                  </a:cubicBezTo>
                  <a:cubicBezTo>
                    <a:pt x="270" y="180"/>
                    <a:pt x="270" y="180"/>
                    <a:pt x="270" y="180"/>
                  </a:cubicBezTo>
                  <a:cubicBezTo>
                    <a:pt x="320" y="180"/>
                    <a:pt x="360" y="140"/>
                    <a:pt x="360" y="90"/>
                  </a:cubicBezTo>
                  <a:cubicBezTo>
                    <a:pt x="360" y="40"/>
                    <a:pt x="320" y="0"/>
                    <a:pt x="27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35" name="Freeform 85">
              <a:extLst>
                <a:ext uri="{FF2B5EF4-FFF2-40B4-BE49-F238E27FC236}">
                  <a16:creationId xmlns="" xmlns:a16="http://schemas.microsoft.com/office/drawing/2014/main" id="{FB20874E-E818-4DC8-BDA4-55F29E77AB72}"/>
                </a:ext>
              </a:extLst>
            </p:cNvPr>
            <p:cNvSpPr>
              <a:spLocks noEditPoints="1"/>
            </p:cNvSpPr>
            <p:nvPr/>
          </p:nvSpPr>
          <p:spPr>
            <a:xfrm>
              <a:off x="5153025" y="1797050"/>
              <a:ext cx="300037" cy="238125"/>
            </a:xfrm>
            <a:custGeom>
              <a:avLst/>
              <a:gdLst>
                <a:gd name="T0" fmla="*/ 1625 w 3600"/>
                <a:gd name="T1" fmla="*/ 0 h 2880"/>
                <a:gd name="T2" fmla="*/ 1080 w 3600"/>
                <a:gd name="T3" fmla="*/ 895 h 2880"/>
                <a:gd name="T4" fmla="*/ 545 w 3600"/>
                <a:gd name="T5" fmla="*/ 900 h 2880"/>
                <a:gd name="T6" fmla="*/ 0 w 3600"/>
                <a:gd name="T7" fmla="*/ 1795 h 2880"/>
                <a:gd name="T8" fmla="*/ 540 w 3600"/>
                <a:gd name="T9" fmla="*/ 2790 h 2880"/>
                <a:gd name="T10" fmla="*/ 630 w 3600"/>
                <a:gd name="T11" fmla="*/ 2880 h 2880"/>
                <a:gd name="T12" fmla="*/ 1207 w 3600"/>
                <a:gd name="T13" fmla="*/ 2340 h 2880"/>
                <a:gd name="T14" fmla="*/ 2520 w 3600"/>
                <a:gd name="T15" fmla="*/ 1795 h 2880"/>
                <a:gd name="T16" fmla="*/ 2906 w 3600"/>
                <a:gd name="T17" fmla="*/ 1954 h 2880"/>
                <a:gd name="T18" fmla="*/ 3004 w 3600"/>
                <a:gd name="T19" fmla="*/ 1973 h 2880"/>
                <a:gd name="T20" fmla="*/ 3060 w 3600"/>
                <a:gd name="T21" fmla="*/ 1440 h 2880"/>
                <a:gd name="T22" fmla="*/ 3600 w 3600"/>
                <a:gd name="T23" fmla="*/ 545 h 2880"/>
                <a:gd name="T24" fmla="*/ 2340 w 3600"/>
                <a:gd name="T25" fmla="*/ 1445 h 2880"/>
                <a:gd name="T26" fmla="*/ 1975 w 3600"/>
                <a:gd name="T27" fmla="*/ 2160 h 2880"/>
                <a:gd name="T28" fmla="*/ 1106 w 3600"/>
                <a:gd name="T29" fmla="*/ 2186 h 2880"/>
                <a:gd name="T30" fmla="*/ 720 w 3600"/>
                <a:gd name="T31" fmla="*/ 2250 h 2880"/>
                <a:gd name="T32" fmla="*/ 545 w 3600"/>
                <a:gd name="T33" fmla="*/ 2160 h 2880"/>
                <a:gd name="T34" fmla="*/ 180 w 3600"/>
                <a:gd name="T35" fmla="*/ 1445 h 2880"/>
                <a:gd name="T36" fmla="*/ 1113 w 3600"/>
                <a:gd name="T37" fmla="*/ 1080 h 2880"/>
                <a:gd name="T38" fmla="*/ 1132 w 3600"/>
                <a:gd name="T39" fmla="*/ 1124 h 2880"/>
                <a:gd name="T40" fmla="*/ 1176 w 3600"/>
                <a:gd name="T41" fmla="*/ 1202 h 2880"/>
                <a:gd name="T42" fmla="*/ 1231 w 3600"/>
                <a:gd name="T43" fmla="*/ 1271 h 2880"/>
                <a:gd name="T44" fmla="*/ 1295 w 3600"/>
                <a:gd name="T45" fmla="*/ 1329 h 2880"/>
                <a:gd name="T46" fmla="*/ 1368 w 3600"/>
                <a:gd name="T47" fmla="*/ 1376 h 2880"/>
                <a:gd name="T48" fmla="*/ 1448 w 3600"/>
                <a:gd name="T49" fmla="*/ 1410 h 2880"/>
                <a:gd name="T50" fmla="*/ 1534 w 3600"/>
                <a:gd name="T51" fmla="*/ 1432 h 2880"/>
                <a:gd name="T52" fmla="*/ 2340 w 3600"/>
                <a:gd name="T53" fmla="*/ 1440 h 2880"/>
                <a:gd name="T54" fmla="*/ 3420 w 3600"/>
                <a:gd name="T55" fmla="*/ 895 h 2880"/>
                <a:gd name="T56" fmla="*/ 2970 w 3600"/>
                <a:gd name="T57" fmla="*/ 1260 h 2880"/>
                <a:gd name="T58" fmla="*/ 2880 w 3600"/>
                <a:gd name="T59" fmla="*/ 1673 h 2880"/>
                <a:gd name="T60" fmla="*/ 2430 w 3600"/>
                <a:gd name="T61" fmla="*/ 1260 h 2880"/>
                <a:gd name="T62" fmla="*/ 1625 w 3600"/>
                <a:gd name="T63" fmla="*/ 1260 h 2880"/>
                <a:gd name="T64" fmla="*/ 1268 w 3600"/>
                <a:gd name="T65" fmla="*/ 969 h 2880"/>
                <a:gd name="T66" fmla="*/ 1260 w 3600"/>
                <a:gd name="T67" fmla="*/ 545 h 2880"/>
                <a:gd name="T68" fmla="*/ 3055 w 3600"/>
                <a:gd name="T69" fmla="*/ 180 h 2880"/>
                <a:gd name="T70" fmla="*/ 3420 w 3600"/>
                <a:gd name="T71" fmla="*/ 895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00" h="2880">
                  <a:moveTo>
                    <a:pt x="3055" y="0"/>
                  </a:moveTo>
                  <a:cubicBezTo>
                    <a:pt x="1625" y="0"/>
                    <a:pt x="1625" y="0"/>
                    <a:pt x="1625" y="0"/>
                  </a:cubicBezTo>
                  <a:cubicBezTo>
                    <a:pt x="1325" y="0"/>
                    <a:pt x="1080" y="245"/>
                    <a:pt x="1080" y="545"/>
                  </a:cubicBezTo>
                  <a:cubicBezTo>
                    <a:pt x="1080" y="895"/>
                    <a:pt x="1080" y="895"/>
                    <a:pt x="1080" y="895"/>
                  </a:cubicBezTo>
                  <a:cubicBezTo>
                    <a:pt x="1080" y="896"/>
                    <a:pt x="1081" y="898"/>
                    <a:pt x="1081" y="900"/>
                  </a:cubicBezTo>
                  <a:cubicBezTo>
                    <a:pt x="545" y="900"/>
                    <a:pt x="545" y="900"/>
                    <a:pt x="545" y="900"/>
                  </a:cubicBezTo>
                  <a:cubicBezTo>
                    <a:pt x="245" y="900"/>
                    <a:pt x="0" y="1145"/>
                    <a:pt x="0" y="1445"/>
                  </a:cubicBezTo>
                  <a:cubicBezTo>
                    <a:pt x="0" y="1795"/>
                    <a:pt x="0" y="1795"/>
                    <a:pt x="0" y="1795"/>
                  </a:cubicBezTo>
                  <a:cubicBezTo>
                    <a:pt x="0" y="2093"/>
                    <a:pt x="242" y="2337"/>
                    <a:pt x="540" y="2340"/>
                  </a:cubicBezTo>
                  <a:cubicBezTo>
                    <a:pt x="540" y="2790"/>
                    <a:pt x="540" y="2790"/>
                    <a:pt x="540" y="2790"/>
                  </a:cubicBezTo>
                  <a:cubicBezTo>
                    <a:pt x="540" y="2826"/>
                    <a:pt x="562" y="2859"/>
                    <a:pt x="596" y="2873"/>
                  </a:cubicBezTo>
                  <a:cubicBezTo>
                    <a:pt x="607" y="2878"/>
                    <a:pt x="618" y="2880"/>
                    <a:pt x="630" y="2880"/>
                  </a:cubicBezTo>
                  <a:cubicBezTo>
                    <a:pt x="653" y="2880"/>
                    <a:pt x="676" y="2871"/>
                    <a:pt x="694" y="2854"/>
                  </a:cubicBezTo>
                  <a:cubicBezTo>
                    <a:pt x="1207" y="2340"/>
                    <a:pt x="1207" y="2340"/>
                    <a:pt x="1207" y="2340"/>
                  </a:cubicBezTo>
                  <a:cubicBezTo>
                    <a:pt x="1975" y="2340"/>
                    <a:pt x="1975" y="2340"/>
                    <a:pt x="1975" y="2340"/>
                  </a:cubicBezTo>
                  <a:cubicBezTo>
                    <a:pt x="2275" y="2340"/>
                    <a:pt x="2520" y="2095"/>
                    <a:pt x="2520" y="1795"/>
                  </a:cubicBezTo>
                  <a:cubicBezTo>
                    <a:pt x="2520" y="1567"/>
                    <a:pt x="2520" y="1567"/>
                    <a:pt x="2520" y="1567"/>
                  </a:cubicBezTo>
                  <a:cubicBezTo>
                    <a:pt x="2906" y="1954"/>
                    <a:pt x="2906" y="1954"/>
                    <a:pt x="2906" y="1954"/>
                  </a:cubicBezTo>
                  <a:cubicBezTo>
                    <a:pt x="2924" y="1971"/>
                    <a:pt x="2947" y="1980"/>
                    <a:pt x="2970" y="1980"/>
                  </a:cubicBezTo>
                  <a:cubicBezTo>
                    <a:pt x="2982" y="1980"/>
                    <a:pt x="2993" y="1978"/>
                    <a:pt x="3004" y="1973"/>
                  </a:cubicBezTo>
                  <a:cubicBezTo>
                    <a:pt x="3038" y="1959"/>
                    <a:pt x="3060" y="1926"/>
                    <a:pt x="3060" y="1890"/>
                  </a:cubicBezTo>
                  <a:cubicBezTo>
                    <a:pt x="3060" y="1440"/>
                    <a:pt x="3060" y="1440"/>
                    <a:pt x="3060" y="1440"/>
                  </a:cubicBezTo>
                  <a:cubicBezTo>
                    <a:pt x="3358" y="1437"/>
                    <a:pt x="3600" y="1193"/>
                    <a:pt x="3600" y="895"/>
                  </a:cubicBezTo>
                  <a:cubicBezTo>
                    <a:pt x="3600" y="545"/>
                    <a:pt x="3600" y="545"/>
                    <a:pt x="3600" y="545"/>
                  </a:cubicBezTo>
                  <a:cubicBezTo>
                    <a:pt x="3600" y="245"/>
                    <a:pt x="3355" y="0"/>
                    <a:pt x="3055" y="0"/>
                  </a:cubicBezTo>
                  <a:close/>
                  <a:moveTo>
                    <a:pt x="2340" y="1445"/>
                  </a:moveTo>
                  <a:cubicBezTo>
                    <a:pt x="2340" y="1795"/>
                    <a:pt x="2340" y="1795"/>
                    <a:pt x="2340" y="1795"/>
                  </a:cubicBezTo>
                  <a:cubicBezTo>
                    <a:pt x="2340" y="1996"/>
                    <a:pt x="2176" y="2160"/>
                    <a:pt x="1975" y="2160"/>
                  </a:cubicBezTo>
                  <a:cubicBezTo>
                    <a:pt x="1170" y="2160"/>
                    <a:pt x="1170" y="2160"/>
                    <a:pt x="1170" y="2160"/>
                  </a:cubicBezTo>
                  <a:cubicBezTo>
                    <a:pt x="1146" y="2160"/>
                    <a:pt x="1123" y="2169"/>
                    <a:pt x="1106" y="2186"/>
                  </a:cubicBezTo>
                  <a:cubicBezTo>
                    <a:pt x="720" y="2573"/>
                    <a:pt x="720" y="2573"/>
                    <a:pt x="720" y="2573"/>
                  </a:cubicBezTo>
                  <a:cubicBezTo>
                    <a:pt x="720" y="2250"/>
                    <a:pt x="720" y="2250"/>
                    <a:pt x="720" y="2250"/>
                  </a:cubicBezTo>
                  <a:cubicBezTo>
                    <a:pt x="720" y="2200"/>
                    <a:pt x="680" y="2160"/>
                    <a:pt x="630" y="2160"/>
                  </a:cubicBezTo>
                  <a:cubicBezTo>
                    <a:pt x="545" y="2160"/>
                    <a:pt x="545" y="2160"/>
                    <a:pt x="545" y="2160"/>
                  </a:cubicBezTo>
                  <a:cubicBezTo>
                    <a:pt x="344" y="2160"/>
                    <a:pt x="180" y="1996"/>
                    <a:pt x="180" y="1795"/>
                  </a:cubicBezTo>
                  <a:cubicBezTo>
                    <a:pt x="180" y="1445"/>
                    <a:pt x="180" y="1445"/>
                    <a:pt x="180" y="1445"/>
                  </a:cubicBezTo>
                  <a:cubicBezTo>
                    <a:pt x="180" y="1244"/>
                    <a:pt x="344" y="1080"/>
                    <a:pt x="545" y="1080"/>
                  </a:cubicBezTo>
                  <a:cubicBezTo>
                    <a:pt x="1113" y="1080"/>
                    <a:pt x="1113" y="1080"/>
                    <a:pt x="1113" y="1080"/>
                  </a:cubicBezTo>
                  <a:cubicBezTo>
                    <a:pt x="1114" y="1084"/>
                    <a:pt x="1116" y="1087"/>
                    <a:pt x="1117" y="1090"/>
                  </a:cubicBezTo>
                  <a:cubicBezTo>
                    <a:pt x="1122" y="1102"/>
                    <a:pt x="1127" y="1113"/>
                    <a:pt x="1132" y="1124"/>
                  </a:cubicBezTo>
                  <a:cubicBezTo>
                    <a:pt x="1139" y="1140"/>
                    <a:pt x="1147" y="1156"/>
                    <a:pt x="1155" y="1170"/>
                  </a:cubicBezTo>
                  <a:cubicBezTo>
                    <a:pt x="1162" y="1182"/>
                    <a:pt x="1169" y="1192"/>
                    <a:pt x="1176" y="1202"/>
                  </a:cubicBezTo>
                  <a:cubicBezTo>
                    <a:pt x="1185" y="1216"/>
                    <a:pt x="1195" y="1230"/>
                    <a:pt x="1205" y="1242"/>
                  </a:cubicBezTo>
                  <a:cubicBezTo>
                    <a:pt x="1213" y="1252"/>
                    <a:pt x="1222" y="1262"/>
                    <a:pt x="1231" y="1271"/>
                  </a:cubicBezTo>
                  <a:cubicBezTo>
                    <a:pt x="1242" y="1283"/>
                    <a:pt x="1254" y="1294"/>
                    <a:pt x="1266" y="1305"/>
                  </a:cubicBezTo>
                  <a:cubicBezTo>
                    <a:pt x="1275" y="1313"/>
                    <a:pt x="1285" y="1321"/>
                    <a:pt x="1295" y="1329"/>
                  </a:cubicBezTo>
                  <a:cubicBezTo>
                    <a:pt x="1308" y="1339"/>
                    <a:pt x="1322" y="1348"/>
                    <a:pt x="1336" y="1357"/>
                  </a:cubicBezTo>
                  <a:cubicBezTo>
                    <a:pt x="1347" y="1363"/>
                    <a:pt x="1357" y="1370"/>
                    <a:pt x="1368" y="1376"/>
                  </a:cubicBezTo>
                  <a:cubicBezTo>
                    <a:pt x="1383" y="1384"/>
                    <a:pt x="1399" y="1391"/>
                    <a:pt x="1415" y="1397"/>
                  </a:cubicBezTo>
                  <a:cubicBezTo>
                    <a:pt x="1426" y="1402"/>
                    <a:pt x="1437" y="1407"/>
                    <a:pt x="1448" y="1410"/>
                  </a:cubicBezTo>
                  <a:cubicBezTo>
                    <a:pt x="1466" y="1417"/>
                    <a:pt x="1486" y="1421"/>
                    <a:pt x="1505" y="1425"/>
                  </a:cubicBezTo>
                  <a:cubicBezTo>
                    <a:pt x="1515" y="1428"/>
                    <a:pt x="1524" y="1431"/>
                    <a:pt x="1534" y="1432"/>
                  </a:cubicBezTo>
                  <a:cubicBezTo>
                    <a:pt x="1564" y="1437"/>
                    <a:pt x="1594" y="1440"/>
                    <a:pt x="1625" y="1440"/>
                  </a:cubicBezTo>
                  <a:cubicBezTo>
                    <a:pt x="2340" y="1440"/>
                    <a:pt x="2340" y="1440"/>
                    <a:pt x="2340" y="1440"/>
                  </a:cubicBezTo>
                  <a:cubicBezTo>
                    <a:pt x="2340" y="1442"/>
                    <a:pt x="2340" y="1444"/>
                    <a:pt x="2340" y="1445"/>
                  </a:cubicBezTo>
                  <a:close/>
                  <a:moveTo>
                    <a:pt x="3420" y="895"/>
                  </a:moveTo>
                  <a:cubicBezTo>
                    <a:pt x="3420" y="1096"/>
                    <a:pt x="3256" y="1260"/>
                    <a:pt x="3055" y="1260"/>
                  </a:cubicBezTo>
                  <a:cubicBezTo>
                    <a:pt x="2970" y="1260"/>
                    <a:pt x="2970" y="1260"/>
                    <a:pt x="2970" y="1260"/>
                  </a:cubicBezTo>
                  <a:cubicBezTo>
                    <a:pt x="2920" y="1260"/>
                    <a:pt x="2880" y="1300"/>
                    <a:pt x="2880" y="1350"/>
                  </a:cubicBezTo>
                  <a:cubicBezTo>
                    <a:pt x="2880" y="1673"/>
                    <a:pt x="2880" y="1673"/>
                    <a:pt x="2880" y="1673"/>
                  </a:cubicBezTo>
                  <a:cubicBezTo>
                    <a:pt x="2494" y="1286"/>
                    <a:pt x="2494" y="1286"/>
                    <a:pt x="2494" y="1286"/>
                  </a:cubicBezTo>
                  <a:cubicBezTo>
                    <a:pt x="2477" y="1269"/>
                    <a:pt x="2454" y="1260"/>
                    <a:pt x="2430" y="1260"/>
                  </a:cubicBezTo>
                  <a:cubicBezTo>
                    <a:pt x="2421" y="1260"/>
                    <a:pt x="2421" y="1260"/>
                    <a:pt x="2421" y="1260"/>
                  </a:cubicBezTo>
                  <a:cubicBezTo>
                    <a:pt x="1625" y="1260"/>
                    <a:pt x="1625" y="1260"/>
                    <a:pt x="1625" y="1260"/>
                  </a:cubicBezTo>
                  <a:cubicBezTo>
                    <a:pt x="1604" y="1260"/>
                    <a:pt x="1582" y="1258"/>
                    <a:pt x="1561" y="1255"/>
                  </a:cubicBezTo>
                  <a:cubicBezTo>
                    <a:pt x="1416" y="1230"/>
                    <a:pt x="1300" y="1120"/>
                    <a:pt x="1268" y="969"/>
                  </a:cubicBezTo>
                  <a:cubicBezTo>
                    <a:pt x="1263" y="946"/>
                    <a:pt x="1260" y="921"/>
                    <a:pt x="1260" y="895"/>
                  </a:cubicBezTo>
                  <a:cubicBezTo>
                    <a:pt x="1260" y="545"/>
                    <a:pt x="1260" y="545"/>
                    <a:pt x="1260" y="545"/>
                  </a:cubicBezTo>
                  <a:cubicBezTo>
                    <a:pt x="1260" y="344"/>
                    <a:pt x="1424" y="180"/>
                    <a:pt x="1625" y="180"/>
                  </a:cubicBezTo>
                  <a:cubicBezTo>
                    <a:pt x="3055" y="180"/>
                    <a:pt x="3055" y="180"/>
                    <a:pt x="3055" y="180"/>
                  </a:cubicBezTo>
                  <a:cubicBezTo>
                    <a:pt x="3256" y="180"/>
                    <a:pt x="3420" y="344"/>
                    <a:pt x="3420" y="545"/>
                  </a:cubicBezTo>
                  <a:lnTo>
                    <a:pt x="3420" y="89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36" name="Freeform 86">
              <a:extLst>
                <a:ext uri="{FF2B5EF4-FFF2-40B4-BE49-F238E27FC236}">
                  <a16:creationId xmlns="" xmlns:a16="http://schemas.microsoft.com/office/drawing/2014/main" id="{927EB2F8-7157-4066-9BD7-03E7635ED09A}"/>
                </a:ext>
              </a:extLst>
            </p:cNvPr>
            <p:cNvSpPr/>
            <p:nvPr/>
          </p:nvSpPr>
          <p:spPr>
            <a:xfrm>
              <a:off x="5378450" y="1855788"/>
              <a:ext cx="30162" cy="15875"/>
            </a:xfrm>
            <a:custGeom>
              <a:avLst/>
              <a:gdLst>
                <a:gd name="T0" fmla="*/ 270 w 360"/>
                <a:gd name="T1" fmla="*/ 0 h 180"/>
                <a:gd name="T2" fmla="*/ 90 w 360"/>
                <a:gd name="T3" fmla="*/ 0 h 180"/>
                <a:gd name="T4" fmla="*/ 0 w 360"/>
                <a:gd name="T5" fmla="*/ 90 h 180"/>
                <a:gd name="T6" fmla="*/ 90 w 360"/>
                <a:gd name="T7" fmla="*/ 180 h 180"/>
                <a:gd name="T8" fmla="*/ 270 w 360"/>
                <a:gd name="T9" fmla="*/ 180 h 180"/>
                <a:gd name="T10" fmla="*/ 360 w 360"/>
                <a:gd name="T11" fmla="*/ 90 h 180"/>
                <a:gd name="T12" fmla="*/ 270 w 360"/>
                <a:gd name="T13" fmla="*/ 0 h 180"/>
              </a:gdLst>
              <a:ahLst/>
              <a:cxnLst>
                <a:cxn ang="0">
                  <a:pos x="T0" y="T1"/>
                </a:cxn>
                <a:cxn ang="0">
                  <a:pos x="T2" y="T3"/>
                </a:cxn>
                <a:cxn ang="0">
                  <a:pos x="T4" y="T5"/>
                </a:cxn>
                <a:cxn ang="0">
                  <a:pos x="T6" y="T7"/>
                </a:cxn>
                <a:cxn ang="0">
                  <a:pos x="T8" y="T9"/>
                </a:cxn>
                <a:cxn ang="0">
                  <a:pos x="T10" y="T11"/>
                </a:cxn>
                <a:cxn ang="0">
                  <a:pos x="T12" y="T13"/>
                </a:cxn>
              </a:cxnLst>
              <a:rect l="0" t="0" r="r" b="b"/>
              <a:pathLst>
                <a:path w="360" h="180">
                  <a:moveTo>
                    <a:pt x="270" y="0"/>
                  </a:moveTo>
                  <a:cubicBezTo>
                    <a:pt x="90" y="0"/>
                    <a:pt x="90" y="0"/>
                    <a:pt x="90" y="0"/>
                  </a:cubicBezTo>
                  <a:cubicBezTo>
                    <a:pt x="40" y="0"/>
                    <a:pt x="0" y="40"/>
                    <a:pt x="0" y="90"/>
                  </a:cubicBezTo>
                  <a:cubicBezTo>
                    <a:pt x="0" y="140"/>
                    <a:pt x="40" y="180"/>
                    <a:pt x="90" y="180"/>
                  </a:cubicBezTo>
                  <a:cubicBezTo>
                    <a:pt x="270" y="180"/>
                    <a:pt x="270" y="180"/>
                    <a:pt x="270" y="180"/>
                  </a:cubicBezTo>
                  <a:cubicBezTo>
                    <a:pt x="320" y="180"/>
                    <a:pt x="360" y="140"/>
                    <a:pt x="360" y="90"/>
                  </a:cubicBezTo>
                  <a:cubicBezTo>
                    <a:pt x="360" y="40"/>
                    <a:pt x="320" y="0"/>
                    <a:pt x="27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37" name="Freeform 87">
              <a:extLst>
                <a:ext uri="{FF2B5EF4-FFF2-40B4-BE49-F238E27FC236}">
                  <a16:creationId xmlns="" xmlns:a16="http://schemas.microsoft.com/office/drawing/2014/main" id="{D7358AAD-40B7-4808-86CF-AB2C0DBA6A5C}"/>
                </a:ext>
              </a:extLst>
            </p:cNvPr>
            <p:cNvSpPr/>
            <p:nvPr/>
          </p:nvSpPr>
          <p:spPr>
            <a:xfrm>
              <a:off x="5287963" y="1855788"/>
              <a:ext cx="30162" cy="15875"/>
            </a:xfrm>
            <a:custGeom>
              <a:avLst/>
              <a:gdLst>
                <a:gd name="T0" fmla="*/ 270 w 360"/>
                <a:gd name="T1" fmla="*/ 0 h 180"/>
                <a:gd name="T2" fmla="*/ 90 w 360"/>
                <a:gd name="T3" fmla="*/ 0 h 180"/>
                <a:gd name="T4" fmla="*/ 0 w 360"/>
                <a:gd name="T5" fmla="*/ 90 h 180"/>
                <a:gd name="T6" fmla="*/ 90 w 360"/>
                <a:gd name="T7" fmla="*/ 180 h 180"/>
                <a:gd name="T8" fmla="*/ 270 w 360"/>
                <a:gd name="T9" fmla="*/ 180 h 180"/>
                <a:gd name="T10" fmla="*/ 360 w 360"/>
                <a:gd name="T11" fmla="*/ 90 h 180"/>
                <a:gd name="T12" fmla="*/ 270 w 360"/>
                <a:gd name="T13" fmla="*/ 0 h 180"/>
              </a:gdLst>
              <a:ahLst/>
              <a:cxnLst>
                <a:cxn ang="0">
                  <a:pos x="T0" y="T1"/>
                </a:cxn>
                <a:cxn ang="0">
                  <a:pos x="T2" y="T3"/>
                </a:cxn>
                <a:cxn ang="0">
                  <a:pos x="T4" y="T5"/>
                </a:cxn>
                <a:cxn ang="0">
                  <a:pos x="T6" y="T7"/>
                </a:cxn>
                <a:cxn ang="0">
                  <a:pos x="T8" y="T9"/>
                </a:cxn>
                <a:cxn ang="0">
                  <a:pos x="T10" y="T11"/>
                </a:cxn>
                <a:cxn ang="0">
                  <a:pos x="T12" y="T13"/>
                </a:cxn>
              </a:cxnLst>
              <a:rect l="0" t="0" r="r" b="b"/>
              <a:pathLst>
                <a:path w="360" h="180">
                  <a:moveTo>
                    <a:pt x="270" y="0"/>
                  </a:moveTo>
                  <a:cubicBezTo>
                    <a:pt x="90" y="0"/>
                    <a:pt x="90" y="0"/>
                    <a:pt x="90" y="0"/>
                  </a:cubicBezTo>
                  <a:cubicBezTo>
                    <a:pt x="40" y="0"/>
                    <a:pt x="0" y="40"/>
                    <a:pt x="0" y="90"/>
                  </a:cubicBezTo>
                  <a:cubicBezTo>
                    <a:pt x="0" y="140"/>
                    <a:pt x="40" y="180"/>
                    <a:pt x="90" y="180"/>
                  </a:cubicBezTo>
                  <a:cubicBezTo>
                    <a:pt x="270" y="180"/>
                    <a:pt x="270" y="180"/>
                    <a:pt x="270" y="180"/>
                  </a:cubicBezTo>
                  <a:cubicBezTo>
                    <a:pt x="320" y="180"/>
                    <a:pt x="360" y="140"/>
                    <a:pt x="360" y="90"/>
                  </a:cubicBezTo>
                  <a:cubicBezTo>
                    <a:pt x="360" y="40"/>
                    <a:pt x="320" y="0"/>
                    <a:pt x="27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38" name="Freeform 88">
              <a:extLst>
                <a:ext uri="{FF2B5EF4-FFF2-40B4-BE49-F238E27FC236}">
                  <a16:creationId xmlns="" xmlns:a16="http://schemas.microsoft.com/office/drawing/2014/main" id="{3F9E28FA-A51F-4BB8-BD55-453C30DD1250}"/>
                </a:ext>
              </a:extLst>
            </p:cNvPr>
            <p:cNvSpPr/>
            <p:nvPr/>
          </p:nvSpPr>
          <p:spPr>
            <a:xfrm>
              <a:off x="5332413" y="1855788"/>
              <a:ext cx="30162" cy="15875"/>
            </a:xfrm>
            <a:custGeom>
              <a:avLst/>
              <a:gdLst>
                <a:gd name="T0" fmla="*/ 270 w 360"/>
                <a:gd name="T1" fmla="*/ 0 h 180"/>
                <a:gd name="T2" fmla="*/ 90 w 360"/>
                <a:gd name="T3" fmla="*/ 0 h 180"/>
                <a:gd name="T4" fmla="*/ 0 w 360"/>
                <a:gd name="T5" fmla="*/ 90 h 180"/>
                <a:gd name="T6" fmla="*/ 90 w 360"/>
                <a:gd name="T7" fmla="*/ 180 h 180"/>
                <a:gd name="T8" fmla="*/ 270 w 360"/>
                <a:gd name="T9" fmla="*/ 180 h 180"/>
                <a:gd name="T10" fmla="*/ 360 w 360"/>
                <a:gd name="T11" fmla="*/ 90 h 180"/>
                <a:gd name="T12" fmla="*/ 270 w 360"/>
                <a:gd name="T13" fmla="*/ 0 h 180"/>
              </a:gdLst>
              <a:ahLst/>
              <a:cxnLst>
                <a:cxn ang="0">
                  <a:pos x="T0" y="T1"/>
                </a:cxn>
                <a:cxn ang="0">
                  <a:pos x="T2" y="T3"/>
                </a:cxn>
                <a:cxn ang="0">
                  <a:pos x="T4" y="T5"/>
                </a:cxn>
                <a:cxn ang="0">
                  <a:pos x="T6" y="T7"/>
                </a:cxn>
                <a:cxn ang="0">
                  <a:pos x="T8" y="T9"/>
                </a:cxn>
                <a:cxn ang="0">
                  <a:pos x="T10" y="T11"/>
                </a:cxn>
                <a:cxn ang="0">
                  <a:pos x="T12" y="T13"/>
                </a:cxn>
              </a:cxnLst>
              <a:rect l="0" t="0" r="r" b="b"/>
              <a:pathLst>
                <a:path w="360" h="180">
                  <a:moveTo>
                    <a:pt x="270" y="0"/>
                  </a:moveTo>
                  <a:cubicBezTo>
                    <a:pt x="90" y="0"/>
                    <a:pt x="90" y="0"/>
                    <a:pt x="90" y="0"/>
                  </a:cubicBezTo>
                  <a:cubicBezTo>
                    <a:pt x="40" y="0"/>
                    <a:pt x="0" y="40"/>
                    <a:pt x="0" y="90"/>
                  </a:cubicBezTo>
                  <a:cubicBezTo>
                    <a:pt x="0" y="140"/>
                    <a:pt x="40" y="180"/>
                    <a:pt x="90" y="180"/>
                  </a:cubicBezTo>
                  <a:cubicBezTo>
                    <a:pt x="270" y="180"/>
                    <a:pt x="270" y="180"/>
                    <a:pt x="270" y="180"/>
                  </a:cubicBezTo>
                  <a:cubicBezTo>
                    <a:pt x="320" y="180"/>
                    <a:pt x="360" y="140"/>
                    <a:pt x="360" y="90"/>
                  </a:cubicBezTo>
                  <a:cubicBezTo>
                    <a:pt x="360" y="40"/>
                    <a:pt x="320" y="0"/>
                    <a:pt x="27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grpSp>
      <p:grpSp>
        <p:nvGrpSpPr>
          <p:cNvPr id="54" name="Grupo 53">
            <a:extLst>
              <a:ext uri="{FF2B5EF4-FFF2-40B4-BE49-F238E27FC236}">
                <a16:creationId xmlns="" xmlns:a16="http://schemas.microsoft.com/office/drawing/2014/main" id="{55FBAC55-F65E-4E67-A081-A715CA57531B}"/>
              </a:ext>
            </a:extLst>
          </p:cNvPr>
          <p:cNvGrpSpPr/>
          <p:nvPr/>
        </p:nvGrpSpPr>
        <p:grpSpPr>
          <a:xfrm>
            <a:off x="1065213" y="3272130"/>
            <a:ext cx="296863" cy="271462"/>
            <a:chOff x="5813425" y="4954588"/>
            <a:chExt cx="296863" cy="271462"/>
          </a:xfrm>
        </p:grpSpPr>
        <p:sp>
          <p:nvSpPr>
            <p:cNvPr id="50" name="Freeform 98">
              <a:extLst>
                <a:ext uri="{FF2B5EF4-FFF2-40B4-BE49-F238E27FC236}">
                  <a16:creationId xmlns="" xmlns:a16="http://schemas.microsoft.com/office/drawing/2014/main" id="{3C567368-81AC-487E-8FAF-C4A46BC564F8}"/>
                </a:ext>
              </a:extLst>
            </p:cNvPr>
            <p:cNvSpPr>
              <a:spLocks noEditPoints="1"/>
            </p:cNvSpPr>
            <p:nvPr/>
          </p:nvSpPr>
          <p:spPr>
            <a:xfrm>
              <a:off x="5919788" y="4954588"/>
              <a:ext cx="84138" cy="106362"/>
            </a:xfrm>
            <a:custGeom>
              <a:avLst/>
              <a:gdLst>
                <a:gd name="T0" fmla="*/ 67 w 1023"/>
                <a:gd name="T1" fmla="*/ 885 h 1266"/>
                <a:gd name="T2" fmla="*/ 502 w 1023"/>
                <a:gd name="T3" fmla="*/ 1258 h 1266"/>
                <a:gd name="T4" fmla="*/ 530 w 1023"/>
                <a:gd name="T5" fmla="*/ 1259 h 1266"/>
                <a:gd name="T6" fmla="*/ 957 w 1023"/>
                <a:gd name="T7" fmla="*/ 884 h 1266"/>
                <a:gd name="T8" fmla="*/ 1007 w 1023"/>
                <a:gd name="T9" fmla="*/ 494 h 1266"/>
                <a:gd name="T10" fmla="*/ 909 w 1023"/>
                <a:gd name="T11" fmla="*/ 177 h 1266"/>
                <a:gd name="T12" fmla="*/ 508 w 1023"/>
                <a:gd name="T13" fmla="*/ 0 h 1266"/>
                <a:gd name="T14" fmla="*/ 109 w 1023"/>
                <a:gd name="T15" fmla="*/ 179 h 1266"/>
                <a:gd name="T16" fmla="*/ 19 w 1023"/>
                <a:gd name="T17" fmla="*/ 493 h 1266"/>
                <a:gd name="T18" fmla="*/ 67 w 1023"/>
                <a:gd name="T19" fmla="*/ 885 h 1266"/>
                <a:gd name="T20" fmla="*/ 246 w 1023"/>
                <a:gd name="T21" fmla="*/ 295 h 1266"/>
                <a:gd name="T22" fmla="*/ 508 w 1023"/>
                <a:gd name="T23" fmla="*/ 180 h 1266"/>
                <a:gd name="T24" fmla="*/ 773 w 1023"/>
                <a:gd name="T25" fmla="*/ 296 h 1266"/>
                <a:gd name="T26" fmla="*/ 829 w 1023"/>
                <a:gd name="T27" fmla="*/ 471 h 1266"/>
                <a:gd name="T28" fmla="*/ 778 w 1023"/>
                <a:gd name="T29" fmla="*/ 861 h 1266"/>
                <a:gd name="T30" fmla="*/ 504 w 1023"/>
                <a:gd name="T31" fmla="*/ 1078 h 1266"/>
                <a:gd name="T32" fmla="*/ 246 w 1023"/>
                <a:gd name="T33" fmla="*/ 862 h 1266"/>
                <a:gd name="T34" fmla="*/ 197 w 1023"/>
                <a:gd name="T35" fmla="*/ 467 h 1266"/>
                <a:gd name="T36" fmla="*/ 246 w 1023"/>
                <a:gd name="T37" fmla="*/ 295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3" h="1266">
                  <a:moveTo>
                    <a:pt x="67" y="885"/>
                  </a:moveTo>
                  <a:cubicBezTo>
                    <a:pt x="98" y="1106"/>
                    <a:pt x="285" y="1266"/>
                    <a:pt x="502" y="1258"/>
                  </a:cubicBezTo>
                  <a:cubicBezTo>
                    <a:pt x="511" y="1259"/>
                    <a:pt x="521" y="1259"/>
                    <a:pt x="530" y="1259"/>
                  </a:cubicBezTo>
                  <a:cubicBezTo>
                    <a:pt x="744" y="1259"/>
                    <a:pt x="929" y="1099"/>
                    <a:pt x="957" y="884"/>
                  </a:cubicBezTo>
                  <a:cubicBezTo>
                    <a:pt x="1007" y="494"/>
                    <a:pt x="1007" y="494"/>
                    <a:pt x="1007" y="494"/>
                  </a:cubicBezTo>
                  <a:cubicBezTo>
                    <a:pt x="1023" y="380"/>
                    <a:pt x="988" y="268"/>
                    <a:pt x="909" y="177"/>
                  </a:cubicBezTo>
                  <a:cubicBezTo>
                    <a:pt x="813" y="68"/>
                    <a:pt x="660" y="0"/>
                    <a:pt x="508" y="0"/>
                  </a:cubicBezTo>
                  <a:cubicBezTo>
                    <a:pt x="355" y="0"/>
                    <a:pt x="202" y="68"/>
                    <a:pt x="109" y="179"/>
                  </a:cubicBezTo>
                  <a:cubicBezTo>
                    <a:pt x="32" y="270"/>
                    <a:pt x="0" y="383"/>
                    <a:pt x="19" y="493"/>
                  </a:cubicBezTo>
                  <a:lnTo>
                    <a:pt x="67" y="885"/>
                  </a:lnTo>
                  <a:close/>
                  <a:moveTo>
                    <a:pt x="246" y="295"/>
                  </a:moveTo>
                  <a:cubicBezTo>
                    <a:pt x="306" y="225"/>
                    <a:pt x="408" y="180"/>
                    <a:pt x="508" y="180"/>
                  </a:cubicBezTo>
                  <a:cubicBezTo>
                    <a:pt x="609" y="180"/>
                    <a:pt x="711" y="224"/>
                    <a:pt x="773" y="296"/>
                  </a:cubicBezTo>
                  <a:cubicBezTo>
                    <a:pt x="805" y="331"/>
                    <a:pt x="840" y="391"/>
                    <a:pt x="829" y="471"/>
                  </a:cubicBezTo>
                  <a:cubicBezTo>
                    <a:pt x="778" y="861"/>
                    <a:pt x="778" y="861"/>
                    <a:pt x="778" y="861"/>
                  </a:cubicBezTo>
                  <a:cubicBezTo>
                    <a:pt x="761" y="992"/>
                    <a:pt x="646" y="1087"/>
                    <a:pt x="504" y="1078"/>
                  </a:cubicBezTo>
                  <a:cubicBezTo>
                    <a:pt x="373" y="1080"/>
                    <a:pt x="263" y="989"/>
                    <a:pt x="246" y="862"/>
                  </a:cubicBezTo>
                  <a:cubicBezTo>
                    <a:pt x="197" y="467"/>
                    <a:pt x="197" y="467"/>
                    <a:pt x="197" y="467"/>
                  </a:cubicBezTo>
                  <a:cubicBezTo>
                    <a:pt x="183" y="389"/>
                    <a:pt x="216" y="330"/>
                    <a:pt x="246" y="2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51" name="Freeform 99">
              <a:extLst>
                <a:ext uri="{FF2B5EF4-FFF2-40B4-BE49-F238E27FC236}">
                  <a16:creationId xmlns="" xmlns:a16="http://schemas.microsoft.com/office/drawing/2014/main" id="{EA53EDA1-D0D8-4867-9A6B-F394BF4ADCBD}"/>
                </a:ext>
              </a:extLst>
            </p:cNvPr>
            <p:cNvSpPr>
              <a:spLocks noEditPoints="1"/>
            </p:cNvSpPr>
            <p:nvPr/>
          </p:nvSpPr>
          <p:spPr>
            <a:xfrm>
              <a:off x="5813425" y="5075238"/>
              <a:ext cx="296863" cy="150812"/>
            </a:xfrm>
            <a:custGeom>
              <a:avLst/>
              <a:gdLst>
                <a:gd name="T0" fmla="*/ 3250 w 3558"/>
                <a:gd name="T1" fmla="*/ 1566 h 1800"/>
                <a:gd name="T2" fmla="*/ 3485 w 3558"/>
                <a:gd name="T3" fmla="*/ 449 h 1800"/>
                <a:gd name="T4" fmla="*/ 3072 w 3558"/>
                <a:gd name="T5" fmla="*/ 133 h 1800"/>
                <a:gd name="T6" fmla="*/ 2617 w 3558"/>
                <a:gd name="T7" fmla="*/ 131 h 1800"/>
                <a:gd name="T8" fmla="*/ 2296 w 3558"/>
                <a:gd name="T9" fmla="*/ 77 h 1800"/>
                <a:gd name="T10" fmla="*/ 1897 w 3558"/>
                <a:gd name="T11" fmla="*/ 64 h 1800"/>
                <a:gd name="T12" fmla="*/ 1540 w 3558"/>
                <a:gd name="T13" fmla="*/ 37 h 1800"/>
                <a:gd name="T14" fmla="*/ 1136 w 3558"/>
                <a:gd name="T15" fmla="*/ 169 h 1800"/>
                <a:gd name="T16" fmla="*/ 695 w 3558"/>
                <a:gd name="T17" fmla="*/ 172 h 1800"/>
                <a:gd name="T18" fmla="*/ 457 w 3558"/>
                <a:gd name="T19" fmla="*/ 131 h 1800"/>
                <a:gd name="T20" fmla="*/ 65 w 3558"/>
                <a:gd name="T21" fmla="*/ 478 h 1800"/>
                <a:gd name="T22" fmla="*/ 78 w 3558"/>
                <a:gd name="T23" fmla="*/ 1613 h 1800"/>
                <a:gd name="T24" fmla="*/ 119 w 3558"/>
                <a:gd name="T25" fmla="*/ 1788 h 1800"/>
                <a:gd name="T26" fmla="*/ 3439 w 3558"/>
                <a:gd name="T27" fmla="*/ 1792 h 1800"/>
                <a:gd name="T28" fmla="*/ 3547 w 3558"/>
                <a:gd name="T29" fmla="*/ 1725 h 1800"/>
                <a:gd name="T30" fmla="*/ 2589 w 3558"/>
                <a:gd name="T31" fmla="*/ 309 h 1800"/>
                <a:gd name="T32" fmla="*/ 2865 w 3558"/>
                <a:gd name="T33" fmla="*/ 352 h 1800"/>
                <a:gd name="T34" fmla="*/ 3305 w 3558"/>
                <a:gd name="T35" fmla="*/ 449 h 1800"/>
                <a:gd name="T36" fmla="*/ 3069 w 3558"/>
                <a:gd name="T37" fmla="*/ 1532 h 1800"/>
                <a:gd name="T38" fmla="*/ 2493 w 3558"/>
                <a:gd name="T39" fmla="*/ 405 h 1800"/>
                <a:gd name="T40" fmla="*/ 2589 w 3558"/>
                <a:gd name="T41" fmla="*/ 309 h 1800"/>
                <a:gd name="T42" fmla="*/ 245 w 3558"/>
                <a:gd name="T43" fmla="*/ 449 h 1800"/>
                <a:gd name="T44" fmla="*/ 684 w 3558"/>
                <a:gd name="T45" fmla="*/ 352 h 1800"/>
                <a:gd name="T46" fmla="*/ 944 w 3558"/>
                <a:gd name="T47" fmla="*/ 310 h 1800"/>
                <a:gd name="T48" fmla="*/ 1055 w 3558"/>
                <a:gd name="T49" fmla="*/ 404 h 1800"/>
                <a:gd name="T50" fmla="*/ 486 w 3558"/>
                <a:gd name="T51" fmla="*/ 1530 h 1800"/>
                <a:gd name="T52" fmla="*/ 1389 w 3558"/>
                <a:gd name="T53" fmla="*/ 1423 h 1800"/>
                <a:gd name="T54" fmla="*/ 1492 w 3558"/>
                <a:gd name="T55" fmla="*/ 211 h 1800"/>
                <a:gd name="T56" fmla="*/ 1943 w 3558"/>
                <a:gd name="T57" fmla="*/ 238 h 1800"/>
                <a:gd name="T58" fmla="*/ 2207 w 3558"/>
                <a:gd name="T59" fmla="*/ 234 h 1800"/>
                <a:gd name="T60" fmla="*/ 2313 w 3558"/>
                <a:gd name="T61" fmla="*/ 408 h 1800"/>
                <a:gd name="T62" fmla="*/ 1773 w 3558"/>
                <a:gd name="T63" fmla="*/ 140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58" h="1800">
                  <a:moveTo>
                    <a:pt x="3480" y="1616"/>
                  </a:moveTo>
                  <a:cubicBezTo>
                    <a:pt x="3404" y="1598"/>
                    <a:pt x="3327" y="1582"/>
                    <a:pt x="3250" y="1566"/>
                  </a:cubicBezTo>
                  <a:cubicBezTo>
                    <a:pt x="3402" y="1225"/>
                    <a:pt x="3483" y="852"/>
                    <a:pt x="3485" y="478"/>
                  </a:cubicBezTo>
                  <a:cubicBezTo>
                    <a:pt x="3485" y="449"/>
                    <a:pt x="3485" y="449"/>
                    <a:pt x="3485" y="449"/>
                  </a:cubicBezTo>
                  <a:cubicBezTo>
                    <a:pt x="3485" y="302"/>
                    <a:pt x="3382" y="131"/>
                    <a:pt x="3092" y="131"/>
                  </a:cubicBezTo>
                  <a:cubicBezTo>
                    <a:pt x="3085" y="131"/>
                    <a:pt x="3078" y="132"/>
                    <a:pt x="3072" y="133"/>
                  </a:cubicBezTo>
                  <a:cubicBezTo>
                    <a:pt x="3000" y="150"/>
                    <a:pt x="2927" y="163"/>
                    <a:pt x="2854" y="172"/>
                  </a:cubicBezTo>
                  <a:cubicBezTo>
                    <a:pt x="2779" y="163"/>
                    <a:pt x="2703" y="150"/>
                    <a:pt x="2617" y="131"/>
                  </a:cubicBezTo>
                  <a:cubicBezTo>
                    <a:pt x="2543" y="125"/>
                    <a:pt x="2471" y="139"/>
                    <a:pt x="2406" y="171"/>
                  </a:cubicBezTo>
                  <a:cubicBezTo>
                    <a:pt x="2376" y="133"/>
                    <a:pt x="2339" y="102"/>
                    <a:pt x="2296" y="77"/>
                  </a:cubicBezTo>
                  <a:cubicBezTo>
                    <a:pt x="2206" y="26"/>
                    <a:pt x="2101" y="13"/>
                    <a:pt x="2013" y="38"/>
                  </a:cubicBezTo>
                  <a:cubicBezTo>
                    <a:pt x="1980" y="42"/>
                    <a:pt x="1939" y="53"/>
                    <a:pt x="1897" y="64"/>
                  </a:cubicBezTo>
                  <a:cubicBezTo>
                    <a:pt x="1852" y="76"/>
                    <a:pt x="1802" y="89"/>
                    <a:pt x="1789" y="91"/>
                  </a:cubicBezTo>
                  <a:cubicBezTo>
                    <a:pt x="1705" y="77"/>
                    <a:pt x="1621" y="59"/>
                    <a:pt x="1540" y="37"/>
                  </a:cubicBezTo>
                  <a:cubicBezTo>
                    <a:pt x="1408" y="0"/>
                    <a:pt x="1263" y="37"/>
                    <a:pt x="1166" y="135"/>
                  </a:cubicBezTo>
                  <a:cubicBezTo>
                    <a:pt x="1155" y="145"/>
                    <a:pt x="1145" y="157"/>
                    <a:pt x="1136" y="169"/>
                  </a:cubicBezTo>
                  <a:cubicBezTo>
                    <a:pt x="1070" y="138"/>
                    <a:pt x="995" y="125"/>
                    <a:pt x="915" y="133"/>
                  </a:cubicBezTo>
                  <a:cubicBezTo>
                    <a:pt x="843" y="150"/>
                    <a:pt x="769" y="163"/>
                    <a:pt x="695" y="172"/>
                  </a:cubicBezTo>
                  <a:cubicBezTo>
                    <a:pt x="622" y="163"/>
                    <a:pt x="549" y="150"/>
                    <a:pt x="478" y="133"/>
                  </a:cubicBezTo>
                  <a:cubicBezTo>
                    <a:pt x="471" y="132"/>
                    <a:pt x="464" y="131"/>
                    <a:pt x="457" y="131"/>
                  </a:cubicBezTo>
                  <a:cubicBezTo>
                    <a:pt x="167" y="131"/>
                    <a:pt x="65" y="302"/>
                    <a:pt x="65" y="449"/>
                  </a:cubicBezTo>
                  <a:cubicBezTo>
                    <a:pt x="65" y="478"/>
                    <a:pt x="65" y="478"/>
                    <a:pt x="65" y="478"/>
                  </a:cubicBezTo>
                  <a:cubicBezTo>
                    <a:pt x="64" y="852"/>
                    <a:pt x="146" y="1225"/>
                    <a:pt x="303" y="1564"/>
                  </a:cubicBezTo>
                  <a:cubicBezTo>
                    <a:pt x="228" y="1579"/>
                    <a:pt x="153" y="1595"/>
                    <a:pt x="78" y="1613"/>
                  </a:cubicBezTo>
                  <a:cubicBezTo>
                    <a:pt x="30" y="1624"/>
                    <a:pt x="0" y="1672"/>
                    <a:pt x="11" y="1721"/>
                  </a:cubicBezTo>
                  <a:cubicBezTo>
                    <a:pt x="22" y="1769"/>
                    <a:pt x="71" y="1800"/>
                    <a:pt x="119" y="1788"/>
                  </a:cubicBezTo>
                  <a:cubicBezTo>
                    <a:pt x="661" y="1662"/>
                    <a:pt x="1218" y="1595"/>
                    <a:pt x="1773" y="1589"/>
                  </a:cubicBezTo>
                  <a:cubicBezTo>
                    <a:pt x="2333" y="1596"/>
                    <a:pt x="2894" y="1664"/>
                    <a:pt x="3439" y="1792"/>
                  </a:cubicBezTo>
                  <a:cubicBezTo>
                    <a:pt x="3446" y="1793"/>
                    <a:pt x="3453" y="1794"/>
                    <a:pt x="3459" y="1794"/>
                  </a:cubicBezTo>
                  <a:cubicBezTo>
                    <a:pt x="3500" y="1794"/>
                    <a:pt x="3537" y="1766"/>
                    <a:pt x="3547" y="1725"/>
                  </a:cubicBezTo>
                  <a:cubicBezTo>
                    <a:pt x="3558" y="1676"/>
                    <a:pt x="3528" y="1628"/>
                    <a:pt x="3480" y="1616"/>
                  </a:cubicBezTo>
                  <a:close/>
                  <a:moveTo>
                    <a:pt x="2589" y="309"/>
                  </a:moveTo>
                  <a:cubicBezTo>
                    <a:pt x="2674" y="328"/>
                    <a:pt x="2760" y="342"/>
                    <a:pt x="2845" y="352"/>
                  </a:cubicBezTo>
                  <a:cubicBezTo>
                    <a:pt x="2851" y="352"/>
                    <a:pt x="2858" y="352"/>
                    <a:pt x="2865" y="352"/>
                  </a:cubicBezTo>
                  <a:cubicBezTo>
                    <a:pt x="2944" y="343"/>
                    <a:pt x="3023" y="329"/>
                    <a:pt x="3102" y="311"/>
                  </a:cubicBezTo>
                  <a:cubicBezTo>
                    <a:pt x="3182" y="312"/>
                    <a:pt x="3305" y="334"/>
                    <a:pt x="3305" y="449"/>
                  </a:cubicBezTo>
                  <a:cubicBezTo>
                    <a:pt x="3305" y="478"/>
                    <a:pt x="3305" y="478"/>
                    <a:pt x="3305" y="478"/>
                  </a:cubicBezTo>
                  <a:cubicBezTo>
                    <a:pt x="3303" y="840"/>
                    <a:pt x="3221" y="1203"/>
                    <a:pt x="3069" y="1532"/>
                  </a:cubicBezTo>
                  <a:cubicBezTo>
                    <a:pt x="2830" y="1489"/>
                    <a:pt x="2590" y="1458"/>
                    <a:pt x="2348" y="1437"/>
                  </a:cubicBezTo>
                  <a:cubicBezTo>
                    <a:pt x="2404" y="1280"/>
                    <a:pt x="2493" y="948"/>
                    <a:pt x="2493" y="405"/>
                  </a:cubicBezTo>
                  <a:cubicBezTo>
                    <a:pt x="2492" y="381"/>
                    <a:pt x="2489" y="356"/>
                    <a:pt x="2484" y="333"/>
                  </a:cubicBezTo>
                  <a:cubicBezTo>
                    <a:pt x="2519" y="315"/>
                    <a:pt x="2557" y="307"/>
                    <a:pt x="2589" y="309"/>
                  </a:cubicBezTo>
                  <a:close/>
                  <a:moveTo>
                    <a:pt x="245" y="478"/>
                  </a:moveTo>
                  <a:cubicBezTo>
                    <a:pt x="245" y="449"/>
                    <a:pt x="245" y="449"/>
                    <a:pt x="245" y="449"/>
                  </a:cubicBezTo>
                  <a:cubicBezTo>
                    <a:pt x="245" y="334"/>
                    <a:pt x="367" y="312"/>
                    <a:pt x="447" y="311"/>
                  </a:cubicBezTo>
                  <a:cubicBezTo>
                    <a:pt x="526" y="329"/>
                    <a:pt x="605" y="343"/>
                    <a:pt x="684" y="352"/>
                  </a:cubicBezTo>
                  <a:cubicBezTo>
                    <a:pt x="691" y="352"/>
                    <a:pt x="698" y="352"/>
                    <a:pt x="705" y="352"/>
                  </a:cubicBezTo>
                  <a:cubicBezTo>
                    <a:pt x="789" y="342"/>
                    <a:pt x="874" y="328"/>
                    <a:pt x="944" y="310"/>
                  </a:cubicBezTo>
                  <a:cubicBezTo>
                    <a:pt x="984" y="307"/>
                    <a:pt x="1025" y="314"/>
                    <a:pt x="1061" y="332"/>
                  </a:cubicBezTo>
                  <a:cubicBezTo>
                    <a:pt x="1057" y="356"/>
                    <a:pt x="1055" y="380"/>
                    <a:pt x="1055" y="404"/>
                  </a:cubicBezTo>
                  <a:cubicBezTo>
                    <a:pt x="1055" y="949"/>
                    <a:pt x="1144" y="1281"/>
                    <a:pt x="1201" y="1436"/>
                  </a:cubicBezTo>
                  <a:cubicBezTo>
                    <a:pt x="961" y="1457"/>
                    <a:pt x="722" y="1488"/>
                    <a:pt x="486" y="1530"/>
                  </a:cubicBezTo>
                  <a:cubicBezTo>
                    <a:pt x="327" y="1203"/>
                    <a:pt x="244" y="841"/>
                    <a:pt x="245" y="478"/>
                  </a:cubicBezTo>
                  <a:close/>
                  <a:moveTo>
                    <a:pt x="1389" y="1423"/>
                  </a:moveTo>
                  <a:cubicBezTo>
                    <a:pt x="1347" y="1323"/>
                    <a:pt x="1235" y="1000"/>
                    <a:pt x="1235" y="404"/>
                  </a:cubicBezTo>
                  <a:cubicBezTo>
                    <a:pt x="1234" y="275"/>
                    <a:pt x="1360" y="173"/>
                    <a:pt x="1492" y="211"/>
                  </a:cubicBezTo>
                  <a:cubicBezTo>
                    <a:pt x="1580" y="234"/>
                    <a:pt x="1670" y="254"/>
                    <a:pt x="1775" y="269"/>
                  </a:cubicBezTo>
                  <a:cubicBezTo>
                    <a:pt x="1826" y="269"/>
                    <a:pt x="1886" y="253"/>
                    <a:pt x="1943" y="238"/>
                  </a:cubicBezTo>
                  <a:cubicBezTo>
                    <a:pt x="1977" y="229"/>
                    <a:pt x="2010" y="220"/>
                    <a:pt x="2049" y="214"/>
                  </a:cubicBezTo>
                  <a:cubicBezTo>
                    <a:pt x="2102" y="199"/>
                    <a:pt x="2159" y="206"/>
                    <a:pt x="2207" y="234"/>
                  </a:cubicBezTo>
                  <a:cubicBezTo>
                    <a:pt x="2256" y="261"/>
                    <a:pt x="2290" y="306"/>
                    <a:pt x="2305" y="360"/>
                  </a:cubicBezTo>
                  <a:cubicBezTo>
                    <a:pt x="2310" y="376"/>
                    <a:pt x="2312" y="393"/>
                    <a:pt x="2313" y="408"/>
                  </a:cubicBezTo>
                  <a:cubicBezTo>
                    <a:pt x="2313" y="998"/>
                    <a:pt x="2202" y="1321"/>
                    <a:pt x="2160" y="1423"/>
                  </a:cubicBezTo>
                  <a:cubicBezTo>
                    <a:pt x="2031" y="1415"/>
                    <a:pt x="1902" y="1410"/>
                    <a:pt x="1773" y="1409"/>
                  </a:cubicBezTo>
                  <a:cubicBezTo>
                    <a:pt x="1645" y="1410"/>
                    <a:pt x="1517" y="1415"/>
                    <a:pt x="1389" y="14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52" name="Freeform 100">
              <a:extLst>
                <a:ext uri="{FF2B5EF4-FFF2-40B4-BE49-F238E27FC236}">
                  <a16:creationId xmlns="" xmlns:a16="http://schemas.microsoft.com/office/drawing/2014/main" id="{1ADF634A-CD91-464A-ACE3-89F21C4E80B6}"/>
                </a:ext>
              </a:extLst>
            </p:cNvPr>
            <p:cNvSpPr>
              <a:spLocks noEditPoints="1"/>
            </p:cNvSpPr>
            <p:nvPr/>
          </p:nvSpPr>
          <p:spPr>
            <a:xfrm>
              <a:off x="5834063" y="4984750"/>
              <a:ext cx="74613" cy="92075"/>
            </a:xfrm>
            <a:custGeom>
              <a:avLst/>
              <a:gdLst>
                <a:gd name="T0" fmla="*/ 57 w 887"/>
                <a:gd name="T1" fmla="*/ 764 h 1097"/>
                <a:gd name="T2" fmla="*/ 425 w 887"/>
                <a:gd name="T3" fmla="*/ 1091 h 1097"/>
                <a:gd name="T4" fmla="*/ 440 w 887"/>
                <a:gd name="T5" fmla="*/ 1090 h 1097"/>
                <a:gd name="T6" fmla="*/ 828 w 887"/>
                <a:gd name="T7" fmla="*/ 764 h 1097"/>
                <a:gd name="T8" fmla="*/ 871 w 887"/>
                <a:gd name="T9" fmla="*/ 435 h 1097"/>
                <a:gd name="T10" fmla="*/ 790 w 887"/>
                <a:gd name="T11" fmla="*/ 156 h 1097"/>
                <a:gd name="T12" fmla="*/ 444 w 887"/>
                <a:gd name="T13" fmla="*/ 0 h 1097"/>
                <a:gd name="T14" fmla="*/ 95 w 887"/>
                <a:gd name="T15" fmla="*/ 158 h 1097"/>
                <a:gd name="T16" fmla="*/ 16 w 887"/>
                <a:gd name="T17" fmla="*/ 432 h 1097"/>
                <a:gd name="T18" fmla="*/ 57 w 887"/>
                <a:gd name="T19" fmla="*/ 764 h 1097"/>
                <a:gd name="T20" fmla="*/ 232 w 887"/>
                <a:gd name="T21" fmla="*/ 274 h 1097"/>
                <a:gd name="T22" fmla="*/ 444 w 887"/>
                <a:gd name="T23" fmla="*/ 180 h 1097"/>
                <a:gd name="T24" fmla="*/ 653 w 887"/>
                <a:gd name="T25" fmla="*/ 273 h 1097"/>
                <a:gd name="T26" fmla="*/ 693 w 887"/>
                <a:gd name="T27" fmla="*/ 409 h 1097"/>
                <a:gd name="T28" fmla="*/ 650 w 887"/>
                <a:gd name="T29" fmla="*/ 740 h 1097"/>
                <a:gd name="T30" fmla="*/ 440 w 887"/>
                <a:gd name="T31" fmla="*/ 910 h 1097"/>
                <a:gd name="T32" fmla="*/ 236 w 887"/>
                <a:gd name="T33" fmla="*/ 741 h 1097"/>
                <a:gd name="T34" fmla="*/ 194 w 887"/>
                <a:gd name="T35" fmla="*/ 406 h 1097"/>
                <a:gd name="T36" fmla="*/ 232 w 887"/>
                <a:gd name="T37" fmla="*/ 274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7" h="1097">
                  <a:moveTo>
                    <a:pt x="57" y="764"/>
                  </a:moveTo>
                  <a:cubicBezTo>
                    <a:pt x="83" y="953"/>
                    <a:pt x="243" y="1091"/>
                    <a:pt x="425" y="1091"/>
                  </a:cubicBezTo>
                  <a:cubicBezTo>
                    <a:pt x="430" y="1091"/>
                    <a:pt x="435" y="1091"/>
                    <a:pt x="440" y="1090"/>
                  </a:cubicBezTo>
                  <a:cubicBezTo>
                    <a:pt x="633" y="1097"/>
                    <a:pt x="801" y="957"/>
                    <a:pt x="828" y="764"/>
                  </a:cubicBezTo>
                  <a:cubicBezTo>
                    <a:pt x="871" y="435"/>
                    <a:pt x="871" y="435"/>
                    <a:pt x="871" y="435"/>
                  </a:cubicBezTo>
                  <a:cubicBezTo>
                    <a:pt x="887" y="335"/>
                    <a:pt x="858" y="236"/>
                    <a:pt x="790" y="156"/>
                  </a:cubicBezTo>
                  <a:cubicBezTo>
                    <a:pt x="708" y="60"/>
                    <a:pt x="575" y="0"/>
                    <a:pt x="444" y="0"/>
                  </a:cubicBezTo>
                  <a:cubicBezTo>
                    <a:pt x="311" y="0"/>
                    <a:pt x="177" y="60"/>
                    <a:pt x="95" y="158"/>
                  </a:cubicBezTo>
                  <a:cubicBezTo>
                    <a:pt x="27" y="237"/>
                    <a:pt x="0" y="336"/>
                    <a:pt x="16" y="432"/>
                  </a:cubicBezTo>
                  <a:lnTo>
                    <a:pt x="57" y="764"/>
                  </a:lnTo>
                  <a:close/>
                  <a:moveTo>
                    <a:pt x="232" y="274"/>
                  </a:moveTo>
                  <a:cubicBezTo>
                    <a:pt x="280" y="217"/>
                    <a:pt x="363" y="180"/>
                    <a:pt x="444" y="180"/>
                  </a:cubicBezTo>
                  <a:cubicBezTo>
                    <a:pt x="523" y="180"/>
                    <a:pt x="605" y="216"/>
                    <a:pt x="653" y="273"/>
                  </a:cubicBezTo>
                  <a:cubicBezTo>
                    <a:pt x="687" y="313"/>
                    <a:pt x="701" y="358"/>
                    <a:pt x="693" y="409"/>
                  </a:cubicBezTo>
                  <a:cubicBezTo>
                    <a:pt x="650" y="740"/>
                    <a:pt x="650" y="740"/>
                    <a:pt x="650" y="740"/>
                  </a:cubicBezTo>
                  <a:cubicBezTo>
                    <a:pt x="636" y="840"/>
                    <a:pt x="547" y="914"/>
                    <a:pt x="440" y="910"/>
                  </a:cubicBezTo>
                  <a:cubicBezTo>
                    <a:pt x="338" y="914"/>
                    <a:pt x="250" y="841"/>
                    <a:pt x="236" y="741"/>
                  </a:cubicBezTo>
                  <a:cubicBezTo>
                    <a:pt x="194" y="406"/>
                    <a:pt x="194" y="406"/>
                    <a:pt x="194" y="406"/>
                  </a:cubicBezTo>
                  <a:cubicBezTo>
                    <a:pt x="186" y="358"/>
                    <a:pt x="199" y="314"/>
                    <a:pt x="232" y="27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53" name="Freeform 101">
              <a:extLst>
                <a:ext uri="{FF2B5EF4-FFF2-40B4-BE49-F238E27FC236}">
                  <a16:creationId xmlns="" xmlns:a16="http://schemas.microsoft.com/office/drawing/2014/main" id="{18D1F4AE-6377-4AD4-BAE8-644D1EE28397}"/>
                </a:ext>
              </a:extLst>
            </p:cNvPr>
            <p:cNvSpPr>
              <a:spLocks noEditPoints="1"/>
            </p:cNvSpPr>
            <p:nvPr/>
          </p:nvSpPr>
          <p:spPr>
            <a:xfrm>
              <a:off x="6013450" y="4984750"/>
              <a:ext cx="74613" cy="92075"/>
            </a:xfrm>
            <a:custGeom>
              <a:avLst/>
              <a:gdLst>
                <a:gd name="T0" fmla="*/ 62 w 892"/>
                <a:gd name="T1" fmla="*/ 768 h 1091"/>
                <a:gd name="T2" fmla="*/ 379 w 892"/>
                <a:gd name="T3" fmla="*/ 1085 h 1091"/>
                <a:gd name="T4" fmla="*/ 447 w 892"/>
                <a:gd name="T5" fmla="*/ 1091 h 1091"/>
                <a:gd name="T6" fmla="*/ 671 w 892"/>
                <a:gd name="T7" fmla="*/ 1020 h 1091"/>
                <a:gd name="T8" fmla="*/ 832 w 892"/>
                <a:gd name="T9" fmla="*/ 764 h 1091"/>
                <a:gd name="T10" fmla="*/ 875 w 892"/>
                <a:gd name="T11" fmla="*/ 436 h 1091"/>
                <a:gd name="T12" fmla="*/ 796 w 892"/>
                <a:gd name="T13" fmla="*/ 158 h 1091"/>
                <a:gd name="T14" fmla="*/ 448 w 892"/>
                <a:gd name="T15" fmla="*/ 0 h 1091"/>
                <a:gd name="T16" fmla="*/ 93 w 892"/>
                <a:gd name="T17" fmla="*/ 162 h 1091"/>
                <a:gd name="T18" fmla="*/ 18 w 892"/>
                <a:gd name="T19" fmla="*/ 432 h 1091"/>
                <a:gd name="T20" fmla="*/ 62 w 892"/>
                <a:gd name="T21" fmla="*/ 768 h 1091"/>
                <a:gd name="T22" fmla="*/ 231 w 892"/>
                <a:gd name="T23" fmla="*/ 277 h 1091"/>
                <a:gd name="T24" fmla="*/ 448 w 892"/>
                <a:gd name="T25" fmla="*/ 180 h 1091"/>
                <a:gd name="T26" fmla="*/ 659 w 892"/>
                <a:gd name="T27" fmla="*/ 274 h 1091"/>
                <a:gd name="T28" fmla="*/ 697 w 892"/>
                <a:gd name="T29" fmla="*/ 409 h 1091"/>
                <a:gd name="T30" fmla="*/ 654 w 892"/>
                <a:gd name="T31" fmla="*/ 737 h 1091"/>
                <a:gd name="T32" fmla="*/ 568 w 892"/>
                <a:gd name="T33" fmla="*/ 873 h 1091"/>
                <a:gd name="T34" fmla="*/ 410 w 892"/>
                <a:gd name="T35" fmla="*/ 908 h 1091"/>
                <a:gd name="T36" fmla="*/ 240 w 892"/>
                <a:gd name="T37" fmla="*/ 740 h 1091"/>
                <a:gd name="T38" fmla="*/ 196 w 892"/>
                <a:gd name="T39" fmla="*/ 404 h 1091"/>
                <a:gd name="T40" fmla="*/ 231 w 892"/>
                <a:gd name="T41" fmla="*/ 27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2" h="1091">
                  <a:moveTo>
                    <a:pt x="62" y="768"/>
                  </a:moveTo>
                  <a:cubicBezTo>
                    <a:pt x="90" y="929"/>
                    <a:pt x="218" y="1057"/>
                    <a:pt x="379" y="1085"/>
                  </a:cubicBezTo>
                  <a:cubicBezTo>
                    <a:pt x="402" y="1089"/>
                    <a:pt x="425" y="1091"/>
                    <a:pt x="447" y="1091"/>
                  </a:cubicBezTo>
                  <a:cubicBezTo>
                    <a:pt x="527" y="1091"/>
                    <a:pt x="605" y="1067"/>
                    <a:pt x="671" y="1020"/>
                  </a:cubicBezTo>
                  <a:cubicBezTo>
                    <a:pt x="757" y="960"/>
                    <a:pt x="814" y="870"/>
                    <a:pt x="832" y="764"/>
                  </a:cubicBezTo>
                  <a:cubicBezTo>
                    <a:pt x="875" y="436"/>
                    <a:pt x="875" y="436"/>
                    <a:pt x="875" y="436"/>
                  </a:cubicBezTo>
                  <a:cubicBezTo>
                    <a:pt x="892" y="336"/>
                    <a:pt x="864" y="237"/>
                    <a:pt x="796" y="158"/>
                  </a:cubicBezTo>
                  <a:cubicBezTo>
                    <a:pt x="714" y="60"/>
                    <a:pt x="580" y="0"/>
                    <a:pt x="448" y="0"/>
                  </a:cubicBezTo>
                  <a:cubicBezTo>
                    <a:pt x="311" y="0"/>
                    <a:pt x="175" y="62"/>
                    <a:pt x="93" y="162"/>
                  </a:cubicBezTo>
                  <a:cubicBezTo>
                    <a:pt x="27" y="241"/>
                    <a:pt x="0" y="339"/>
                    <a:pt x="18" y="432"/>
                  </a:cubicBezTo>
                  <a:lnTo>
                    <a:pt x="62" y="768"/>
                  </a:lnTo>
                  <a:close/>
                  <a:moveTo>
                    <a:pt x="231" y="277"/>
                  </a:moveTo>
                  <a:cubicBezTo>
                    <a:pt x="279" y="219"/>
                    <a:pt x="366" y="180"/>
                    <a:pt x="448" y="180"/>
                  </a:cubicBezTo>
                  <a:cubicBezTo>
                    <a:pt x="528" y="180"/>
                    <a:pt x="610" y="217"/>
                    <a:pt x="659" y="274"/>
                  </a:cubicBezTo>
                  <a:cubicBezTo>
                    <a:pt x="692" y="313"/>
                    <a:pt x="705" y="358"/>
                    <a:pt x="697" y="409"/>
                  </a:cubicBezTo>
                  <a:cubicBezTo>
                    <a:pt x="654" y="737"/>
                    <a:pt x="654" y="737"/>
                    <a:pt x="654" y="737"/>
                  </a:cubicBezTo>
                  <a:cubicBezTo>
                    <a:pt x="644" y="792"/>
                    <a:pt x="614" y="840"/>
                    <a:pt x="568" y="873"/>
                  </a:cubicBezTo>
                  <a:cubicBezTo>
                    <a:pt x="522" y="905"/>
                    <a:pt x="466" y="918"/>
                    <a:pt x="410" y="908"/>
                  </a:cubicBezTo>
                  <a:cubicBezTo>
                    <a:pt x="323" y="892"/>
                    <a:pt x="255" y="824"/>
                    <a:pt x="240" y="740"/>
                  </a:cubicBezTo>
                  <a:cubicBezTo>
                    <a:pt x="196" y="404"/>
                    <a:pt x="196" y="404"/>
                    <a:pt x="196" y="404"/>
                  </a:cubicBezTo>
                  <a:cubicBezTo>
                    <a:pt x="187" y="358"/>
                    <a:pt x="199" y="315"/>
                    <a:pt x="231" y="2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grpSp>
      <p:sp>
        <p:nvSpPr>
          <p:cNvPr id="55" name="CuadroTexto 54">
            <a:hlinkClick r:id="rId9"/>
            <a:extLst>
              <a:ext uri="{FF2B5EF4-FFF2-40B4-BE49-F238E27FC236}">
                <a16:creationId xmlns="" xmlns:a16="http://schemas.microsoft.com/office/drawing/2014/main" id="{09281F32-5ABF-45B6-8E51-E385B96A546B}"/>
              </a:ext>
            </a:extLst>
          </p:cNvPr>
          <p:cNvSpPr txBox="1"/>
          <p:nvPr/>
        </p:nvSpPr>
        <p:spPr>
          <a:xfrm>
            <a:off x="909948" y="5263831"/>
            <a:ext cx="575035" cy="276999"/>
          </a:xfrm>
          <a:prstGeom prst="rect">
            <a:avLst/>
          </a:prstGeom>
          <a:noFill/>
        </p:spPr>
        <p:txBody>
          <a:bodyPr wrap="square" rtlCol="0">
            <a:spAutoFit/>
          </a:bodyPr>
          <a:lstStyle/>
          <a:p>
            <a:pPr algn="ctr"/>
            <a:r>
              <a:rPr lang="en-US" sz="1200" b="1">
                <a:solidFill>
                  <a:schemeClr val="bg1"/>
                </a:solidFill>
                <a:latin typeface="+mj-lt"/>
                <a:ea typeface="+mj-ea"/>
                <a:cs typeface="+mj-cs"/>
              </a:rPr>
              <a:t>FSB</a:t>
            </a:r>
            <a:endParaRPr lang="en-US" sz="1100"/>
          </a:p>
        </p:txBody>
      </p:sp>
      <p:sp>
        <p:nvSpPr>
          <p:cNvPr id="56" name="CuadroTexto 55">
            <a:extLst>
              <a:ext uri="{FF2B5EF4-FFF2-40B4-BE49-F238E27FC236}">
                <a16:creationId xmlns="" xmlns:a16="http://schemas.microsoft.com/office/drawing/2014/main" id="{A3B21DA5-2F4B-475F-A11F-2A1A1A25F207}"/>
              </a:ext>
            </a:extLst>
          </p:cNvPr>
          <p:cNvSpPr txBox="1"/>
          <p:nvPr/>
        </p:nvSpPr>
        <p:spPr>
          <a:xfrm>
            <a:off x="1526845" y="1598540"/>
            <a:ext cx="2778911" cy="276999"/>
          </a:xfrm>
          <a:prstGeom prst="rect">
            <a:avLst/>
          </a:prstGeom>
          <a:noFill/>
        </p:spPr>
        <p:txBody>
          <a:bodyPr wrap="square" rtlCol="0">
            <a:spAutoFit/>
          </a:bodyPr>
          <a:lstStyle/>
          <a:p>
            <a:r>
              <a:rPr lang="en-US" sz="1200" smtClean="0">
                <a:solidFill>
                  <a:schemeClr val="tx1">
                    <a:lumMod val="65000"/>
                    <a:lumOff val="35000"/>
                  </a:schemeClr>
                </a:solidFill>
                <a:latin typeface="+mj-lt"/>
                <a:ea typeface="+mj-ea"/>
                <a:cs typeface="+mj-cs"/>
                <a:hlinkClick r:id="rId7"/>
              </a:rPr>
              <a:t>ECB </a:t>
            </a:r>
            <a:r>
              <a:rPr lang="en-US" sz="1200">
                <a:solidFill>
                  <a:schemeClr val="tx1">
                    <a:lumMod val="65000"/>
                    <a:lumOff val="35000"/>
                  </a:schemeClr>
                </a:solidFill>
                <a:latin typeface="+mj-lt"/>
                <a:ea typeface="+mj-ea"/>
                <a:cs typeface="+mj-cs"/>
                <a:hlinkClick r:id="rId7"/>
              </a:rPr>
              <a:t>Website</a:t>
            </a:r>
            <a:endParaRPr lang="en-US" sz="1200">
              <a:solidFill>
                <a:schemeClr val="tx1">
                  <a:lumMod val="65000"/>
                  <a:lumOff val="35000"/>
                </a:schemeClr>
              </a:solidFill>
              <a:latin typeface="+mj-lt"/>
              <a:ea typeface="+mj-ea"/>
              <a:cs typeface="+mj-cs"/>
            </a:endParaRPr>
          </a:p>
        </p:txBody>
      </p:sp>
      <p:sp>
        <p:nvSpPr>
          <p:cNvPr id="62" name="CuadroTexto 61">
            <a:extLst>
              <a:ext uri="{FF2B5EF4-FFF2-40B4-BE49-F238E27FC236}">
                <a16:creationId xmlns="" xmlns:a16="http://schemas.microsoft.com/office/drawing/2014/main" id="{AA6C46FB-9743-4616-8B95-EC405AEDFC6F}"/>
              </a:ext>
            </a:extLst>
          </p:cNvPr>
          <p:cNvSpPr txBox="1"/>
          <p:nvPr/>
        </p:nvSpPr>
        <p:spPr>
          <a:xfrm>
            <a:off x="5354329" y="977755"/>
            <a:ext cx="3063770" cy="400110"/>
          </a:xfrm>
          <a:prstGeom prst="rect">
            <a:avLst/>
          </a:prstGeom>
          <a:solidFill>
            <a:schemeClr val="bg1"/>
          </a:solidFill>
        </p:spPr>
        <p:txBody>
          <a:bodyPr wrap="square" rtlCol="0">
            <a:spAutoFit/>
          </a:bodyPr>
          <a:lstStyle/>
          <a:p>
            <a:r>
              <a:rPr lang="en-US" sz="2000" b="1">
                <a:solidFill>
                  <a:schemeClr val="tx1">
                    <a:lumMod val="65000"/>
                    <a:lumOff val="35000"/>
                  </a:schemeClr>
                </a:solidFill>
                <a:latin typeface="+mj-lt"/>
                <a:ea typeface="+mj-ea"/>
                <a:cs typeface="+mj-cs"/>
              </a:rPr>
              <a:t>WG Recommendations</a:t>
            </a:r>
          </a:p>
        </p:txBody>
      </p:sp>
      <p:sp>
        <p:nvSpPr>
          <p:cNvPr id="57" name="CuadroTexto 20">
            <a:extLst>
              <a:ext uri="{FF2B5EF4-FFF2-40B4-BE49-F238E27FC236}">
                <a16:creationId xmlns:a16="http://schemas.microsoft.com/office/drawing/2014/main" xmlns="" id="{40C82A5D-7ED9-4E2D-8F33-8DDACF8EC385}"/>
              </a:ext>
            </a:extLst>
          </p:cNvPr>
          <p:cNvSpPr txBox="1"/>
          <p:nvPr/>
        </p:nvSpPr>
        <p:spPr>
          <a:xfrm>
            <a:off x="6159659" y="1537818"/>
            <a:ext cx="5803744" cy="276999"/>
          </a:xfrm>
          <a:prstGeom prst="rect">
            <a:avLst/>
          </a:prstGeom>
          <a:noFill/>
        </p:spPr>
        <p:txBody>
          <a:bodyPr wrap="square" rtlCol="0">
            <a:spAutoFit/>
          </a:bodyPr>
          <a:lstStyle/>
          <a:p>
            <a:pPr marL="228600" indent="-228600">
              <a:buAutoNum type="arabicPeriod"/>
            </a:pPr>
            <a:r>
              <a:rPr lang="en-US" sz="1200" smtClean="0">
                <a:solidFill>
                  <a:schemeClr val="tx1">
                    <a:lumMod val="65000"/>
                    <a:lumOff val="35000"/>
                  </a:schemeClr>
                </a:solidFill>
                <a:latin typeface="+mj-lt"/>
                <a:ea typeface="+mj-ea"/>
                <a:cs typeface="+mj-cs"/>
                <a:hlinkClick r:id="rId10"/>
              </a:rPr>
              <a:t>Report by the WG </a:t>
            </a:r>
            <a:r>
              <a:rPr lang="en-US" sz="1200">
                <a:solidFill>
                  <a:schemeClr val="tx1">
                    <a:lumMod val="65000"/>
                    <a:lumOff val="35000"/>
                  </a:schemeClr>
                </a:solidFill>
                <a:latin typeface="+mj-lt"/>
                <a:ea typeface="+mj-ea"/>
                <a:cs typeface="+mj-cs"/>
                <a:hlinkClick r:id="rId10"/>
              </a:rPr>
              <a:t>on EONIA to €STR </a:t>
            </a:r>
            <a:r>
              <a:rPr lang="en-US" sz="1200" smtClean="0">
                <a:solidFill>
                  <a:schemeClr val="tx1">
                    <a:lumMod val="65000"/>
                    <a:lumOff val="35000"/>
                  </a:schemeClr>
                </a:solidFill>
                <a:latin typeface="+mj-lt"/>
                <a:ea typeface="+mj-ea"/>
                <a:cs typeface="+mj-cs"/>
                <a:hlinkClick r:id="rId10"/>
              </a:rPr>
              <a:t>transition </a:t>
            </a:r>
            <a:endParaRPr lang="en-US" sz="1200">
              <a:solidFill>
                <a:schemeClr val="tx1">
                  <a:lumMod val="65000"/>
                  <a:lumOff val="35000"/>
                </a:schemeClr>
              </a:solidFill>
              <a:latin typeface="+mj-lt"/>
              <a:ea typeface="+mj-ea"/>
              <a:cs typeface="+mj-cs"/>
            </a:endParaRPr>
          </a:p>
        </p:txBody>
      </p:sp>
      <p:sp>
        <p:nvSpPr>
          <p:cNvPr id="59" name="CuadroTexto 22">
            <a:extLst>
              <a:ext uri="{FF2B5EF4-FFF2-40B4-BE49-F238E27FC236}">
                <a16:creationId xmlns:a16="http://schemas.microsoft.com/office/drawing/2014/main" xmlns="" id="{73D6D1BE-B2E4-4949-86CA-7BC892227675}"/>
              </a:ext>
            </a:extLst>
          </p:cNvPr>
          <p:cNvSpPr txBox="1"/>
          <p:nvPr/>
        </p:nvSpPr>
        <p:spPr>
          <a:xfrm>
            <a:off x="6159658" y="2208153"/>
            <a:ext cx="5803745" cy="276999"/>
          </a:xfrm>
          <a:prstGeom prst="rect">
            <a:avLst/>
          </a:prstGeom>
          <a:noFill/>
        </p:spPr>
        <p:txBody>
          <a:bodyPr wrap="square" rtlCol="0">
            <a:spAutoFit/>
          </a:bodyPr>
          <a:lstStyle>
            <a:defPPr>
              <a:defRPr lang="es-ES"/>
            </a:defPPr>
            <a:lvl1pPr marL="228600" indent="-228600">
              <a:buAutoNum type="arabicPeriod"/>
              <a:defRPr sz="1200">
                <a:solidFill>
                  <a:schemeClr val="tx1">
                    <a:lumMod val="65000"/>
                    <a:lumOff val="35000"/>
                  </a:schemeClr>
                </a:solidFill>
                <a:latin typeface="+mj-lt"/>
                <a:ea typeface="+mj-ea"/>
                <a:cs typeface="+mj-cs"/>
              </a:defRPr>
            </a:lvl1pPr>
          </a:lstStyle>
          <a:p>
            <a:pPr>
              <a:buFont typeface="+mj-lt"/>
              <a:buAutoNum type="arabicPeriod" startAt="2"/>
            </a:pPr>
            <a:r>
              <a:rPr lang="en-US" smtClean="0">
                <a:hlinkClick r:id="rId11"/>
              </a:rPr>
              <a:t>Recommendations </a:t>
            </a:r>
            <a:r>
              <a:rPr lang="en-US">
                <a:hlinkClick r:id="rId11"/>
              </a:rPr>
              <a:t>of the </a:t>
            </a:r>
            <a:r>
              <a:rPr lang="en-US" smtClean="0">
                <a:hlinkClick r:id="rId11"/>
              </a:rPr>
              <a:t>WG on </a:t>
            </a:r>
            <a:r>
              <a:rPr lang="en-US">
                <a:hlinkClick r:id="rId11"/>
              </a:rPr>
              <a:t>the EONIA to €STR legal action plan</a:t>
            </a:r>
            <a:endParaRPr lang="en-US"/>
          </a:p>
        </p:txBody>
      </p:sp>
      <p:sp>
        <p:nvSpPr>
          <p:cNvPr id="61" name="Elipse 21">
            <a:hlinkClick r:id="rId10"/>
            <a:extLst>
              <a:ext uri="{FF2B5EF4-FFF2-40B4-BE49-F238E27FC236}">
                <a16:creationId xmlns:a16="http://schemas.microsoft.com/office/drawing/2014/main" xmlns="" id="{23A7B998-FAB0-470B-A158-0011004B82ED}"/>
              </a:ext>
            </a:extLst>
          </p:cNvPr>
          <p:cNvSpPr/>
          <p:nvPr/>
        </p:nvSpPr>
        <p:spPr>
          <a:xfrm>
            <a:off x="5577809" y="1478902"/>
            <a:ext cx="575035" cy="575035"/>
          </a:xfrm>
          <a:prstGeom prst="ellipse">
            <a:avLst/>
          </a:prstGeom>
          <a:solidFill>
            <a:schemeClr val="accent2">
              <a:lumMod val="2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3" name="Freeform 93">
            <a:hlinkClick r:id="rId10"/>
            <a:extLst>
              <a:ext uri="{FF2B5EF4-FFF2-40B4-BE49-F238E27FC236}">
                <a16:creationId xmlns:a16="http://schemas.microsoft.com/office/drawing/2014/main" xmlns="" id="{22842D05-CD30-4BCF-B5B6-C694522389EA}"/>
              </a:ext>
            </a:extLst>
          </p:cNvPr>
          <p:cNvSpPr>
            <a:spLocks noEditPoints="1"/>
          </p:cNvSpPr>
          <p:nvPr/>
        </p:nvSpPr>
        <p:spPr>
          <a:xfrm>
            <a:off x="5727365" y="1597858"/>
            <a:ext cx="273050" cy="258763"/>
          </a:xfrm>
          <a:custGeom>
            <a:avLst/>
            <a:gdLst>
              <a:gd name="T0" fmla="*/ 3288 w 3288"/>
              <a:gd name="T1" fmla="*/ 1440 h 3106"/>
              <a:gd name="T2" fmla="*/ 2163 w 3288"/>
              <a:gd name="T3" fmla="*/ 1125 h 3106"/>
              <a:gd name="T4" fmla="*/ 1848 w 3288"/>
              <a:gd name="T5" fmla="*/ 0 h 3106"/>
              <a:gd name="T6" fmla="*/ 1526 w 3288"/>
              <a:gd name="T7" fmla="*/ 315 h 3106"/>
              <a:gd name="T8" fmla="*/ 1115 w 3288"/>
              <a:gd name="T9" fmla="*/ 1149 h 3106"/>
              <a:gd name="T10" fmla="*/ 1080 w 3288"/>
              <a:gd name="T11" fmla="*/ 1097 h 3106"/>
              <a:gd name="T12" fmla="*/ 90 w 3288"/>
              <a:gd name="T13" fmla="*/ 1007 h 3106"/>
              <a:gd name="T14" fmla="*/ 0 w 3288"/>
              <a:gd name="T15" fmla="*/ 2614 h 3106"/>
              <a:gd name="T16" fmla="*/ 990 w 3288"/>
              <a:gd name="T17" fmla="*/ 3105 h 3106"/>
              <a:gd name="T18" fmla="*/ 1080 w 3288"/>
              <a:gd name="T19" fmla="*/ 2891 h 3106"/>
              <a:gd name="T20" fmla="*/ 2784 w 3288"/>
              <a:gd name="T21" fmla="*/ 3106 h 3106"/>
              <a:gd name="T22" fmla="*/ 3007 w 3288"/>
              <a:gd name="T23" fmla="*/ 3019 h 3106"/>
              <a:gd name="T24" fmla="*/ 3060 w 3288"/>
              <a:gd name="T25" fmla="*/ 2642 h 3106"/>
              <a:gd name="T26" fmla="*/ 3192 w 3288"/>
              <a:gd name="T27" fmla="*/ 2119 h 3106"/>
              <a:gd name="T28" fmla="*/ 3187 w 3288"/>
              <a:gd name="T29" fmla="*/ 1672 h 3106"/>
              <a:gd name="T30" fmla="*/ 180 w 3288"/>
              <a:gd name="T31" fmla="*/ 2614 h 3106"/>
              <a:gd name="T32" fmla="*/ 900 w 3288"/>
              <a:gd name="T33" fmla="*/ 1187 h 3106"/>
              <a:gd name="T34" fmla="*/ 900 w 3288"/>
              <a:gd name="T35" fmla="*/ 2756 h 3106"/>
              <a:gd name="T36" fmla="*/ 491 w 3288"/>
              <a:gd name="T37" fmla="*/ 2925 h 3106"/>
              <a:gd name="T38" fmla="*/ 2693 w 3288"/>
              <a:gd name="T39" fmla="*/ 2475 h 3106"/>
              <a:gd name="T40" fmla="*/ 2693 w 3288"/>
              <a:gd name="T41" fmla="*/ 2655 h 3106"/>
              <a:gd name="T42" fmla="*/ 2788 w 3288"/>
              <a:gd name="T43" fmla="*/ 2664 h 3106"/>
              <a:gd name="T44" fmla="*/ 2882 w 3288"/>
              <a:gd name="T45" fmla="*/ 2889 h 3106"/>
              <a:gd name="T46" fmla="*/ 2094 w 3288"/>
              <a:gd name="T47" fmla="*/ 2926 h 3106"/>
              <a:gd name="T48" fmla="*/ 1080 w 3288"/>
              <a:gd name="T49" fmla="*/ 1566 h 3106"/>
              <a:gd name="T50" fmla="*/ 1169 w 3288"/>
              <a:gd name="T51" fmla="*/ 1337 h 3106"/>
              <a:gd name="T52" fmla="*/ 1706 w 3288"/>
              <a:gd name="T53" fmla="*/ 553 h 3106"/>
              <a:gd name="T54" fmla="*/ 1713 w 3288"/>
              <a:gd name="T55" fmla="*/ 315 h 3106"/>
              <a:gd name="T56" fmla="*/ 1983 w 3288"/>
              <a:gd name="T57" fmla="*/ 315 h 3106"/>
              <a:gd name="T58" fmla="*/ 2073 w 3288"/>
              <a:gd name="T59" fmla="*/ 1305 h 3106"/>
              <a:gd name="T60" fmla="*/ 3108 w 3288"/>
              <a:gd name="T61" fmla="*/ 1440 h 3106"/>
              <a:gd name="T62" fmla="*/ 2693 w 3288"/>
              <a:gd name="T63" fmla="*/ 1575 h 3106"/>
              <a:gd name="T64" fmla="*/ 2693 w 3288"/>
              <a:gd name="T65" fmla="*/ 1755 h 3106"/>
              <a:gd name="T66" fmla="*/ 2968 w 3288"/>
              <a:gd name="T67" fmla="*/ 1763 h 3106"/>
              <a:gd name="T68" fmla="*/ 3004 w 3288"/>
              <a:gd name="T69" fmla="*/ 2028 h 3106"/>
              <a:gd name="T70" fmla="*/ 2932 w 3288"/>
              <a:gd name="T71" fmla="*/ 2033 h 3106"/>
              <a:gd name="T72" fmla="*/ 2603 w 3288"/>
              <a:gd name="T73" fmla="*/ 2123 h 3106"/>
              <a:gd name="T74" fmla="*/ 2968 w 3288"/>
              <a:gd name="T75" fmla="*/ 2213 h 3106"/>
              <a:gd name="T76" fmla="*/ 3103 w 3288"/>
              <a:gd name="T77" fmla="*/ 2340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88" h="3106">
                <a:moveTo>
                  <a:pt x="3187" y="1672"/>
                </a:moveTo>
                <a:cubicBezTo>
                  <a:pt x="3249" y="1614"/>
                  <a:pt x="3288" y="1532"/>
                  <a:pt x="3288" y="1440"/>
                </a:cubicBezTo>
                <a:cubicBezTo>
                  <a:pt x="3288" y="1267"/>
                  <a:pt x="3147" y="1125"/>
                  <a:pt x="2973" y="1125"/>
                </a:cubicBezTo>
                <a:cubicBezTo>
                  <a:pt x="2163" y="1125"/>
                  <a:pt x="2163" y="1125"/>
                  <a:pt x="2163" y="1125"/>
                </a:cubicBezTo>
                <a:cubicBezTo>
                  <a:pt x="2163" y="315"/>
                  <a:pt x="2163" y="315"/>
                  <a:pt x="2163" y="315"/>
                </a:cubicBezTo>
                <a:cubicBezTo>
                  <a:pt x="2163" y="142"/>
                  <a:pt x="2022" y="0"/>
                  <a:pt x="1848" y="0"/>
                </a:cubicBezTo>
                <a:cubicBezTo>
                  <a:pt x="1689" y="0"/>
                  <a:pt x="1556" y="120"/>
                  <a:pt x="1536" y="274"/>
                </a:cubicBezTo>
                <a:cubicBezTo>
                  <a:pt x="1530" y="287"/>
                  <a:pt x="1526" y="301"/>
                  <a:pt x="1526" y="315"/>
                </a:cubicBezTo>
                <a:cubicBezTo>
                  <a:pt x="1526" y="553"/>
                  <a:pt x="1526" y="553"/>
                  <a:pt x="1526" y="553"/>
                </a:cubicBezTo>
                <a:cubicBezTo>
                  <a:pt x="1526" y="831"/>
                  <a:pt x="1248" y="1046"/>
                  <a:pt x="1115" y="1149"/>
                </a:cubicBezTo>
                <a:cubicBezTo>
                  <a:pt x="1102" y="1159"/>
                  <a:pt x="1090" y="1168"/>
                  <a:pt x="1080" y="1176"/>
                </a:cubicBezTo>
                <a:cubicBezTo>
                  <a:pt x="1080" y="1097"/>
                  <a:pt x="1080" y="1097"/>
                  <a:pt x="1080" y="1097"/>
                </a:cubicBezTo>
                <a:cubicBezTo>
                  <a:pt x="1080" y="1047"/>
                  <a:pt x="1039" y="1007"/>
                  <a:pt x="990" y="1007"/>
                </a:cubicBezTo>
                <a:cubicBezTo>
                  <a:pt x="90" y="1007"/>
                  <a:pt x="90" y="1007"/>
                  <a:pt x="90" y="1007"/>
                </a:cubicBezTo>
                <a:cubicBezTo>
                  <a:pt x="40" y="1007"/>
                  <a:pt x="0" y="1047"/>
                  <a:pt x="0" y="1097"/>
                </a:cubicBezTo>
                <a:cubicBezTo>
                  <a:pt x="0" y="2614"/>
                  <a:pt x="0" y="2614"/>
                  <a:pt x="0" y="2614"/>
                </a:cubicBezTo>
                <a:cubicBezTo>
                  <a:pt x="0" y="2885"/>
                  <a:pt x="220" y="3105"/>
                  <a:pt x="491" y="3105"/>
                </a:cubicBezTo>
                <a:cubicBezTo>
                  <a:pt x="990" y="3105"/>
                  <a:pt x="990" y="3105"/>
                  <a:pt x="990" y="3105"/>
                </a:cubicBezTo>
                <a:cubicBezTo>
                  <a:pt x="1039" y="3105"/>
                  <a:pt x="1080" y="3065"/>
                  <a:pt x="1080" y="3015"/>
                </a:cubicBezTo>
                <a:cubicBezTo>
                  <a:pt x="1080" y="2891"/>
                  <a:pt x="1080" y="2891"/>
                  <a:pt x="1080" y="2891"/>
                </a:cubicBezTo>
                <a:cubicBezTo>
                  <a:pt x="1401" y="3015"/>
                  <a:pt x="1739" y="3088"/>
                  <a:pt x="2089" y="3105"/>
                </a:cubicBezTo>
                <a:cubicBezTo>
                  <a:pt x="2784" y="3106"/>
                  <a:pt x="2784" y="3106"/>
                  <a:pt x="2784" y="3106"/>
                </a:cubicBezTo>
                <a:cubicBezTo>
                  <a:pt x="2787" y="3106"/>
                  <a:pt x="2789" y="3106"/>
                  <a:pt x="2792" y="3106"/>
                </a:cubicBezTo>
                <a:cubicBezTo>
                  <a:pt x="2872" y="3106"/>
                  <a:pt x="2948" y="3075"/>
                  <a:pt x="3007" y="3019"/>
                </a:cubicBezTo>
                <a:cubicBezTo>
                  <a:pt x="3067" y="2962"/>
                  <a:pt x="3101" y="2885"/>
                  <a:pt x="3103" y="2799"/>
                </a:cubicBezTo>
                <a:cubicBezTo>
                  <a:pt x="3103" y="2742"/>
                  <a:pt x="3087" y="2688"/>
                  <a:pt x="3060" y="2642"/>
                </a:cubicBezTo>
                <a:cubicBezTo>
                  <a:pt x="3189" y="2602"/>
                  <a:pt x="3283" y="2482"/>
                  <a:pt x="3283" y="2340"/>
                </a:cubicBezTo>
                <a:cubicBezTo>
                  <a:pt x="3283" y="2254"/>
                  <a:pt x="3248" y="2176"/>
                  <a:pt x="3192" y="2119"/>
                </a:cubicBezTo>
                <a:cubicBezTo>
                  <a:pt x="3248" y="2062"/>
                  <a:pt x="3283" y="1984"/>
                  <a:pt x="3283" y="1898"/>
                </a:cubicBezTo>
                <a:cubicBezTo>
                  <a:pt x="3283" y="1809"/>
                  <a:pt x="3246" y="1729"/>
                  <a:pt x="3187" y="1672"/>
                </a:cubicBezTo>
                <a:close/>
                <a:moveTo>
                  <a:pt x="491" y="2925"/>
                </a:moveTo>
                <a:cubicBezTo>
                  <a:pt x="319" y="2925"/>
                  <a:pt x="180" y="2786"/>
                  <a:pt x="180" y="2614"/>
                </a:cubicBezTo>
                <a:cubicBezTo>
                  <a:pt x="180" y="1187"/>
                  <a:pt x="180" y="1187"/>
                  <a:pt x="180" y="1187"/>
                </a:cubicBezTo>
                <a:cubicBezTo>
                  <a:pt x="900" y="1187"/>
                  <a:pt x="900" y="1187"/>
                  <a:pt x="900" y="1187"/>
                </a:cubicBezTo>
                <a:cubicBezTo>
                  <a:pt x="900" y="2755"/>
                  <a:pt x="900" y="2755"/>
                  <a:pt x="900" y="2755"/>
                </a:cubicBezTo>
                <a:cubicBezTo>
                  <a:pt x="900" y="2755"/>
                  <a:pt x="900" y="2755"/>
                  <a:pt x="900" y="2756"/>
                </a:cubicBezTo>
                <a:cubicBezTo>
                  <a:pt x="900" y="2925"/>
                  <a:pt x="900" y="2925"/>
                  <a:pt x="900" y="2925"/>
                </a:cubicBezTo>
                <a:lnTo>
                  <a:pt x="491" y="2925"/>
                </a:lnTo>
                <a:close/>
                <a:moveTo>
                  <a:pt x="2968" y="2475"/>
                </a:moveTo>
                <a:cubicBezTo>
                  <a:pt x="2693" y="2475"/>
                  <a:pt x="2693" y="2475"/>
                  <a:pt x="2693" y="2475"/>
                </a:cubicBezTo>
                <a:cubicBezTo>
                  <a:pt x="2643" y="2475"/>
                  <a:pt x="2603" y="2516"/>
                  <a:pt x="2603" y="2565"/>
                </a:cubicBezTo>
                <a:cubicBezTo>
                  <a:pt x="2603" y="2615"/>
                  <a:pt x="2643" y="2655"/>
                  <a:pt x="2693" y="2655"/>
                </a:cubicBezTo>
                <a:cubicBezTo>
                  <a:pt x="2749" y="2655"/>
                  <a:pt x="2749" y="2655"/>
                  <a:pt x="2749" y="2655"/>
                </a:cubicBezTo>
                <a:cubicBezTo>
                  <a:pt x="2760" y="2661"/>
                  <a:pt x="2774" y="2664"/>
                  <a:pt x="2788" y="2664"/>
                </a:cubicBezTo>
                <a:cubicBezTo>
                  <a:pt x="2862" y="2664"/>
                  <a:pt x="2923" y="2725"/>
                  <a:pt x="2923" y="2797"/>
                </a:cubicBezTo>
                <a:cubicBezTo>
                  <a:pt x="2922" y="2832"/>
                  <a:pt x="2908" y="2865"/>
                  <a:pt x="2882" y="2889"/>
                </a:cubicBezTo>
                <a:cubicBezTo>
                  <a:pt x="2857" y="2913"/>
                  <a:pt x="2823" y="2925"/>
                  <a:pt x="2783" y="2925"/>
                </a:cubicBezTo>
                <a:cubicBezTo>
                  <a:pt x="2094" y="2926"/>
                  <a:pt x="2094" y="2926"/>
                  <a:pt x="2094" y="2926"/>
                </a:cubicBezTo>
                <a:cubicBezTo>
                  <a:pt x="1744" y="2907"/>
                  <a:pt x="1403" y="2830"/>
                  <a:pt x="1080" y="2697"/>
                </a:cubicBezTo>
                <a:cubicBezTo>
                  <a:pt x="1080" y="1566"/>
                  <a:pt x="1080" y="1566"/>
                  <a:pt x="1080" y="1566"/>
                </a:cubicBezTo>
                <a:cubicBezTo>
                  <a:pt x="1082" y="1558"/>
                  <a:pt x="1083" y="1550"/>
                  <a:pt x="1083" y="1541"/>
                </a:cubicBezTo>
                <a:cubicBezTo>
                  <a:pt x="1083" y="1465"/>
                  <a:pt x="1114" y="1390"/>
                  <a:pt x="1169" y="1337"/>
                </a:cubicBezTo>
                <a:cubicBezTo>
                  <a:pt x="1179" y="1326"/>
                  <a:pt x="1199" y="1311"/>
                  <a:pt x="1225" y="1291"/>
                </a:cubicBezTo>
                <a:cubicBezTo>
                  <a:pt x="1381" y="1171"/>
                  <a:pt x="1706" y="920"/>
                  <a:pt x="1706" y="553"/>
                </a:cubicBezTo>
                <a:cubicBezTo>
                  <a:pt x="1706" y="351"/>
                  <a:pt x="1706" y="351"/>
                  <a:pt x="1706" y="351"/>
                </a:cubicBezTo>
                <a:cubicBezTo>
                  <a:pt x="1711" y="340"/>
                  <a:pt x="1713" y="328"/>
                  <a:pt x="1713" y="315"/>
                </a:cubicBezTo>
                <a:cubicBezTo>
                  <a:pt x="1713" y="241"/>
                  <a:pt x="1774" y="180"/>
                  <a:pt x="1848" y="180"/>
                </a:cubicBezTo>
                <a:cubicBezTo>
                  <a:pt x="1923" y="180"/>
                  <a:pt x="1983" y="241"/>
                  <a:pt x="1983" y="315"/>
                </a:cubicBezTo>
                <a:cubicBezTo>
                  <a:pt x="1983" y="1215"/>
                  <a:pt x="1983" y="1215"/>
                  <a:pt x="1983" y="1215"/>
                </a:cubicBezTo>
                <a:cubicBezTo>
                  <a:pt x="1983" y="1265"/>
                  <a:pt x="2024" y="1305"/>
                  <a:pt x="2073" y="1305"/>
                </a:cubicBezTo>
                <a:cubicBezTo>
                  <a:pt x="2973" y="1305"/>
                  <a:pt x="2973" y="1305"/>
                  <a:pt x="2973" y="1305"/>
                </a:cubicBezTo>
                <a:cubicBezTo>
                  <a:pt x="3048" y="1305"/>
                  <a:pt x="3108" y="1366"/>
                  <a:pt x="3108" y="1440"/>
                </a:cubicBezTo>
                <a:cubicBezTo>
                  <a:pt x="3108" y="1515"/>
                  <a:pt x="3048" y="1575"/>
                  <a:pt x="2973" y="1575"/>
                </a:cubicBezTo>
                <a:cubicBezTo>
                  <a:pt x="2693" y="1575"/>
                  <a:pt x="2693" y="1575"/>
                  <a:pt x="2693" y="1575"/>
                </a:cubicBezTo>
                <a:cubicBezTo>
                  <a:pt x="2643" y="1575"/>
                  <a:pt x="2603" y="1616"/>
                  <a:pt x="2603" y="1665"/>
                </a:cubicBezTo>
                <a:cubicBezTo>
                  <a:pt x="2603" y="1715"/>
                  <a:pt x="2643" y="1755"/>
                  <a:pt x="2693" y="1755"/>
                </a:cubicBezTo>
                <a:cubicBezTo>
                  <a:pt x="2932" y="1755"/>
                  <a:pt x="2932" y="1755"/>
                  <a:pt x="2932" y="1755"/>
                </a:cubicBezTo>
                <a:cubicBezTo>
                  <a:pt x="2943" y="1760"/>
                  <a:pt x="2955" y="1763"/>
                  <a:pt x="2968" y="1763"/>
                </a:cubicBezTo>
                <a:cubicBezTo>
                  <a:pt x="3042" y="1763"/>
                  <a:pt x="3103" y="1823"/>
                  <a:pt x="3103" y="1898"/>
                </a:cubicBezTo>
                <a:cubicBezTo>
                  <a:pt x="3103" y="1959"/>
                  <a:pt x="3061" y="2012"/>
                  <a:pt x="3004" y="2028"/>
                </a:cubicBezTo>
                <a:cubicBezTo>
                  <a:pt x="2992" y="2026"/>
                  <a:pt x="2980" y="2025"/>
                  <a:pt x="2968" y="2025"/>
                </a:cubicBezTo>
                <a:cubicBezTo>
                  <a:pt x="2955" y="2025"/>
                  <a:pt x="2943" y="2028"/>
                  <a:pt x="2932" y="2033"/>
                </a:cubicBezTo>
                <a:cubicBezTo>
                  <a:pt x="2693" y="2033"/>
                  <a:pt x="2693" y="2033"/>
                  <a:pt x="2693" y="2033"/>
                </a:cubicBezTo>
                <a:cubicBezTo>
                  <a:pt x="2643" y="2033"/>
                  <a:pt x="2603" y="2073"/>
                  <a:pt x="2603" y="2123"/>
                </a:cubicBezTo>
                <a:cubicBezTo>
                  <a:pt x="2603" y="2172"/>
                  <a:pt x="2643" y="2213"/>
                  <a:pt x="2693" y="2213"/>
                </a:cubicBezTo>
                <a:cubicBezTo>
                  <a:pt x="2968" y="2213"/>
                  <a:pt x="2968" y="2213"/>
                  <a:pt x="2968" y="2213"/>
                </a:cubicBezTo>
                <a:cubicBezTo>
                  <a:pt x="2980" y="2213"/>
                  <a:pt x="2992" y="2212"/>
                  <a:pt x="3004" y="2210"/>
                </a:cubicBezTo>
                <a:cubicBezTo>
                  <a:pt x="3061" y="2226"/>
                  <a:pt x="3103" y="2279"/>
                  <a:pt x="3103" y="2340"/>
                </a:cubicBezTo>
                <a:cubicBezTo>
                  <a:pt x="3103" y="2415"/>
                  <a:pt x="3042" y="2475"/>
                  <a:pt x="2968" y="2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64" name="Elipse 23">
            <a:hlinkClick r:id="rId11"/>
            <a:extLst>
              <a:ext uri="{FF2B5EF4-FFF2-40B4-BE49-F238E27FC236}">
                <a16:creationId xmlns:a16="http://schemas.microsoft.com/office/drawing/2014/main" xmlns="" id="{B5C462F4-72F1-4425-892A-7AB1A9F24105}"/>
              </a:ext>
            </a:extLst>
          </p:cNvPr>
          <p:cNvSpPr/>
          <p:nvPr/>
        </p:nvSpPr>
        <p:spPr>
          <a:xfrm>
            <a:off x="5577809" y="2155763"/>
            <a:ext cx="575035" cy="575035"/>
          </a:xfrm>
          <a:prstGeom prst="ellipse">
            <a:avLst/>
          </a:prstGeom>
          <a:solidFill>
            <a:schemeClr val="accent2">
              <a:lumMod val="2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5" name="Freeform 93">
            <a:hlinkClick r:id="rId11"/>
            <a:extLst>
              <a:ext uri="{FF2B5EF4-FFF2-40B4-BE49-F238E27FC236}">
                <a16:creationId xmlns:a16="http://schemas.microsoft.com/office/drawing/2014/main" xmlns="" id="{0F780266-DFF7-4A2C-9BBE-204796FB3CC9}"/>
              </a:ext>
            </a:extLst>
          </p:cNvPr>
          <p:cNvSpPr>
            <a:spLocks noEditPoints="1"/>
          </p:cNvSpPr>
          <p:nvPr/>
        </p:nvSpPr>
        <p:spPr>
          <a:xfrm>
            <a:off x="5727365" y="2287047"/>
            <a:ext cx="273050" cy="258763"/>
          </a:xfrm>
          <a:custGeom>
            <a:avLst/>
            <a:gdLst>
              <a:gd name="T0" fmla="*/ 3288 w 3288"/>
              <a:gd name="T1" fmla="*/ 1440 h 3106"/>
              <a:gd name="T2" fmla="*/ 2163 w 3288"/>
              <a:gd name="T3" fmla="*/ 1125 h 3106"/>
              <a:gd name="T4" fmla="*/ 1848 w 3288"/>
              <a:gd name="T5" fmla="*/ 0 h 3106"/>
              <a:gd name="T6" fmla="*/ 1526 w 3288"/>
              <a:gd name="T7" fmla="*/ 315 h 3106"/>
              <a:gd name="T8" fmla="*/ 1115 w 3288"/>
              <a:gd name="T9" fmla="*/ 1149 h 3106"/>
              <a:gd name="T10" fmla="*/ 1080 w 3288"/>
              <a:gd name="T11" fmla="*/ 1097 h 3106"/>
              <a:gd name="T12" fmla="*/ 90 w 3288"/>
              <a:gd name="T13" fmla="*/ 1007 h 3106"/>
              <a:gd name="T14" fmla="*/ 0 w 3288"/>
              <a:gd name="T15" fmla="*/ 2614 h 3106"/>
              <a:gd name="T16" fmla="*/ 990 w 3288"/>
              <a:gd name="T17" fmla="*/ 3105 h 3106"/>
              <a:gd name="T18" fmla="*/ 1080 w 3288"/>
              <a:gd name="T19" fmla="*/ 2891 h 3106"/>
              <a:gd name="T20" fmla="*/ 2784 w 3288"/>
              <a:gd name="T21" fmla="*/ 3106 h 3106"/>
              <a:gd name="T22" fmla="*/ 3007 w 3288"/>
              <a:gd name="T23" fmla="*/ 3019 h 3106"/>
              <a:gd name="T24" fmla="*/ 3060 w 3288"/>
              <a:gd name="T25" fmla="*/ 2642 h 3106"/>
              <a:gd name="T26" fmla="*/ 3192 w 3288"/>
              <a:gd name="T27" fmla="*/ 2119 h 3106"/>
              <a:gd name="T28" fmla="*/ 3187 w 3288"/>
              <a:gd name="T29" fmla="*/ 1672 h 3106"/>
              <a:gd name="T30" fmla="*/ 180 w 3288"/>
              <a:gd name="T31" fmla="*/ 2614 h 3106"/>
              <a:gd name="T32" fmla="*/ 900 w 3288"/>
              <a:gd name="T33" fmla="*/ 1187 h 3106"/>
              <a:gd name="T34" fmla="*/ 900 w 3288"/>
              <a:gd name="T35" fmla="*/ 2756 h 3106"/>
              <a:gd name="T36" fmla="*/ 491 w 3288"/>
              <a:gd name="T37" fmla="*/ 2925 h 3106"/>
              <a:gd name="T38" fmla="*/ 2693 w 3288"/>
              <a:gd name="T39" fmla="*/ 2475 h 3106"/>
              <a:gd name="T40" fmla="*/ 2693 w 3288"/>
              <a:gd name="T41" fmla="*/ 2655 h 3106"/>
              <a:gd name="T42" fmla="*/ 2788 w 3288"/>
              <a:gd name="T43" fmla="*/ 2664 h 3106"/>
              <a:gd name="T44" fmla="*/ 2882 w 3288"/>
              <a:gd name="T45" fmla="*/ 2889 h 3106"/>
              <a:gd name="T46" fmla="*/ 2094 w 3288"/>
              <a:gd name="T47" fmla="*/ 2926 h 3106"/>
              <a:gd name="T48" fmla="*/ 1080 w 3288"/>
              <a:gd name="T49" fmla="*/ 1566 h 3106"/>
              <a:gd name="T50" fmla="*/ 1169 w 3288"/>
              <a:gd name="T51" fmla="*/ 1337 h 3106"/>
              <a:gd name="T52" fmla="*/ 1706 w 3288"/>
              <a:gd name="T53" fmla="*/ 553 h 3106"/>
              <a:gd name="T54" fmla="*/ 1713 w 3288"/>
              <a:gd name="T55" fmla="*/ 315 h 3106"/>
              <a:gd name="T56" fmla="*/ 1983 w 3288"/>
              <a:gd name="T57" fmla="*/ 315 h 3106"/>
              <a:gd name="T58" fmla="*/ 2073 w 3288"/>
              <a:gd name="T59" fmla="*/ 1305 h 3106"/>
              <a:gd name="T60" fmla="*/ 3108 w 3288"/>
              <a:gd name="T61" fmla="*/ 1440 h 3106"/>
              <a:gd name="T62" fmla="*/ 2693 w 3288"/>
              <a:gd name="T63" fmla="*/ 1575 h 3106"/>
              <a:gd name="T64" fmla="*/ 2693 w 3288"/>
              <a:gd name="T65" fmla="*/ 1755 h 3106"/>
              <a:gd name="T66" fmla="*/ 2968 w 3288"/>
              <a:gd name="T67" fmla="*/ 1763 h 3106"/>
              <a:gd name="T68" fmla="*/ 3004 w 3288"/>
              <a:gd name="T69" fmla="*/ 2028 h 3106"/>
              <a:gd name="T70" fmla="*/ 2932 w 3288"/>
              <a:gd name="T71" fmla="*/ 2033 h 3106"/>
              <a:gd name="T72" fmla="*/ 2603 w 3288"/>
              <a:gd name="T73" fmla="*/ 2123 h 3106"/>
              <a:gd name="T74" fmla="*/ 2968 w 3288"/>
              <a:gd name="T75" fmla="*/ 2213 h 3106"/>
              <a:gd name="T76" fmla="*/ 3103 w 3288"/>
              <a:gd name="T77" fmla="*/ 2340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88" h="3106">
                <a:moveTo>
                  <a:pt x="3187" y="1672"/>
                </a:moveTo>
                <a:cubicBezTo>
                  <a:pt x="3249" y="1614"/>
                  <a:pt x="3288" y="1532"/>
                  <a:pt x="3288" y="1440"/>
                </a:cubicBezTo>
                <a:cubicBezTo>
                  <a:pt x="3288" y="1267"/>
                  <a:pt x="3147" y="1125"/>
                  <a:pt x="2973" y="1125"/>
                </a:cubicBezTo>
                <a:cubicBezTo>
                  <a:pt x="2163" y="1125"/>
                  <a:pt x="2163" y="1125"/>
                  <a:pt x="2163" y="1125"/>
                </a:cubicBezTo>
                <a:cubicBezTo>
                  <a:pt x="2163" y="315"/>
                  <a:pt x="2163" y="315"/>
                  <a:pt x="2163" y="315"/>
                </a:cubicBezTo>
                <a:cubicBezTo>
                  <a:pt x="2163" y="142"/>
                  <a:pt x="2022" y="0"/>
                  <a:pt x="1848" y="0"/>
                </a:cubicBezTo>
                <a:cubicBezTo>
                  <a:pt x="1689" y="0"/>
                  <a:pt x="1556" y="120"/>
                  <a:pt x="1536" y="274"/>
                </a:cubicBezTo>
                <a:cubicBezTo>
                  <a:pt x="1530" y="287"/>
                  <a:pt x="1526" y="301"/>
                  <a:pt x="1526" y="315"/>
                </a:cubicBezTo>
                <a:cubicBezTo>
                  <a:pt x="1526" y="553"/>
                  <a:pt x="1526" y="553"/>
                  <a:pt x="1526" y="553"/>
                </a:cubicBezTo>
                <a:cubicBezTo>
                  <a:pt x="1526" y="831"/>
                  <a:pt x="1248" y="1046"/>
                  <a:pt x="1115" y="1149"/>
                </a:cubicBezTo>
                <a:cubicBezTo>
                  <a:pt x="1102" y="1159"/>
                  <a:pt x="1090" y="1168"/>
                  <a:pt x="1080" y="1176"/>
                </a:cubicBezTo>
                <a:cubicBezTo>
                  <a:pt x="1080" y="1097"/>
                  <a:pt x="1080" y="1097"/>
                  <a:pt x="1080" y="1097"/>
                </a:cubicBezTo>
                <a:cubicBezTo>
                  <a:pt x="1080" y="1047"/>
                  <a:pt x="1039" y="1007"/>
                  <a:pt x="990" y="1007"/>
                </a:cubicBezTo>
                <a:cubicBezTo>
                  <a:pt x="90" y="1007"/>
                  <a:pt x="90" y="1007"/>
                  <a:pt x="90" y="1007"/>
                </a:cubicBezTo>
                <a:cubicBezTo>
                  <a:pt x="40" y="1007"/>
                  <a:pt x="0" y="1047"/>
                  <a:pt x="0" y="1097"/>
                </a:cubicBezTo>
                <a:cubicBezTo>
                  <a:pt x="0" y="2614"/>
                  <a:pt x="0" y="2614"/>
                  <a:pt x="0" y="2614"/>
                </a:cubicBezTo>
                <a:cubicBezTo>
                  <a:pt x="0" y="2885"/>
                  <a:pt x="220" y="3105"/>
                  <a:pt x="491" y="3105"/>
                </a:cubicBezTo>
                <a:cubicBezTo>
                  <a:pt x="990" y="3105"/>
                  <a:pt x="990" y="3105"/>
                  <a:pt x="990" y="3105"/>
                </a:cubicBezTo>
                <a:cubicBezTo>
                  <a:pt x="1039" y="3105"/>
                  <a:pt x="1080" y="3065"/>
                  <a:pt x="1080" y="3015"/>
                </a:cubicBezTo>
                <a:cubicBezTo>
                  <a:pt x="1080" y="2891"/>
                  <a:pt x="1080" y="2891"/>
                  <a:pt x="1080" y="2891"/>
                </a:cubicBezTo>
                <a:cubicBezTo>
                  <a:pt x="1401" y="3015"/>
                  <a:pt x="1739" y="3088"/>
                  <a:pt x="2089" y="3105"/>
                </a:cubicBezTo>
                <a:cubicBezTo>
                  <a:pt x="2784" y="3106"/>
                  <a:pt x="2784" y="3106"/>
                  <a:pt x="2784" y="3106"/>
                </a:cubicBezTo>
                <a:cubicBezTo>
                  <a:pt x="2787" y="3106"/>
                  <a:pt x="2789" y="3106"/>
                  <a:pt x="2792" y="3106"/>
                </a:cubicBezTo>
                <a:cubicBezTo>
                  <a:pt x="2872" y="3106"/>
                  <a:pt x="2948" y="3075"/>
                  <a:pt x="3007" y="3019"/>
                </a:cubicBezTo>
                <a:cubicBezTo>
                  <a:pt x="3067" y="2962"/>
                  <a:pt x="3101" y="2885"/>
                  <a:pt x="3103" y="2799"/>
                </a:cubicBezTo>
                <a:cubicBezTo>
                  <a:pt x="3103" y="2742"/>
                  <a:pt x="3087" y="2688"/>
                  <a:pt x="3060" y="2642"/>
                </a:cubicBezTo>
                <a:cubicBezTo>
                  <a:pt x="3189" y="2602"/>
                  <a:pt x="3283" y="2482"/>
                  <a:pt x="3283" y="2340"/>
                </a:cubicBezTo>
                <a:cubicBezTo>
                  <a:pt x="3283" y="2254"/>
                  <a:pt x="3248" y="2176"/>
                  <a:pt x="3192" y="2119"/>
                </a:cubicBezTo>
                <a:cubicBezTo>
                  <a:pt x="3248" y="2062"/>
                  <a:pt x="3283" y="1984"/>
                  <a:pt x="3283" y="1898"/>
                </a:cubicBezTo>
                <a:cubicBezTo>
                  <a:pt x="3283" y="1809"/>
                  <a:pt x="3246" y="1729"/>
                  <a:pt x="3187" y="1672"/>
                </a:cubicBezTo>
                <a:close/>
                <a:moveTo>
                  <a:pt x="491" y="2925"/>
                </a:moveTo>
                <a:cubicBezTo>
                  <a:pt x="319" y="2925"/>
                  <a:pt x="180" y="2786"/>
                  <a:pt x="180" y="2614"/>
                </a:cubicBezTo>
                <a:cubicBezTo>
                  <a:pt x="180" y="1187"/>
                  <a:pt x="180" y="1187"/>
                  <a:pt x="180" y="1187"/>
                </a:cubicBezTo>
                <a:cubicBezTo>
                  <a:pt x="900" y="1187"/>
                  <a:pt x="900" y="1187"/>
                  <a:pt x="900" y="1187"/>
                </a:cubicBezTo>
                <a:cubicBezTo>
                  <a:pt x="900" y="2755"/>
                  <a:pt x="900" y="2755"/>
                  <a:pt x="900" y="2755"/>
                </a:cubicBezTo>
                <a:cubicBezTo>
                  <a:pt x="900" y="2755"/>
                  <a:pt x="900" y="2755"/>
                  <a:pt x="900" y="2756"/>
                </a:cubicBezTo>
                <a:cubicBezTo>
                  <a:pt x="900" y="2925"/>
                  <a:pt x="900" y="2925"/>
                  <a:pt x="900" y="2925"/>
                </a:cubicBezTo>
                <a:lnTo>
                  <a:pt x="491" y="2925"/>
                </a:lnTo>
                <a:close/>
                <a:moveTo>
                  <a:pt x="2968" y="2475"/>
                </a:moveTo>
                <a:cubicBezTo>
                  <a:pt x="2693" y="2475"/>
                  <a:pt x="2693" y="2475"/>
                  <a:pt x="2693" y="2475"/>
                </a:cubicBezTo>
                <a:cubicBezTo>
                  <a:pt x="2643" y="2475"/>
                  <a:pt x="2603" y="2516"/>
                  <a:pt x="2603" y="2565"/>
                </a:cubicBezTo>
                <a:cubicBezTo>
                  <a:pt x="2603" y="2615"/>
                  <a:pt x="2643" y="2655"/>
                  <a:pt x="2693" y="2655"/>
                </a:cubicBezTo>
                <a:cubicBezTo>
                  <a:pt x="2749" y="2655"/>
                  <a:pt x="2749" y="2655"/>
                  <a:pt x="2749" y="2655"/>
                </a:cubicBezTo>
                <a:cubicBezTo>
                  <a:pt x="2760" y="2661"/>
                  <a:pt x="2774" y="2664"/>
                  <a:pt x="2788" y="2664"/>
                </a:cubicBezTo>
                <a:cubicBezTo>
                  <a:pt x="2862" y="2664"/>
                  <a:pt x="2923" y="2725"/>
                  <a:pt x="2923" y="2797"/>
                </a:cubicBezTo>
                <a:cubicBezTo>
                  <a:pt x="2922" y="2832"/>
                  <a:pt x="2908" y="2865"/>
                  <a:pt x="2882" y="2889"/>
                </a:cubicBezTo>
                <a:cubicBezTo>
                  <a:pt x="2857" y="2913"/>
                  <a:pt x="2823" y="2925"/>
                  <a:pt x="2783" y="2925"/>
                </a:cubicBezTo>
                <a:cubicBezTo>
                  <a:pt x="2094" y="2926"/>
                  <a:pt x="2094" y="2926"/>
                  <a:pt x="2094" y="2926"/>
                </a:cubicBezTo>
                <a:cubicBezTo>
                  <a:pt x="1744" y="2907"/>
                  <a:pt x="1403" y="2830"/>
                  <a:pt x="1080" y="2697"/>
                </a:cubicBezTo>
                <a:cubicBezTo>
                  <a:pt x="1080" y="1566"/>
                  <a:pt x="1080" y="1566"/>
                  <a:pt x="1080" y="1566"/>
                </a:cubicBezTo>
                <a:cubicBezTo>
                  <a:pt x="1082" y="1558"/>
                  <a:pt x="1083" y="1550"/>
                  <a:pt x="1083" y="1541"/>
                </a:cubicBezTo>
                <a:cubicBezTo>
                  <a:pt x="1083" y="1465"/>
                  <a:pt x="1114" y="1390"/>
                  <a:pt x="1169" y="1337"/>
                </a:cubicBezTo>
                <a:cubicBezTo>
                  <a:pt x="1179" y="1326"/>
                  <a:pt x="1199" y="1311"/>
                  <a:pt x="1225" y="1291"/>
                </a:cubicBezTo>
                <a:cubicBezTo>
                  <a:pt x="1381" y="1171"/>
                  <a:pt x="1706" y="920"/>
                  <a:pt x="1706" y="553"/>
                </a:cubicBezTo>
                <a:cubicBezTo>
                  <a:pt x="1706" y="351"/>
                  <a:pt x="1706" y="351"/>
                  <a:pt x="1706" y="351"/>
                </a:cubicBezTo>
                <a:cubicBezTo>
                  <a:pt x="1711" y="340"/>
                  <a:pt x="1713" y="328"/>
                  <a:pt x="1713" y="315"/>
                </a:cubicBezTo>
                <a:cubicBezTo>
                  <a:pt x="1713" y="241"/>
                  <a:pt x="1774" y="180"/>
                  <a:pt x="1848" y="180"/>
                </a:cubicBezTo>
                <a:cubicBezTo>
                  <a:pt x="1923" y="180"/>
                  <a:pt x="1983" y="241"/>
                  <a:pt x="1983" y="315"/>
                </a:cubicBezTo>
                <a:cubicBezTo>
                  <a:pt x="1983" y="1215"/>
                  <a:pt x="1983" y="1215"/>
                  <a:pt x="1983" y="1215"/>
                </a:cubicBezTo>
                <a:cubicBezTo>
                  <a:pt x="1983" y="1265"/>
                  <a:pt x="2024" y="1305"/>
                  <a:pt x="2073" y="1305"/>
                </a:cubicBezTo>
                <a:cubicBezTo>
                  <a:pt x="2973" y="1305"/>
                  <a:pt x="2973" y="1305"/>
                  <a:pt x="2973" y="1305"/>
                </a:cubicBezTo>
                <a:cubicBezTo>
                  <a:pt x="3048" y="1305"/>
                  <a:pt x="3108" y="1366"/>
                  <a:pt x="3108" y="1440"/>
                </a:cubicBezTo>
                <a:cubicBezTo>
                  <a:pt x="3108" y="1515"/>
                  <a:pt x="3048" y="1575"/>
                  <a:pt x="2973" y="1575"/>
                </a:cubicBezTo>
                <a:cubicBezTo>
                  <a:pt x="2693" y="1575"/>
                  <a:pt x="2693" y="1575"/>
                  <a:pt x="2693" y="1575"/>
                </a:cubicBezTo>
                <a:cubicBezTo>
                  <a:pt x="2643" y="1575"/>
                  <a:pt x="2603" y="1616"/>
                  <a:pt x="2603" y="1665"/>
                </a:cubicBezTo>
                <a:cubicBezTo>
                  <a:pt x="2603" y="1715"/>
                  <a:pt x="2643" y="1755"/>
                  <a:pt x="2693" y="1755"/>
                </a:cubicBezTo>
                <a:cubicBezTo>
                  <a:pt x="2932" y="1755"/>
                  <a:pt x="2932" y="1755"/>
                  <a:pt x="2932" y="1755"/>
                </a:cubicBezTo>
                <a:cubicBezTo>
                  <a:pt x="2943" y="1760"/>
                  <a:pt x="2955" y="1763"/>
                  <a:pt x="2968" y="1763"/>
                </a:cubicBezTo>
                <a:cubicBezTo>
                  <a:pt x="3042" y="1763"/>
                  <a:pt x="3103" y="1823"/>
                  <a:pt x="3103" y="1898"/>
                </a:cubicBezTo>
                <a:cubicBezTo>
                  <a:pt x="3103" y="1959"/>
                  <a:pt x="3061" y="2012"/>
                  <a:pt x="3004" y="2028"/>
                </a:cubicBezTo>
                <a:cubicBezTo>
                  <a:pt x="2992" y="2026"/>
                  <a:pt x="2980" y="2025"/>
                  <a:pt x="2968" y="2025"/>
                </a:cubicBezTo>
                <a:cubicBezTo>
                  <a:pt x="2955" y="2025"/>
                  <a:pt x="2943" y="2028"/>
                  <a:pt x="2932" y="2033"/>
                </a:cubicBezTo>
                <a:cubicBezTo>
                  <a:pt x="2693" y="2033"/>
                  <a:pt x="2693" y="2033"/>
                  <a:pt x="2693" y="2033"/>
                </a:cubicBezTo>
                <a:cubicBezTo>
                  <a:pt x="2643" y="2033"/>
                  <a:pt x="2603" y="2073"/>
                  <a:pt x="2603" y="2123"/>
                </a:cubicBezTo>
                <a:cubicBezTo>
                  <a:pt x="2603" y="2172"/>
                  <a:pt x="2643" y="2213"/>
                  <a:pt x="2693" y="2213"/>
                </a:cubicBezTo>
                <a:cubicBezTo>
                  <a:pt x="2968" y="2213"/>
                  <a:pt x="2968" y="2213"/>
                  <a:pt x="2968" y="2213"/>
                </a:cubicBezTo>
                <a:cubicBezTo>
                  <a:pt x="2980" y="2213"/>
                  <a:pt x="2992" y="2212"/>
                  <a:pt x="3004" y="2210"/>
                </a:cubicBezTo>
                <a:cubicBezTo>
                  <a:pt x="3061" y="2226"/>
                  <a:pt x="3103" y="2279"/>
                  <a:pt x="3103" y="2340"/>
                </a:cubicBezTo>
                <a:cubicBezTo>
                  <a:pt x="3103" y="2415"/>
                  <a:pt x="3042" y="2475"/>
                  <a:pt x="2968" y="2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66" name="CuadroTexto 39">
            <a:extLst>
              <a:ext uri="{FF2B5EF4-FFF2-40B4-BE49-F238E27FC236}">
                <a16:creationId xmlns:a16="http://schemas.microsoft.com/office/drawing/2014/main" xmlns="" id="{40C82A5D-7ED9-4E2D-8F33-8DDACF8EC385}"/>
              </a:ext>
            </a:extLst>
          </p:cNvPr>
          <p:cNvSpPr txBox="1"/>
          <p:nvPr/>
        </p:nvSpPr>
        <p:spPr>
          <a:xfrm>
            <a:off x="6159659" y="3552056"/>
            <a:ext cx="5803744" cy="461665"/>
          </a:xfrm>
          <a:prstGeom prst="rect">
            <a:avLst/>
          </a:prstGeom>
          <a:noFill/>
        </p:spPr>
        <p:txBody>
          <a:bodyPr wrap="square" rtlCol="0">
            <a:spAutoFit/>
          </a:bodyPr>
          <a:lstStyle/>
          <a:p>
            <a:pPr marL="228600" indent="-228600">
              <a:buFont typeface="+mj-lt"/>
              <a:buAutoNum type="arabicPeriod" startAt="4"/>
            </a:pPr>
            <a:r>
              <a:rPr lang="en-US" sz="1200" dirty="0" smtClean="0">
                <a:solidFill>
                  <a:schemeClr val="tx1">
                    <a:lumMod val="65000"/>
                    <a:lumOff val="35000"/>
                  </a:schemeClr>
                </a:solidFill>
                <a:hlinkClick r:id="rId12"/>
              </a:rPr>
              <a:t>Report </a:t>
            </a:r>
            <a:r>
              <a:rPr lang="en-US" sz="1200" dirty="0">
                <a:solidFill>
                  <a:schemeClr val="tx1">
                    <a:lumMod val="65000"/>
                    <a:lumOff val="35000"/>
                  </a:schemeClr>
                </a:solidFill>
                <a:hlinkClick r:id="rId12"/>
              </a:rPr>
              <a:t>by the WG </a:t>
            </a:r>
            <a:r>
              <a:rPr lang="en-US" sz="1200" dirty="0" smtClean="0">
                <a:solidFill>
                  <a:schemeClr val="tx1">
                    <a:lumMod val="65000"/>
                    <a:lumOff val="35000"/>
                  </a:schemeClr>
                </a:solidFill>
                <a:hlinkClick r:id="rId12"/>
              </a:rPr>
              <a:t>on </a:t>
            </a:r>
            <a:r>
              <a:rPr lang="en-US" sz="1200" dirty="0">
                <a:solidFill>
                  <a:schemeClr val="tx1">
                    <a:lumMod val="65000"/>
                    <a:lumOff val="35000"/>
                  </a:schemeClr>
                </a:solidFill>
                <a:hlinkClick r:id="rId12"/>
              </a:rPr>
              <a:t>the risk management implications of the transition </a:t>
            </a:r>
            <a:r>
              <a:rPr lang="en-US" sz="1200" dirty="0" smtClean="0">
                <a:solidFill>
                  <a:schemeClr val="tx1">
                    <a:lumMod val="65000"/>
                    <a:lumOff val="35000"/>
                  </a:schemeClr>
                </a:solidFill>
                <a:hlinkClick r:id="rId12"/>
              </a:rPr>
              <a:t>from EONIA to the €STR and </a:t>
            </a:r>
            <a:r>
              <a:rPr lang="en-US" sz="1200" dirty="0">
                <a:solidFill>
                  <a:schemeClr val="tx1">
                    <a:lumMod val="65000"/>
                    <a:lumOff val="35000"/>
                  </a:schemeClr>
                </a:solidFill>
                <a:hlinkClick r:id="rId12"/>
              </a:rPr>
              <a:t>the introduction of €STR-based fallbacks for EURIBOR</a:t>
            </a:r>
            <a:endParaRPr lang="en-US" sz="1200" dirty="0">
              <a:solidFill>
                <a:schemeClr val="tx1">
                  <a:lumMod val="65000"/>
                  <a:lumOff val="35000"/>
                </a:schemeClr>
              </a:solidFill>
            </a:endParaRPr>
          </a:p>
        </p:txBody>
      </p:sp>
      <p:sp>
        <p:nvSpPr>
          <p:cNvPr id="67" name="CuadroTexto 40">
            <a:extLst>
              <a:ext uri="{FF2B5EF4-FFF2-40B4-BE49-F238E27FC236}">
                <a16:creationId xmlns:a16="http://schemas.microsoft.com/office/drawing/2014/main" xmlns="" id="{73D6D1BE-B2E4-4949-86CA-7BC892227675}"/>
              </a:ext>
            </a:extLst>
          </p:cNvPr>
          <p:cNvSpPr txBox="1"/>
          <p:nvPr/>
        </p:nvSpPr>
        <p:spPr>
          <a:xfrm>
            <a:off x="6159658" y="4251266"/>
            <a:ext cx="5803745" cy="461665"/>
          </a:xfrm>
          <a:prstGeom prst="rect">
            <a:avLst/>
          </a:prstGeom>
          <a:noFill/>
        </p:spPr>
        <p:txBody>
          <a:bodyPr wrap="square" rtlCol="0">
            <a:spAutoFit/>
          </a:bodyPr>
          <a:lstStyle/>
          <a:p>
            <a:pPr marL="228600" indent="-228600">
              <a:buFont typeface="+mj-lt"/>
              <a:buAutoNum type="arabicPeriod" startAt="5"/>
            </a:pPr>
            <a:r>
              <a:rPr lang="en-US" sz="1200" dirty="0" smtClean="0">
                <a:solidFill>
                  <a:schemeClr val="tx1">
                    <a:lumMod val="65000"/>
                    <a:lumOff val="35000"/>
                  </a:schemeClr>
                </a:solidFill>
                <a:hlinkClick r:id="rId13"/>
              </a:rPr>
              <a:t>Report </a:t>
            </a:r>
            <a:r>
              <a:rPr lang="en-US" sz="1200" dirty="0">
                <a:solidFill>
                  <a:schemeClr val="tx1">
                    <a:lumMod val="65000"/>
                    <a:lumOff val="35000"/>
                  </a:schemeClr>
                </a:solidFill>
                <a:hlinkClick r:id="rId13"/>
              </a:rPr>
              <a:t>by the WG </a:t>
            </a:r>
            <a:r>
              <a:rPr lang="en-US" sz="1200" dirty="0" smtClean="0">
                <a:solidFill>
                  <a:schemeClr val="tx1">
                    <a:lumMod val="65000"/>
                    <a:lumOff val="35000"/>
                  </a:schemeClr>
                </a:solidFill>
                <a:hlinkClick r:id="rId13"/>
              </a:rPr>
              <a:t>on </a:t>
            </a:r>
            <a:r>
              <a:rPr lang="en-US" sz="1200" dirty="0">
                <a:solidFill>
                  <a:schemeClr val="tx1">
                    <a:lumMod val="65000"/>
                    <a:lumOff val="35000"/>
                  </a:schemeClr>
                </a:solidFill>
                <a:hlinkClick r:id="rId13"/>
              </a:rPr>
              <a:t>the financial accounting implications of the transition from EONIA to the €STR and the introduction of €STR-based fallbacks for EURIBOR</a:t>
            </a:r>
            <a:endParaRPr lang="en-US" sz="1200" dirty="0">
              <a:solidFill>
                <a:schemeClr val="tx1">
                  <a:lumMod val="65000"/>
                  <a:lumOff val="35000"/>
                </a:schemeClr>
              </a:solidFill>
            </a:endParaRPr>
          </a:p>
        </p:txBody>
      </p:sp>
      <p:sp>
        <p:nvSpPr>
          <p:cNvPr id="68" name="Elipse 47">
            <a:hlinkClick r:id="rId12"/>
            <a:extLst>
              <a:ext uri="{FF2B5EF4-FFF2-40B4-BE49-F238E27FC236}">
                <a16:creationId xmlns:a16="http://schemas.microsoft.com/office/drawing/2014/main" xmlns="" id="{B5C462F4-72F1-4425-892A-7AB1A9F24105}"/>
              </a:ext>
            </a:extLst>
          </p:cNvPr>
          <p:cNvSpPr/>
          <p:nvPr/>
        </p:nvSpPr>
        <p:spPr>
          <a:xfrm>
            <a:off x="5584624" y="3508876"/>
            <a:ext cx="575035" cy="575035"/>
          </a:xfrm>
          <a:prstGeom prst="ellipse">
            <a:avLst/>
          </a:prstGeom>
          <a:solidFill>
            <a:schemeClr val="accent2">
              <a:lumMod val="2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9" name="Freeform 93">
            <a:hlinkClick r:id="rId12"/>
            <a:extLst>
              <a:ext uri="{FF2B5EF4-FFF2-40B4-BE49-F238E27FC236}">
                <a16:creationId xmlns:a16="http://schemas.microsoft.com/office/drawing/2014/main" xmlns="" id="{0F780266-DFF7-4A2C-9BBE-204796FB3CC9}"/>
              </a:ext>
            </a:extLst>
          </p:cNvPr>
          <p:cNvSpPr>
            <a:spLocks noEditPoints="1"/>
          </p:cNvSpPr>
          <p:nvPr/>
        </p:nvSpPr>
        <p:spPr>
          <a:xfrm>
            <a:off x="5734180" y="3640160"/>
            <a:ext cx="273050" cy="258763"/>
          </a:xfrm>
          <a:custGeom>
            <a:avLst/>
            <a:gdLst>
              <a:gd name="T0" fmla="*/ 3288 w 3288"/>
              <a:gd name="T1" fmla="*/ 1440 h 3106"/>
              <a:gd name="T2" fmla="*/ 2163 w 3288"/>
              <a:gd name="T3" fmla="*/ 1125 h 3106"/>
              <a:gd name="T4" fmla="*/ 1848 w 3288"/>
              <a:gd name="T5" fmla="*/ 0 h 3106"/>
              <a:gd name="T6" fmla="*/ 1526 w 3288"/>
              <a:gd name="T7" fmla="*/ 315 h 3106"/>
              <a:gd name="T8" fmla="*/ 1115 w 3288"/>
              <a:gd name="T9" fmla="*/ 1149 h 3106"/>
              <a:gd name="T10" fmla="*/ 1080 w 3288"/>
              <a:gd name="T11" fmla="*/ 1097 h 3106"/>
              <a:gd name="T12" fmla="*/ 90 w 3288"/>
              <a:gd name="T13" fmla="*/ 1007 h 3106"/>
              <a:gd name="T14" fmla="*/ 0 w 3288"/>
              <a:gd name="T15" fmla="*/ 2614 h 3106"/>
              <a:gd name="T16" fmla="*/ 990 w 3288"/>
              <a:gd name="T17" fmla="*/ 3105 h 3106"/>
              <a:gd name="T18" fmla="*/ 1080 w 3288"/>
              <a:gd name="T19" fmla="*/ 2891 h 3106"/>
              <a:gd name="T20" fmla="*/ 2784 w 3288"/>
              <a:gd name="T21" fmla="*/ 3106 h 3106"/>
              <a:gd name="T22" fmla="*/ 3007 w 3288"/>
              <a:gd name="T23" fmla="*/ 3019 h 3106"/>
              <a:gd name="T24" fmla="*/ 3060 w 3288"/>
              <a:gd name="T25" fmla="*/ 2642 h 3106"/>
              <a:gd name="T26" fmla="*/ 3192 w 3288"/>
              <a:gd name="T27" fmla="*/ 2119 h 3106"/>
              <a:gd name="T28" fmla="*/ 3187 w 3288"/>
              <a:gd name="T29" fmla="*/ 1672 h 3106"/>
              <a:gd name="T30" fmla="*/ 180 w 3288"/>
              <a:gd name="T31" fmla="*/ 2614 h 3106"/>
              <a:gd name="T32" fmla="*/ 900 w 3288"/>
              <a:gd name="T33" fmla="*/ 1187 h 3106"/>
              <a:gd name="T34" fmla="*/ 900 w 3288"/>
              <a:gd name="T35" fmla="*/ 2756 h 3106"/>
              <a:gd name="T36" fmla="*/ 491 w 3288"/>
              <a:gd name="T37" fmla="*/ 2925 h 3106"/>
              <a:gd name="T38" fmla="*/ 2693 w 3288"/>
              <a:gd name="T39" fmla="*/ 2475 h 3106"/>
              <a:gd name="T40" fmla="*/ 2693 w 3288"/>
              <a:gd name="T41" fmla="*/ 2655 h 3106"/>
              <a:gd name="T42" fmla="*/ 2788 w 3288"/>
              <a:gd name="T43" fmla="*/ 2664 h 3106"/>
              <a:gd name="T44" fmla="*/ 2882 w 3288"/>
              <a:gd name="T45" fmla="*/ 2889 h 3106"/>
              <a:gd name="T46" fmla="*/ 2094 w 3288"/>
              <a:gd name="T47" fmla="*/ 2926 h 3106"/>
              <a:gd name="T48" fmla="*/ 1080 w 3288"/>
              <a:gd name="T49" fmla="*/ 1566 h 3106"/>
              <a:gd name="T50" fmla="*/ 1169 w 3288"/>
              <a:gd name="T51" fmla="*/ 1337 h 3106"/>
              <a:gd name="T52" fmla="*/ 1706 w 3288"/>
              <a:gd name="T53" fmla="*/ 553 h 3106"/>
              <a:gd name="T54" fmla="*/ 1713 w 3288"/>
              <a:gd name="T55" fmla="*/ 315 h 3106"/>
              <a:gd name="T56" fmla="*/ 1983 w 3288"/>
              <a:gd name="T57" fmla="*/ 315 h 3106"/>
              <a:gd name="T58" fmla="*/ 2073 w 3288"/>
              <a:gd name="T59" fmla="*/ 1305 h 3106"/>
              <a:gd name="T60" fmla="*/ 3108 w 3288"/>
              <a:gd name="T61" fmla="*/ 1440 h 3106"/>
              <a:gd name="T62" fmla="*/ 2693 w 3288"/>
              <a:gd name="T63" fmla="*/ 1575 h 3106"/>
              <a:gd name="T64" fmla="*/ 2693 w 3288"/>
              <a:gd name="T65" fmla="*/ 1755 h 3106"/>
              <a:gd name="T66" fmla="*/ 2968 w 3288"/>
              <a:gd name="T67" fmla="*/ 1763 h 3106"/>
              <a:gd name="T68" fmla="*/ 3004 w 3288"/>
              <a:gd name="T69" fmla="*/ 2028 h 3106"/>
              <a:gd name="T70" fmla="*/ 2932 w 3288"/>
              <a:gd name="T71" fmla="*/ 2033 h 3106"/>
              <a:gd name="T72" fmla="*/ 2603 w 3288"/>
              <a:gd name="T73" fmla="*/ 2123 h 3106"/>
              <a:gd name="T74" fmla="*/ 2968 w 3288"/>
              <a:gd name="T75" fmla="*/ 2213 h 3106"/>
              <a:gd name="T76" fmla="*/ 3103 w 3288"/>
              <a:gd name="T77" fmla="*/ 2340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88" h="3106">
                <a:moveTo>
                  <a:pt x="3187" y="1672"/>
                </a:moveTo>
                <a:cubicBezTo>
                  <a:pt x="3249" y="1614"/>
                  <a:pt x="3288" y="1532"/>
                  <a:pt x="3288" y="1440"/>
                </a:cubicBezTo>
                <a:cubicBezTo>
                  <a:pt x="3288" y="1267"/>
                  <a:pt x="3147" y="1125"/>
                  <a:pt x="2973" y="1125"/>
                </a:cubicBezTo>
                <a:cubicBezTo>
                  <a:pt x="2163" y="1125"/>
                  <a:pt x="2163" y="1125"/>
                  <a:pt x="2163" y="1125"/>
                </a:cubicBezTo>
                <a:cubicBezTo>
                  <a:pt x="2163" y="315"/>
                  <a:pt x="2163" y="315"/>
                  <a:pt x="2163" y="315"/>
                </a:cubicBezTo>
                <a:cubicBezTo>
                  <a:pt x="2163" y="142"/>
                  <a:pt x="2022" y="0"/>
                  <a:pt x="1848" y="0"/>
                </a:cubicBezTo>
                <a:cubicBezTo>
                  <a:pt x="1689" y="0"/>
                  <a:pt x="1556" y="120"/>
                  <a:pt x="1536" y="274"/>
                </a:cubicBezTo>
                <a:cubicBezTo>
                  <a:pt x="1530" y="287"/>
                  <a:pt x="1526" y="301"/>
                  <a:pt x="1526" y="315"/>
                </a:cubicBezTo>
                <a:cubicBezTo>
                  <a:pt x="1526" y="553"/>
                  <a:pt x="1526" y="553"/>
                  <a:pt x="1526" y="553"/>
                </a:cubicBezTo>
                <a:cubicBezTo>
                  <a:pt x="1526" y="831"/>
                  <a:pt x="1248" y="1046"/>
                  <a:pt x="1115" y="1149"/>
                </a:cubicBezTo>
                <a:cubicBezTo>
                  <a:pt x="1102" y="1159"/>
                  <a:pt x="1090" y="1168"/>
                  <a:pt x="1080" y="1176"/>
                </a:cubicBezTo>
                <a:cubicBezTo>
                  <a:pt x="1080" y="1097"/>
                  <a:pt x="1080" y="1097"/>
                  <a:pt x="1080" y="1097"/>
                </a:cubicBezTo>
                <a:cubicBezTo>
                  <a:pt x="1080" y="1047"/>
                  <a:pt x="1039" y="1007"/>
                  <a:pt x="990" y="1007"/>
                </a:cubicBezTo>
                <a:cubicBezTo>
                  <a:pt x="90" y="1007"/>
                  <a:pt x="90" y="1007"/>
                  <a:pt x="90" y="1007"/>
                </a:cubicBezTo>
                <a:cubicBezTo>
                  <a:pt x="40" y="1007"/>
                  <a:pt x="0" y="1047"/>
                  <a:pt x="0" y="1097"/>
                </a:cubicBezTo>
                <a:cubicBezTo>
                  <a:pt x="0" y="2614"/>
                  <a:pt x="0" y="2614"/>
                  <a:pt x="0" y="2614"/>
                </a:cubicBezTo>
                <a:cubicBezTo>
                  <a:pt x="0" y="2885"/>
                  <a:pt x="220" y="3105"/>
                  <a:pt x="491" y="3105"/>
                </a:cubicBezTo>
                <a:cubicBezTo>
                  <a:pt x="990" y="3105"/>
                  <a:pt x="990" y="3105"/>
                  <a:pt x="990" y="3105"/>
                </a:cubicBezTo>
                <a:cubicBezTo>
                  <a:pt x="1039" y="3105"/>
                  <a:pt x="1080" y="3065"/>
                  <a:pt x="1080" y="3015"/>
                </a:cubicBezTo>
                <a:cubicBezTo>
                  <a:pt x="1080" y="2891"/>
                  <a:pt x="1080" y="2891"/>
                  <a:pt x="1080" y="2891"/>
                </a:cubicBezTo>
                <a:cubicBezTo>
                  <a:pt x="1401" y="3015"/>
                  <a:pt x="1739" y="3088"/>
                  <a:pt x="2089" y="3105"/>
                </a:cubicBezTo>
                <a:cubicBezTo>
                  <a:pt x="2784" y="3106"/>
                  <a:pt x="2784" y="3106"/>
                  <a:pt x="2784" y="3106"/>
                </a:cubicBezTo>
                <a:cubicBezTo>
                  <a:pt x="2787" y="3106"/>
                  <a:pt x="2789" y="3106"/>
                  <a:pt x="2792" y="3106"/>
                </a:cubicBezTo>
                <a:cubicBezTo>
                  <a:pt x="2872" y="3106"/>
                  <a:pt x="2948" y="3075"/>
                  <a:pt x="3007" y="3019"/>
                </a:cubicBezTo>
                <a:cubicBezTo>
                  <a:pt x="3067" y="2962"/>
                  <a:pt x="3101" y="2885"/>
                  <a:pt x="3103" y="2799"/>
                </a:cubicBezTo>
                <a:cubicBezTo>
                  <a:pt x="3103" y="2742"/>
                  <a:pt x="3087" y="2688"/>
                  <a:pt x="3060" y="2642"/>
                </a:cubicBezTo>
                <a:cubicBezTo>
                  <a:pt x="3189" y="2602"/>
                  <a:pt x="3283" y="2482"/>
                  <a:pt x="3283" y="2340"/>
                </a:cubicBezTo>
                <a:cubicBezTo>
                  <a:pt x="3283" y="2254"/>
                  <a:pt x="3248" y="2176"/>
                  <a:pt x="3192" y="2119"/>
                </a:cubicBezTo>
                <a:cubicBezTo>
                  <a:pt x="3248" y="2062"/>
                  <a:pt x="3283" y="1984"/>
                  <a:pt x="3283" y="1898"/>
                </a:cubicBezTo>
                <a:cubicBezTo>
                  <a:pt x="3283" y="1809"/>
                  <a:pt x="3246" y="1729"/>
                  <a:pt x="3187" y="1672"/>
                </a:cubicBezTo>
                <a:close/>
                <a:moveTo>
                  <a:pt x="491" y="2925"/>
                </a:moveTo>
                <a:cubicBezTo>
                  <a:pt x="319" y="2925"/>
                  <a:pt x="180" y="2786"/>
                  <a:pt x="180" y="2614"/>
                </a:cubicBezTo>
                <a:cubicBezTo>
                  <a:pt x="180" y="1187"/>
                  <a:pt x="180" y="1187"/>
                  <a:pt x="180" y="1187"/>
                </a:cubicBezTo>
                <a:cubicBezTo>
                  <a:pt x="900" y="1187"/>
                  <a:pt x="900" y="1187"/>
                  <a:pt x="900" y="1187"/>
                </a:cubicBezTo>
                <a:cubicBezTo>
                  <a:pt x="900" y="2755"/>
                  <a:pt x="900" y="2755"/>
                  <a:pt x="900" y="2755"/>
                </a:cubicBezTo>
                <a:cubicBezTo>
                  <a:pt x="900" y="2755"/>
                  <a:pt x="900" y="2755"/>
                  <a:pt x="900" y="2756"/>
                </a:cubicBezTo>
                <a:cubicBezTo>
                  <a:pt x="900" y="2925"/>
                  <a:pt x="900" y="2925"/>
                  <a:pt x="900" y="2925"/>
                </a:cubicBezTo>
                <a:lnTo>
                  <a:pt x="491" y="2925"/>
                </a:lnTo>
                <a:close/>
                <a:moveTo>
                  <a:pt x="2968" y="2475"/>
                </a:moveTo>
                <a:cubicBezTo>
                  <a:pt x="2693" y="2475"/>
                  <a:pt x="2693" y="2475"/>
                  <a:pt x="2693" y="2475"/>
                </a:cubicBezTo>
                <a:cubicBezTo>
                  <a:pt x="2643" y="2475"/>
                  <a:pt x="2603" y="2516"/>
                  <a:pt x="2603" y="2565"/>
                </a:cubicBezTo>
                <a:cubicBezTo>
                  <a:pt x="2603" y="2615"/>
                  <a:pt x="2643" y="2655"/>
                  <a:pt x="2693" y="2655"/>
                </a:cubicBezTo>
                <a:cubicBezTo>
                  <a:pt x="2749" y="2655"/>
                  <a:pt x="2749" y="2655"/>
                  <a:pt x="2749" y="2655"/>
                </a:cubicBezTo>
                <a:cubicBezTo>
                  <a:pt x="2760" y="2661"/>
                  <a:pt x="2774" y="2664"/>
                  <a:pt x="2788" y="2664"/>
                </a:cubicBezTo>
                <a:cubicBezTo>
                  <a:pt x="2862" y="2664"/>
                  <a:pt x="2923" y="2725"/>
                  <a:pt x="2923" y="2797"/>
                </a:cubicBezTo>
                <a:cubicBezTo>
                  <a:pt x="2922" y="2832"/>
                  <a:pt x="2908" y="2865"/>
                  <a:pt x="2882" y="2889"/>
                </a:cubicBezTo>
                <a:cubicBezTo>
                  <a:pt x="2857" y="2913"/>
                  <a:pt x="2823" y="2925"/>
                  <a:pt x="2783" y="2925"/>
                </a:cubicBezTo>
                <a:cubicBezTo>
                  <a:pt x="2094" y="2926"/>
                  <a:pt x="2094" y="2926"/>
                  <a:pt x="2094" y="2926"/>
                </a:cubicBezTo>
                <a:cubicBezTo>
                  <a:pt x="1744" y="2907"/>
                  <a:pt x="1403" y="2830"/>
                  <a:pt x="1080" y="2697"/>
                </a:cubicBezTo>
                <a:cubicBezTo>
                  <a:pt x="1080" y="1566"/>
                  <a:pt x="1080" y="1566"/>
                  <a:pt x="1080" y="1566"/>
                </a:cubicBezTo>
                <a:cubicBezTo>
                  <a:pt x="1082" y="1558"/>
                  <a:pt x="1083" y="1550"/>
                  <a:pt x="1083" y="1541"/>
                </a:cubicBezTo>
                <a:cubicBezTo>
                  <a:pt x="1083" y="1465"/>
                  <a:pt x="1114" y="1390"/>
                  <a:pt x="1169" y="1337"/>
                </a:cubicBezTo>
                <a:cubicBezTo>
                  <a:pt x="1179" y="1326"/>
                  <a:pt x="1199" y="1311"/>
                  <a:pt x="1225" y="1291"/>
                </a:cubicBezTo>
                <a:cubicBezTo>
                  <a:pt x="1381" y="1171"/>
                  <a:pt x="1706" y="920"/>
                  <a:pt x="1706" y="553"/>
                </a:cubicBezTo>
                <a:cubicBezTo>
                  <a:pt x="1706" y="351"/>
                  <a:pt x="1706" y="351"/>
                  <a:pt x="1706" y="351"/>
                </a:cubicBezTo>
                <a:cubicBezTo>
                  <a:pt x="1711" y="340"/>
                  <a:pt x="1713" y="328"/>
                  <a:pt x="1713" y="315"/>
                </a:cubicBezTo>
                <a:cubicBezTo>
                  <a:pt x="1713" y="241"/>
                  <a:pt x="1774" y="180"/>
                  <a:pt x="1848" y="180"/>
                </a:cubicBezTo>
                <a:cubicBezTo>
                  <a:pt x="1923" y="180"/>
                  <a:pt x="1983" y="241"/>
                  <a:pt x="1983" y="315"/>
                </a:cubicBezTo>
                <a:cubicBezTo>
                  <a:pt x="1983" y="1215"/>
                  <a:pt x="1983" y="1215"/>
                  <a:pt x="1983" y="1215"/>
                </a:cubicBezTo>
                <a:cubicBezTo>
                  <a:pt x="1983" y="1265"/>
                  <a:pt x="2024" y="1305"/>
                  <a:pt x="2073" y="1305"/>
                </a:cubicBezTo>
                <a:cubicBezTo>
                  <a:pt x="2973" y="1305"/>
                  <a:pt x="2973" y="1305"/>
                  <a:pt x="2973" y="1305"/>
                </a:cubicBezTo>
                <a:cubicBezTo>
                  <a:pt x="3048" y="1305"/>
                  <a:pt x="3108" y="1366"/>
                  <a:pt x="3108" y="1440"/>
                </a:cubicBezTo>
                <a:cubicBezTo>
                  <a:pt x="3108" y="1515"/>
                  <a:pt x="3048" y="1575"/>
                  <a:pt x="2973" y="1575"/>
                </a:cubicBezTo>
                <a:cubicBezTo>
                  <a:pt x="2693" y="1575"/>
                  <a:pt x="2693" y="1575"/>
                  <a:pt x="2693" y="1575"/>
                </a:cubicBezTo>
                <a:cubicBezTo>
                  <a:pt x="2643" y="1575"/>
                  <a:pt x="2603" y="1616"/>
                  <a:pt x="2603" y="1665"/>
                </a:cubicBezTo>
                <a:cubicBezTo>
                  <a:pt x="2603" y="1715"/>
                  <a:pt x="2643" y="1755"/>
                  <a:pt x="2693" y="1755"/>
                </a:cubicBezTo>
                <a:cubicBezTo>
                  <a:pt x="2932" y="1755"/>
                  <a:pt x="2932" y="1755"/>
                  <a:pt x="2932" y="1755"/>
                </a:cubicBezTo>
                <a:cubicBezTo>
                  <a:pt x="2943" y="1760"/>
                  <a:pt x="2955" y="1763"/>
                  <a:pt x="2968" y="1763"/>
                </a:cubicBezTo>
                <a:cubicBezTo>
                  <a:pt x="3042" y="1763"/>
                  <a:pt x="3103" y="1823"/>
                  <a:pt x="3103" y="1898"/>
                </a:cubicBezTo>
                <a:cubicBezTo>
                  <a:pt x="3103" y="1959"/>
                  <a:pt x="3061" y="2012"/>
                  <a:pt x="3004" y="2028"/>
                </a:cubicBezTo>
                <a:cubicBezTo>
                  <a:pt x="2992" y="2026"/>
                  <a:pt x="2980" y="2025"/>
                  <a:pt x="2968" y="2025"/>
                </a:cubicBezTo>
                <a:cubicBezTo>
                  <a:pt x="2955" y="2025"/>
                  <a:pt x="2943" y="2028"/>
                  <a:pt x="2932" y="2033"/>
                </a:cubicBezTo>
                <a:cubicBezTo>
                  <a:pt x="2693" y="2033"/>
                  <a:pt x="2693" y="2033"/>
                  <a:pt x="2693" y="2033"/>
                </a:cubicBezTo>
                <a:cubicBezTo>
                  <a:pt x="2643" y="2033"/>
                  <a:pt x="2603" y="2073"/>
                  <a:pt x="2603" y="2123"/>
                </a:cubicBezTo>
                <a:cubicBezTo>
                  <a:pt x="2603" y="2172"/>
                  <a:pt x="2643" y="2213"/>
                  <a:pt x="2693" y="2213"/>
                </a:cubicBezTo>
                <a:cubicBezTo>
                  <a:pt x="2968" y="2213"/>
                  <a:pt x="2968" y="2213"/>
                  <a:pt x="2968" y="2213"/>
                </a:cubicBezTo>
                <a:cubicBezTo>
                  <a:pt x="2980" y="2213"/>
                  <a:pt x="2992" y="2212"/>
                  <a:pt x="3004" y="2210"/>
                </a:cubicBezTo>
                <a:cubicBezTo>
                  <a:pt x="3061" y="2226"/>
                  <a:pt x="3103" y="2279"/>
                  <a:pt x="3103" y="2340"/>
                </a:cubicBezTo>
                <a:cubicBezTo>
                  <a:pt x="3103" y="2415"/>
                  <a:pt x="3042" y="2475"/>
                  <a:pt x="2968" y="2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70" name="Elipse 57">
            <a:hlinkClick r:id="rId13"/>
            <a:extLst>
              <a:ext uri="{FF2B5EF4-FFF2-40B4-BE49-F238E27FC236}">
                <a16:creationId xmlns:a16="http://schemas.microsoft.com/office/drawing/2014/main" xmlns="" id="{B5C462F4-72F1-4425-892A-7AB1A9F24105}"/>
              </a:ext>
            </a:extLst>
          </p:cNvPr>
          <p:cNvSpPr/>
          <p:nvPr/>
        </p:nvSpPr>
        <p:spPr>
          <a:xfrm>
            <a:off x="5583187" y="4195080"/>
            <a:ext cx="575035" cy="575035"/>
          </a:xfrm>
          <a:prstGeom prst="ellipse">
            <a:avLst/>
          </a:prstGeom>
          <a:solidFill>
            <a:schemeClr val="accent2">
              <a:lumMod val="2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1" name="Freeform 93">
            <a:hlinkClick r:id="rId13"/>
            <a:extLst>
              <a:ext uri="{FF2B5EF4-FFF2-40B4-BE49-F238E27FC236}">
                <a16:creationId xmlns:a16="http://schemas.microsoft.com/office/drawing/2014/main" xmlns="" id="{22842D05-CD30-4BCF-B5B6-C694522389EA}"/>
              </a:ext>
            </a:extLst>
          </p:cNvPr>
          <p:cNvSpPr>
            <a:spLocks noEditPoints="1"/>
          </p:cNvSpPr>
          <p:nvPr/>
        </p:nvSpPr>
        <p:spPr>
          <a:xfrm>
            <a:off x="5734179" y="4301698"/>
            <a:ext cx="273050" cy="258763"/>
          </a:xfrm>
          <a:custGeom>
            <a:avLst/>
            <a:gdLst>
              <a:gd name="T0" fmla="*/ 3288 w 3288"/>
              <a:gd name="T1" fmla="*/ 1440 h 3106"/>
              <a:gd name="T2" fmla="*/ 2163 w 3288"/>
              <a:gd name="T3" fmla="*/ 1125 h 3106"/>
              <a:gd name="T4" fmla="*/ 1848 w 3288"/>
              <a:gd name="T5" fmla="*/ 0 h 3106"/>
              <a:gd name="T6" fmla="*/ 1526 w 3288"/>
              <a:gd name="T7" fmla="*/ 315 h 3106"/>
              <a:gd name="T8" fmla="*/ 1115 w 3288"/>
              <a:gd name="T9" fmla="*/ 1149 h 3106"/>
              <a:gd name="T10" fmla="*/ 1080 w 3288"/>
              <a:gd name="T11" fmla="*/ 1097 h 3106"/>
              <a:gd name="T12" fmla="*/ 90 w 3288"/>
              <a:gd name="T13" fmla="*/ 1007 h 3106"/>
              <a:gd name="T14" fmla="*/ 0 w 3288"/>
              <a:gd name="T15" fmla="*/ 2614 h 3106"/>
              <a:gd name="T16" fmla="*/ 990 w 3288"/>
              <a:gd name="T17" fmla="*/ 3105 h 3106"/>
              <a:gd name="T18" fmla="*/ 1080 w 3288"/>
              <a:gd name="T19" fmla="*/ 2891 h 3106"/>
              <a:gd name="T20" fmla="*/ 2784 w 3288"/>
              <a:gd name="T21" fmla="*/ 3106 h 3106"/>
              <a:gd name="T22" fmla="*/ 3007 w 3288"/>
              <a:gd name="T23" fmla="*/ 3019 h 3106"/>
              <a:gd name="T24" fmla="*/ 3060 w 3288"/>
              <a:gd name="T25" fmla="*/ 2642 h 3106"/>
              <a:gd name="T26" fmla="*/ 3192 w 3288"/>
              <a:gd name="T27" fmla="*/ 2119 h 3106"/>
              <a:gd name="T28" fmla="*/ 3187 w 3288"/>
              <a:gd name="T29" fmla="*/ 1672 h 3106"/>
              <a:gd name="T30" fmla="*/ 180 w 3288"/>
              <a:gd name="T31" fmla="*/ 2614 h 3106"/>
              <a:gd name="T32" fmla="*/ 900 w 3288"/>
              <a:gd name="T33" fmla="*/ 1187 h 3106"/>
              <a:gd name="T34" fmla="*/ 900 w 3288"/>
              <a:gd name="T35" fmla="*/ 2756 h 3106"/>
              <a:gd name="T36" fmla="*/ 491 w 3288"/>
              <a:gd name="T37" fmla="*/ 2925 h 3106"/>
              <a:gd name="T38" fmla="*/ 2693 w 3288"/>
              <a:gd name="T39" fmla="*/ 2475 h 3106"/>
              <a:gd name="T40" fmla="*/ 2693 w 3288"/>
              <a:gd name="T41" fmla="*/ 2655 h 3106"/>
              <a:gd name="T42" fmla="*/ 2788 w 3288"/>
              <a:gd name="T43" fmla="*/ 2664 h 3106"/>
              <a:gd name="T44" fmla="*/ 2882 w 3288"/>
              <a:gd name="T45" fmla="*/ 2889 h 3106"/>
              <a:gd name="T46" fmla="*/ 2094 w 3288"/>
              <a:gd name="T47" fmla="*/ 2926 h 3106"/>
              <a:gd name="T48" fmla="*/ 1080 w 3288"/>
              <a:gd name="T49" fmla="*/ 1566 h 3106"/>
              <a:gd name="T50" fmla="*/ 1169 w 3288"/>
              <a:gd name="T51" fmla="*/ 1337 h 3106"/>
              <a:gd name="T52" fmla="*/ 1706 w 3288"/>
              <a:gd name="T53" fmla="*/ 553 h 3106"/>
              <a:gd name="T54" fmla="*/ 1713 w 3288"/>
              <a:gd name="T55" fmla="*/ 315 h 3106"/>
              <a:gd name="T56" fmla="*/ 1983 w 3288"/>
              <a:gd name="T57" fmla="*/ 315 h 3106"/>
              <a:gd name="T58" fmla="*/ 2073 w 3288"/>
              <a:gd name="T59" fmla="*/ 1305 h 3106"/>
              <a:gd name="T60" fmla="*/ 3108 w 3288"/>
              <a:gd name="T61" fmla="*/ 1440 h 3106"/>
              <a:gd name="T62" fmla="*/ 2693 w 3288"/>
              <a:gd name="T63" fmla="*/ 1575 h 3106"/>
              <a:gd name="T64" fmla="*/ 2693 w 3288"/>
              <a:gd name="T65" fmla="*/ 1755 h 3106"/>
              <a:gd name="T66" fmla="*/ 2968 w 3288"/>
              <a:gd name="T67" fmla="*/ 1763 h 3106"/>
              <a:gd name="T68" fmla="*/ 3004 w 3288"/>
              <a:gd name="T69" fmla="*/ 2028 h 3106"/>
              <a:gd name="T70" fmla="*/ 2932 w 3288"/>
              <a:gd name="T71" fmla="*/ 2033 h 3106"/>
              <a:gd name="T72" fmla="*/ 2603 w 3288"/>
              <a:gd name="T73" fmla="*/ 2123 h 3106"/>
              <a:gd name="T74" fmla="*/ 2968 w 3288"/>
              <a:gd name="T75" fmla="*/ 2213 h 3106"/>
              <a:gd name="T76" fmla="*/ 3103 w 3288"/>
              <a:gd name="T77" fmla="*/ 2340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88" h="3106">
                <a:moveTo>
                  <a:pt x="3187" y="1672"/>
                </a:moveTo>
                <a:cubicBezTo>
                  <a:pt x="3249" y="1614"/>
                  <a:pt x="3288" y="1532"/>
                  <a:pt x="3288" y="1440"/>
                </a:cubicBezTo>
                <a:cubicBezTo>
                  <a:pt x="3288" y="1267"/>
                  <a:pt x="3147" y="1125"/>
                  <a:pt x="2973" y="1125"/>
                </a:cubicBezTo>
                <a:cubicBezTo>
                  <a:pt x="2163" y="1125"/>
                  <a:pt x="2163" y="1125"/>
                  <a:pt x="2163" y="1125"/>
                </a:cubicBezTo>
                <a:cubicBezTo>
                  <a:pt x="2163" y="315"/>
                  <a:pt x="2163" y="315"/>
                  <a:pt x="2163" y="315"/>
                </a:cubicBezTo>
                <a:cubicBezTo>
                  <a:pt x="2163" y="142"/>
                  <a:pt x="2022" y="0"/>
                  <a:pt x="1848" y="0"/>
                </a:cubicBezTo>
                <a:cubicBezTo>
                  <a:pt x="1689" y="0"/>
                  <a:pt x="1556" y="120"/>
                  <a:pt x="1536" y="274"/>
                </a:cubicBezTo>
                <a:cubicBezTo>
                  <a:pt x="1530" y="287"/>
                  <a:pt x="1526" y="301"/>
                  <a:pt x="1526" y="315"/>
                </a:cubicBezTo>
                <a:cubicBezTo>
                  <a:pt x="1526" y="553"/>
                  <a:pt x="1526" y="553"/>
                  <a:pt x="1526" y="553"/>
                </a:cubicBezTo>
                <a:cubicBezTo>
                  <a:pt x="1526" y="831"/>
                  <a:pt x="1248" y="1046"/>
                  <a:pt x="1115" y="1149"/>
                </a:cubicBezTo>
                <a:cubicBezTo>
                  <a:pt x="1102" y="1159"/>
                  <a:pt x="1090" y="1168"/>
                  <a:pt x="1080" y="1176"/>
                </a:cubicBezTo>
                <a:cubicBezTo>
                  <a:pt x="1080" y="1097"/>
                  <a:pt x="1080" y="1097"/>
                  <a:pt x="1080" y="1097"/>
                </a:cubicBezTo>
                <a:cubicBezTo>
                  <a:pt x="1080" y="1047"/>
                  <a:pt x="1039" y="1007"/>
                  <a:pt x="990" y="1007"/>
                </a:cubicBezTo>
                <a:cubicBezTo>
                  <a:pt x="90" y="1007"/>
                  <a:pt x="90" y="1007"/>
                  <a:pt x="90" y="1007"/>
                </a:cubicBezTo>
                <a:cubicBezTo>
                  <a:pt x="40" y="1007"/>
                  <a:pt x="0" y="1047"/>
                  <a:pt x="0" y="1097"/>
                </a:cubicBezTo>
                <a:cubicBezTo>
                  <a:pt x="0" y="2614"/>
                  <a:pt x="0" y="2614"/>
                  <a:pt x="0" y="2614"/>
                </a:cubicBezTo>
                <a:cubicBezTo>
                  <a:pt x="0" y="2885"/>
                  <a:pt x="220" y="3105"/>
                  <a:pt x="491" y="3105"/>
                </a:cubicBezTo>
                <a:cubicBezTo>
                  <a:pt x="990" y="3105"/>
                  <a:pt x="990" y="3105"/>
                  <a:pt x="990" y="3105"/>
                </a:cubicBezTo>
                <a:cubicBezTo>
                  <a:pt x="1039" y="3105"/>
                  <a:pt x="1080" y="3065"/>
                  <a:pt x="1080" y="3015"/>
                </a:cubicBezTo>
                <a:cubicBezTo>
                  <a:pt x="1080" y="2891"/>
                  <a:pt x="1080" y="2891"/>
                  <a:pt x="1080" y="2891"/>
                </a:cubicBezTo>
                <a:cubicBezTo>
                  <a:pt x="1401" y="3015"/>
                  <a:pt x="1739" y="3088"/>
                  <a:pt x="2089" y="3105"/>
                </a:cubicBezTo>
                <a:cubicBezTo>
                  <a:pt x="2784" y="3106"/>
                  <a:pt x="2784" y="3106"/>
                  <a:pt x="2784" y="3106"/>
                </a:cubicBezTo>
                <a:cubicBezTo>
                  <a:pt x="2787" y="3106"/>
                  <a:pt x="2789" y="3106"/>
                  <a:pt x="2792" y="3106"/>
                </a:cubicBezTo>
                <a:cubicBezTo>
                  <a:pt x="2872" y="3106"/>
                  <a:pt x="2948" y="3075"/>
                  <a:pt x="3007" y="3019"/>
                </a:cubicBezTo>
                <a:cubicBezTo>
                  <a:pt x="3067" y="2962"/>
                  <a:pt x="3101" y="2885"/>
                  <a:pt x="3103" y="2799"/>
                </a:cubicBezTo>
                <a:cubicBezTo>
                  <a:pt x="3103" y="2742"/>
                  <a:pt x="3087" y="2688"/>
                  <a:pt x="3060" y="2642"/>
                </a:cubicBezTo>
                <a:cubicBezTo>
                  <a:pt x="3189" y="2602"/>
                  <a:pt x="3283" y="2482"/>
                  <a:pt x="3283" y="2340"/>
                </a:cubicBezTo>
                <a:cubicBezTo>
                  <a:pt x="3283" y="2254"/>
                  <a:pt x="3248" y="2176"/>
                  <a:pt x="3192" y="2119"/>
                </a:cubicBezTo>
                <a:cubicBezTo>
                  <a:pt x="3248" y="2062"/>
                  <a:pt x="3283" y="1984"/>
                  <a:pt x="3283" y="1898"/>
                </a:cubicBezTo>
                <a:cubicBezTo>
                  <a:pt x="3283" y="1809"/>
                  <a:pt x="3246" y="1729"/>
                  <a:pt x="3187" y="1672"/>
                </a:cubicBezTo>
                <a:close/>
                <a:moveTo>
                  <a:pt x="491" y="2925"/>
                </a:moveTo>
                <a:cubicBezTo>
                  <a:pt x="319" y="2925"/>
                  <a:pt x="180" y="2786"/>
                  <a:pt x="180" y="2614"/>
                </a:cubicBezTo>
                <a:cubicBezTo>
                  <a:pt x="180" y="1187"/>
                  <a:pt x="180" y="1187"/>
                  <a:pt x="180" y="1187"/>
                </a:cubicBezTo>
                <a:cubicBezTo>
                  <a:pt x="900" y="1187"/>
                  <a:pt x="900" y="1187"/>
                  <a:pt x="900" y="1187"/>
                </a:cubicBezTo>
                <a:cubicBezTo>
                  <a:pt x="900" y="2755"/>
                  <a:pt x="900" y="2755"/>
                  <a:pt x="900" y="2755"/>
                </a:cubicBezTo>
                <a:cubicBezTo>
                  <a:pt x="900" y="2755"/>
                  <a:pt x="900" y="2755"/>
                  <a:pt x="900" y="2756"/>
                </a:cubicBezTo>
                <a:cubicBezTo>
                  <a:pt x="900" y="2925"/>
                  <a:pt x="900" y="2925"/>
                  <a:pt x="900" y="2925"/>
                </a:cubicBezTo>
                <a:lnTo>
                  <a:pt x="491" y="2925"/>
                </a:lnTo>
                <a:close/>
                <a:moveTo>
                  <a:pt x="2968" y="2475"/>
                </a:moveTo>
                <a:cubicBezTo>
                  <a:pt x="2693" y="2475"/>
                  <a:pt x="2693" y="2475"/>
                  <a:pt x="2693" y="2475"/>
                </a:cubicBezTo>
                <a:cubicBezTo>
                  <a:pt x="2643" y="2475"/>
                  <a:pt x="2603" y="2516"/>
                  <a:pt x="2603" y="2565"/>
                </a:cubicBezTo>
                <a:cubicBezTo>
                  <a:pt x="2603" y="2615"/>
                  <a:pt x="2643" y="2655"/>
                  <a:pt x="2693" y="2655"/>
                </a:cubicBezTo>
                <a:cubicBezTo>
                  <a:pt x="2749" y="2655"/>
                  <a:pt x="2749" y="2655"/>
                  <a:pt x="2749" y="2655"/>
                </a:cubicBezTo>
                <a:cubicBezTo>
                  <a:pt x="2760" y="2661"/>
                  <a:pt x="2774" y="2664"/>
                  <a:pt x="2788" y="2664"/>
                </a:cubicBezTo>
                <a:cubicBezTo>
                  <a:pt x="2862" y="2664"/>
                  <a:pt x="2923" y="2725"/>
                  <a:pt x="2923" y="2797"/>
                </a:cubicBezTo>
                <a:cubicBezTo>
                  <a:pt x="2922" y="2832"/>
                  <a:pt x="2908" y="2865"/>
                  <a:pt x="2882" y="2889"/>
                </a:cubicBezTo>
                <a:cubicBezTo>
                  <a:pt x="2857" y="2913"/>
                  <a:pt x="2823" y="2925"/>
                  <a:pt x="2783" y="2925"/>
                </a:cubicBezTo>
                <a:cubicBezTo>
                  <a:pt x="2094" y="2926"/>
                  <a:pt x="2094" y="2926"/>
                  <a:pt x="2094" y="2926"/>
                </a:cubicBezTo>
                <a:cubicBezTo>
                  <a:pt x="1744" y="2907"/>
                  <a:pt x="1403" y="2830"/>
                  <a:pt x="1080" y="2697"/>
                </a:cubicBezTo>
                <a:cubicBezTo>
                  <a:pt x="1080" y="1566"/>
                  <a:pt x="1080" y="1566"/>
                  <a:pt x="1080" y="1566"/>
                </a:cubicBezTo>
                <a:cubicBezTo>
                  <a:pt x="1082" y="1558"/>
                  <a:pt x="1083" y="1550"/>
                  <a:pt x="1083" y="1541"/>
                </a:cubicBezTo>
                <a:cubicBezTo>
                  <a:pt x="1083" y="1465"/>
                  <a:pt x="1114" y="1390"/>
                  <a:pt x="1169" y="1337"/>
                </a:cubicBezTo>
                <a:cubicBezTo>
                  <a:pt x="1179" y="1326"/>
                  <a:pt x="1199" y="1311"/>
                  <a:pt x="1225" y="1291"/>
                </a:cubicBezTo>
                <a:cubicBezTo>
                  <a:pt x="1381" y="1171"/>
                  <a:pt x="1706" y="920"/>
                  <a:pt x="1706" y="553"/>
                </a:cubicBezTo>
                <a:cubicBezTo>
                  <a:pt x="1706" y="351"/>
                  <a:pt x="1706" y="351"/>
                  <a:pt x="1706" y="351"/>
                </a:cubicBezTo>
                <a:cubicBezTo>
                  <a:pt x="1711" y="340"/>
                  <a:pt x="1713" y="328"/>
                  <a:pt x="1713" y="315"/>
                </a:cubicBezTo>
                <a:cubicBezTo>
                  <a:pt x="1713" y="241"/>
                  <a:pt x="1774" y="180"/>
                  <a:pt x="1848" y="180"/>
                </a:cubicBezTo>
                <a:cubicBezTo>
                  <a:pt x="1923" y="180"/>
                  <a:pt x="1983" y="241"/>
                  <a:pt x="1983" y="315"/>
                </a:cubicBezTo>
                <a:cubicBezTo>
                  <a:pt x="1983" y="1215"/>
                  <a:pt x="1983" y="1215"/>
                  <a:pt x="1983" y="1215"/>
                </a:cubicBezTo>
                <a:cubicBezTo>
                  <a:pt x="1983" y="1265"/>
                  <a:pt x="2024" y="1305"/>
                  <a:pt x="2073" y="1305"/>
                </a:cubicBezTo>
                <a:cubicBezTo>
                  <a:pt x="2973" y="1305"/>
                  <a:pt x="2973" y="1305"/>
                  <a:pt x="2973" y="1305"/>
                </a:cubicBezTo>
                <a:cubicBezTo>
                  <a:pt x="3048" y="1305"/>
                  <a:pt x="3108" y="1366"/>
                  <a:pt x="3108" y="1440"/>
                </a:cubicBezTo>
                <a:cubicBezTo>
                  <a:pt x="3108" y="1515"/>
                  <a:pt x="3048" y="1575"/>
                  <a:pt x="2973" y="1575"/>
                </a:cubicBezTo>
                <a:cubicBezTo>
                  <a:pt x="2693" y="1575"/>
                  <a:pt x="2693" y="1575"/>
                  <a:pt x="2693" y="1575"/>
                </a:cubicBezTo>
                <a:cubicBezTo>
                  <a:pt x="2643" y="1575"/>
                  <a:pt x="2603" y="1616"/>
                  <a:pt x="2603" y="1665"/>
                </a:cubicBezTo>
                <a:cubicBezTo>
                  <a:pt x="2603" y="1715"/>
                  <a:pt x="2643" y="1755"/>
                  <a:pt x="2693" y="1755"/>
                </a:cubicBezTo>
                <a:cubicBezTo>
                  <a:pt x="2932" y="1755"/>
                  <a:pt x="2932" y="1755"/>
                  <a:pt x="2932" y="1755"/>
                </a:cubicBezTo>
                <a:cubicBezTo>
                  <a:pt x="2943" y="1760"/>
                  <a:pt x="2955" y="1763"/>
                  <a:pt x="2968" y="1763"/>
                </a:cubicBezTo>
                <a:cubicBezTo>
                  <a:pt x="3042" y="1763"/>
                  <a:pt x="3103" y="1823"/>
                  <a:pt x="3103" y="1898"/>
                </a:cubicBezTo>
                <a:cubicBezTo>
                  <a:pt x="3103" y="1959"/>
                  <a:pt x="3061" y="2012"/>
                  <a:pt x="3004" y="2028"/>
                </a:cubicBezTo>
                <a:cubicBezTo>
                  <a:pt x="2992" y="2026"/>
                  <a:pt x="2980" y="2025"/>
                  <a:pt x="2968" y="2025"/>
                </a:cubicBezTo>
                <a:cubicBezTo>
                  <a:pt x="2955" y="2025"/>
                  <a:pt x="2943" y="2028"/>
                  <a:pt x="2932" y="2033"/>
                </a:cubicBezTo>
                <a:cubicBezTo>
                  <a:pt x="2693" y="2033"/>
                  <a:pt x="2693" y="2033"/>
                  <a:pt x="2693" y="2033"/>
                </a:cubicBezTo>
                <a:cubicBezTo>
                  <a:pt x="2643" y="2033"/>
                  <a:pt x="2603" y="2073"/>
                  <a:pt x="2603" y="2123"/>
                </a:cubicBezTo>
                <a:cubicBezTo>
                  <a:pt x="2603" y="2172"/>
                  <a:pt x="2643" y="2213"/>
                  <a:pt x="2693" y="2213"/>
                </a:cubicBezTo>
                <a:cubicBezTo>
                  <a:pt x="2968" y="2213"/>
                  <a:pt x="2968" y="2213"/>
                  <a:pt x="2968" y="2213"/>
                </a:cubicBezTo>
                <a:cubicBezTo>
                  <a:pt x="2980" y="2213"/>
                  <a:pt x="2992" y="2212"/>
                  <a:pt x="3004" y="2210"/>
                </a:cubicBezTo>
                <a:cubicBezTo>
                  <a:pt x="3061" y="2226"/>
                  <a:pt x="3103" y="2279"/>
                  <a:pt x="3103" y="2340"/>
                </a:cubicBezTo>
                <a:cubicBezTo>
                  <a:pt x="3103" y="2415"/>
                  <a:pt x="3042" y="2475"/>
                  <a:pt x="2968" y="2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75" name="CuadroTexto 40">
            <a:extLst>
              <a:ext uri="{FF2B5EF4-FFF2-40B4-BE49-F238E27FC236}">
                <a16:creationId xmlns:a16="http://schemas.microsoft.com/office/drawing/2014/main" xmlns="" id="{73D6D1BE-B2E4-4949-86CA-7BC892227675}"/>
              </a:ext>
            </a:extLst>
          </p:cNvPr>
          <p:cNvSpPr txBox="1"/>
          <p:nvPr/>
        </p:nvSpPr>
        <p:spPr>
          <a:xfrm>
            <a:off x="6152844" y="4983865"/>
            <a:ext cx="5803745" cy="461665"/>
          </a:xfrm>
          <a:prstGeom prst="rect">
            <a:avLst/>
          </a:prstGeom>
          <a:noFill/>
        </p:spPr>
        <p:txBody>
          <a:bodyPr wrap="square" rtlCol="0">
            <a:spAutoFit/>
          </a:bodyPr>
          <a:lstStyle>
            <a:defPPr>
              <a:defRPr lang="es-ES"/>
            </a:defPPr>
            <a:lvl1pPr marL="228600" indent="-228600">
              <a:buFont typeface="+mj-lt"/>
              <a:buAutoNum type="arabicPeriod" startAt="4"/>
              <a:defRPr sz="1200">
                <a:solidFill>
                  <a:schemeClr val="tx1">
                    <a:lumMod val="65000"/>
                    <a:lumOff val="35000"/>
                  </a:schemeClr>
                </a:solidFill>
              </a:defRPr>
            </a:lvl1pPr>
          </a:lstStyle>
          <a:p>
            <a:pPr>
              <a:buFont typeface="+mj-lt"/>
              <a:buAutoNum type="arabicPeriod" startAt="6"/>
            </a:pPr>
            <a:r>
              <a:rPr lang="en-US" dirty="0">
                <a:hlinkClick r:id="rId14"/>
              </a:rPr>
              <a:t>Report on Fallback provisions in contracts for cash products and derivatives transactions referencing EURIBOR</a:t>
            </a:r>
            <a:endParaRPr lang="en-US" dirty="0"/>
          </a:p>
        </p:txBody>
      </p:sp>
      <p:sp>
        <p:nvSpPr>
          <p:cNvPr id="76" name="Elipse 57">
            <a:hlinkClick r:id="rId14"/>
            <a:extLst>
              <a:ext uri="{FF2B5EF4-FFF2-40B4-BE49-F238E27FC236}">
                <a16:creationId xmlns:a16="http://schemas.microsoft.com/office/drawing/2014/main" xmlns="" id="{B5C462F4-72F1-4425-892A-7AB1A9F24105}"/>
              </a:ext>
            </a:extLst>
          </p:cNvPr>
          <p:cNvSpPr/>
          <p:nvPr/>
        </p:nvSpPr>
        <p:spPr>
          <a:xfrm>
            <a:off x="5581750" y="4917113"/>
            <a:ext cx="575035" cy="575035"/>
          </a:xfrm>
          <a:prstGeom prst="ellipse">
            <a:avLst/>
          </a:prstGeom>
          <a:solidFill>
            <a:schemeClr val="accent2">
              <a:lumMod val="2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7" name="Freeform 93">
            <a:hlinkClick r:id="rId14"/>
            <a:extLst>
              <a:ext uri="{FF2B5EF4-FFF2-40B4-BE49-F238E27FC236}">
                <a16:creationId xmlns:a16="http://schemas.microsoft.com/office/drawing/2014/main" xmlns="" id="{22842D05-CD30-4BCF-B5B6-C694522389EA}"/>
              </a:ext>
            </a:extLst>
          </p:cNvPr>
          <p:cNvSpPr>
            <a:spLocks noEditPoints="1"/>
          </p:cNvSpPr>
          <p:nvPr/>
        </p:nvSpPr>
        <p:spPr>
          <a:xfrm>
            <a:off x="5732742" y="5023731"/>
            <a:ext cx="273050" cy="258763"/>
          </a:xfrm>
          <a:custGeom>
            <a:avLst/>
            <a:gdLst>
              <a:gd name="T0" fmla="*/ 3288 w 3288"/>
              <a:gd name="T1" fmla="*/ 1440 h 3106"/>
              <a:gd name="T2" fmla="*/ 2163 w 3288"/>
              <a:gd name="T3" fmla="*/ 1125 h 3106"/>
              <a:gd name="T4" fmla="*/ 1848 w 3288"/>
              <a:gd name="T5" fmla="*/ 0 h 3106"/>
              <a:gd name="T6" fmla="*/ 1526 w 3288"/>
              <a:gd name="T7" fmla="*/ 315 h 3106"/>
              <a:gd name="T8" fmla="*/ 1115 w 3288"/>
              <a:gd name="T9" fmla="*/ 1149 h 3106"/>
              <a:gd name="T10" fmla="*/ 1080 w 3288"/>
              <a:gd name="T11" fmla="*/ 1097 h 3106"/>
              <a:gd name="T12" fmla="*/ 90 w 3288"/>
              <a:gd name="T13" fmla="*/ 1007 h 3106"/>
              <a:gd name="T14" fmla="*/ 0 w 3288"/>
              <a:gd name="T15" fmla="*/ 2614 h 3106"/>
              <a:gd name="T16" fmla="*/ 990 w 3288"/>
              <a:gd name="T17" fmla="*/ 3105 h 3106"/>
              <a:gd name="T18" fmla="*/ 1080 w 3288"/>
              <a:gd name="T19" fmla="*/ 2891 h 3106"/>
              <a:gd name="T20" fmla="*/ 2784 w 3288"/>
              <a:gd name="T21" fmla="*/ 3106 h 3106"/>
              <a:gd name="T22" fmla="*/ 3007 w 3288"/>
              <a:gd name="T23" fmla="*/ 3019 h 3106"/>
              <a:gd name="T24" fmla="*/ 3060 w 3288"/>
              <a:gd name="T25" fmla="*/ 2642 h 3106"/>
              <a:gd name="T26" fmla="*/ 3192 w 3288"/>
              <a:gd name="T27" fmla="*/ 2119 h 3106"/>
              <a:gd name="T28" fmla="*/ 3187 w 3288"/>
              <a:gd name="T29" fmla="*/ 1672 h 3106"/>
              <a:gd name="T30" fmla="*/ 180 w 3288"/>
              <a:gd name="T31" fmla="*/ 2614 h 3106"/>
              <a:gd name="T32" fmla="*/ 900 w 3288"/>
              <a:gd name="T33" fmla="*/ 1187 h 3106"/>
              <a:gd name="T34" fmla="*/ 900 w 3288"/>
              <a:gd name="T35" fmla="*/ 2756 h 3106"/>
              <a:gd name="T36" fmla="*/ 491 w 3288"/>
              <a:gd name="T37" fmla="*/ 2925 h 3106"/>
              <a:gd name="T38" fmla="*/ 2693 w 3288"/>
              <a:gd name="T39" fmla="*/ 2475 h 3106"/>
              <a:gd name="T40" fmla="*/ 2693 w 3288"/>
              <a:gd name="T41" fmla="*/ 2655 h 3106"/>
              <a:gd name="T42" fmla="*/ 2788 w 3288"/>
              <a:gd name="T43" fmla="*/ 2664 h 3106"/>
              <a:gd name="T44" fmla="*/ 2882 w 3288"/>
              <a:gd name="T45" fmla="*/ 2889 h 3106"/>
              <a:gd name="T46" fmla="*/ 2094 w 3288"/>
              <a:gd name="T47" fmla="*/ 2926 h 3106"/>
              <a:gd name="T48" fmla="*/ 1080 w 3288"/>
              <a:gd name="T49" fmla="*/ 1566 h 3106"/>
              <a:gd name="T50" fmla="*/ 1169 w 3288"/>
              <a:gd name="T51" fmla="*/ 1337 h 3106"/>
              <a:gd name="T52" fmla="*/ 1706 w 3288"/>
              <a:gd name="T53" fmla="*/ 553 h 3106"/>
              <a:gd name="T54" fmla="*/ 1713 w 3288"/>
              <a:gd name="T55" fmla="*/ 315 h 3106"/>
              <a:gd name="T56" fmla="*/ 1983 w 3288"/>
              <a:gd name="T57" fmla="*/ 315 h 3106"/>
              <a:gd name="T58" fmla="*/ 2073 w 3288"/>
              <a:gd name="T59" fmla="*/ 1305 h 3106"/>
              <a:gd name="T60" fmla="*/ 3108 w 3288"/>
              <a:gd name="T61" fmla="*/ 1440 h 3106"/>
              <a:gd name="T62" fmla="*/ 2693 w 3288"/>
              <a:gd name="T63" fmla="*/ 1575 h 3106"/>
              <a:gd name="T64" fmla="*/ 2693 w 3288"/>
              <a:gd name="T65" fmla="*/ 1755 h 3106"/>
              <a:gd name="T66" fmla="*/ 2968 w 3288"/>
              <a:gd name="T67" fmla="*/ 1763 h 3106"/>
              <a:gd name="T68" fmla="*/ 3004 w 3288"/>
              <a:gd name="T69" fmla="*/ 2028 h 3106"/>
              <a:gd name="T70" fmla="*/ 2932 w 3288"/>
              <a:gd name="T71" fmla="*/ 2033 h 3106"/>
              <a:gd name="T72" fmla="*/ 2603 w 3288"/>
              <a:gd name="T73" fmla="*/ 2123 h 3106"/>
              <a:gd name="T74" fmla="*/ 2968 w 3288"/>
              <a:gd name="T75" fmla="*/ 2213 h 3106"/>
              <a:gd name="T76" fmla="*/ 3103 w 3288"/>
              <a:gd name="T77" fmla="*/ 2340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88" h="3106">
                <a:moveTo>
                  <a:pt x="3187" y="1672"/>
                </a:moveTo>
                <a:cubicBezTo>
                  <a:pt x="3249" y="1614"/>
                  <a:pt x="3288" y="1532"/>
                  <a:pt x="3288" y="1440"/>
                </a:cubicBezTo>
                <a:cubicBezTo>
                  <a:pt x="3288" y="1267"/>
                  <a:pt x="3147" y="1125"/>
                  <a:pt x="2973" y="1125"/>
                </a:cubicBezTo>
                <a:cubicBezTo>
                  <a:pt x="2163" y="1125"/>
                  <a:pt x="2163" y="1125"/>
                  <a:pt x="2163" y="1125"/>
                </a:cubicBezTo>
                <a:cubicBezTo>
                  <a:pt x="2163" y="315"/>
                  <a:pt x="2163" y="315"/>
                  <a:pt x="2163" y="315"/>
                </a:cubicBezTo>
                <a:cubicBezTo>
                  <a:pt x="2163" y="142"/>
                  <a:pt x="2022" y="0"/>
                  <a:pt x="1848" y="0"/>
                </a:cubicBezTo>
                <a:cubicBezTo>
                  <a:pt x="1689" y="0"/>
                  <a:pt x="1556" y="120"/>
                  <a:pt x="1536" y="274"/>
                </a:cubicBezTo>
                <a:cubicBezTo>
                  <a:pt x="1530" y="287"/>
                  <a:pt x="1526" y="301"/>
                  <a:pt x="1526" y="315"/>
                </a:cubicBezTo>
                <a:cubicBezTo>
                  <a:pt x="1526" y="553"/>
                  <a:pt x="1526" y="553"/>
                  <a:pt x="1526" y="553"/>
                </a:cubicBezTo>
                <a:cubicBezTo>
                  <a:pt x="1526" y="831"/>
                  <a:pt x="1248" y="1046"/>
                  <a:pt x="1115" y="1149"/>
                </a:cubicBezTo>
                <a:cubicBezTo>
                  <a:pt x="1102" y="1159"/>
                  <a:pt x="1090" y="1168"/>
                  <a:pt x="1080" y="1176"/>
                </a:cubicBezTo>
                <a:cubicBezTo>
                  <a:pt x="1080" y="1097"/>
                  <a:pt x="1080" y="1097"/>
                  <a:pt x="1080" y="1097"/>
                </a:cubicBezTo>
                <a:cubicBezTo>
                  <a:pt x="1080" y="1047"/>
                  <a:pt x="1039" y="1007"/>
                  <a:pt x="990" y="1007"/>
                </a:cubicBezTo>
                <a:cubicBezTo>
                  <a:pt x="90" y="1007"/>
                  <a:pt x="90" y="1007"/>
                  <a:pt x="90" y="1007"/>
                </a:cubicBezTo>
                <a:cubicBezTo>
                  <a:pt x="40" y="1007"/>
                  <a:pt x="0" y="1047"/>
                  <a:pt x="0" y="1097"/>
                </a:cubicBezTo>
                <a:cubicBezTo>
                  <a:pt x="0" y="2614"/>
                  <a:pt x="0" y="2614"/>
                  <a:pt x="0" y="2614"/>
                </a:cubicBezTo>
                <a:cubicBezTo>
                  <a:pt x="0" y="2885"/>
                  <a:pt x="220" y="3105"/>
                  <a:pt x="491" y="3105"/>
                </a:cubicBezTo>
                <a:cubicBezTo>
                  <a:pt x="990" y="3105"/>
                  <a:pt x="990" y="3105"/>
                  <a:pt x="990" y="3105"/>
                </a:cubicBezTo>
                <a:cubicBezTo>
                  <a:pt x="1039" y="3105"/>
                  <a:pt x="1080" y="3065"/>
                  <a:pt x="1080" y="3015"/>
                </a:cubicBezTo>
                <a:cubicBezTo>
                  <a:pt x="1080" y="2891"/>
                  <a:pt x="1080" y="2891"/>
                  <a:pt x="1080" y="2891"/>
                </a:cubicBezTo>
                <a:cubicBezTo>
                  <a:pt x="1401" y="3015"/>
                  <a:pt x="1739" y="3088"/>
                  <a:pt x="2089" y="3105"/>
                </a:cubicBezTo>
                <a:cubicBezTo>
                  <a:pt x="2784" y="3106"/>
                  <a:pt x="2784" y="3106"/>
                  <a:pt x="2784" y="3106"/>
                </a:cubicBezTo>
                <a:cubicBezTo>
                  <a:pt x="2787" y="3106"/>
                  <a:pt x="2789" y="3106"/>
                  <a:pt x="2792" y="3106"/>
                </a:cubicBezTo>
                <a:cubicBezTo>
                  <a:pt x="2872" y="3106"/>
                  <a:pt x="2948" y="3075"/>
                  <a:pt x="3007" y="3019"/>
                </a:cubicBezTo>
                <a:cubicBezTo>
                  <a:pt x="3067" y="2962"/>
                  <a:pt x="3101" y="2885"/>
                  <a:pt x="3103" y="2799"/>
                </a:cubicBezTo>
                <a:cubicBezTo>
                  <a:pt x="3103" y="2742"/>
                  <a:pt x="3087" y="2688"/>
                  <a:pt x="3060" y="2642"/>
                </a:cubicBezTo>
                <a:cubicBezTo>
                  <a:pt x="3189" y="2602"/>
                  <a:pt x="3283" y="2482"/>
                  <a:pt x="3283" y="2340"/>
                </a:cubicBezTo>
                <a:cubicBezTo>
                  <a:pt x="3283" y="2254"/>
                  <a:pt x="3248" y="2176"/>
                  <a:pt x="3192" y="2119"/>
                </a:cubicBezTo>
                <a:cubicBezTo>
                  <a:pt x="3248" y="2062"/>
                  <a:pt x="3283" y="1984"/>
                  <a:pt x="3283" y="1898"/>
                </a:cubicBezTo>
                <a:cubicBezTo>
                  <a:pt x="3283" y="1809"/>
                  <a:pt x="3246" y="1729"/>
                  <a:pt x="3187" y="1672"/>
                </a:cubicBezTo>
                <a:close/>
                <a:moveTo>
                  <a:pt x="491" y="2925"/>
                </a:moveTo>
                <a:cubicBezTo>
                  <a:pt x="319" y="2925"/>
                  <a:pt x="180" y="2786"/>
                  <a:pt x="180" y="2614"/>
                </a:cubicBezTo>
                <a:cubicBezTo>
                  <a:pt x="180" y="1187"/>
                  <a:pt x="180" y="1187"/>
                  <a:pt x="180" y="1187"/>
                </a:cubicBezTo>
                <a:cubicBezTo>
                  <a:pt x="900" y="1187"/>
                  <a:pt x="900" y="1187"/>
                  <a:pt x="900" y="1187"/>
                </a:cubicBezTo>
                <a:cubicBezTo>
                  <a:pt x="900" y="2755"/>
                  <a:pt x="900" y="2755"/>
                  <a:pt x="900" y="2755"/>
                </a:cubicBezTo>
                <a:cubicBezTo>
                  <a:pt x="900" y="2755"/>
                  <a:pt x="900" y="2755"/>
                  <a:pt x="900" y="2756"/>
                </a:cubicBezTo>
                <a:cubicBezTo>
                  <a:pt x="900" y="2925"/>
                  <a:pt x="900" y="2925"/>
                  <a:pt x="900" y="2925"/>
                </a:cubicBezTo>
                <a:lnTo>
                  <a:pt x="491" y="2925"/>
                </a:lnTo>
                <a:close/>
                <a:moveTo>
                  <a:pt x="2968" y="2475"/>
                </a:moveTo>
                <a:cubicBezTo>
                  <a:pt x="2693" y="2475"/>
                  <a:pt x="2693" y="2475"/>
                  <a:pt x="2693" y="2475"/>
                </a:cubicBezTo>
                <a:cubicBezTo>
                  <a:pt x="2643" y="2475"/>
                  <a:pt x="2603" y="2516"/>
                  <a:pt x="2603" y="2565"/>
                </a:cubicBezTo>
                <a:cubicBezTo>
                  <a:pt x="2603" y="2615"/>
                  <a:pt x="2643" y="2655"/>
                  <a:pt x="2693" y="2655"/>
                </a:cubicBezTo>
                <a:cubicBezTo>
                  <a:pt x="2749" y="2655"/>
                  <a:pt x="2749" y="2655"/>
                  <a:pt x="2749" y="2655"/>
                </a:cubicBezTo>
                <a:cubicBezTo>
                  <a:pt x="2760" y="2661"/>
                  <a:pt x="2774" y="2664"/>
                  <a:pt x="2788" y="2664"/>
                </a:cubicBezTo>
                <a:cubicBezTo>
                  <a:pt x="2862" y="2664"/>
                  <a:pt x="2923" y="2725"/>
                  <a:pt x="2923" y="2797"/>
                </a:cubicBezTo>
                <a:cubicBezTo>
                  <a:pt x="2922" y="2832"/>
                  <a:pt x="2908" y="2865"/>
                  <a:pt x="2882" y="2889"/>
                </a:cubicBezTo>
                <a:cubicBezTo>
                  <a:pt x="2857" y="2913"/>
                  <a:pt x="2823" y="2925"/>
                  <a:pt x="2783" y="2925"/>
                </a:cubicBezTo>
                <a:cubicBezTo>
                  <a:pt x="2094" y="2926"/>
                  <a:pt x="2094" y="2926"/>
                  <a:pt x="2094" y="2926"/>
                </a:cubicBezTo>
                <a:cubicBezTo>
                  <a:pt x="1744" y="2907"/>
                  <a:pt x="1403" y="2830"/>
                  <a:pt x="1080" y="2697"/>
                </a:cubicBezTo>
                <a:cubicBezTo>
                  <a:pt x="1080" y="1566"/>
                  <a:pt x="1080" y="1566"/>
                  <a:pt x="1080" y="1566"/>
                </a:cubicBezTo>
                <a:cubicBezTo>
                  <a:pt x="1082" y="1558"/>
                  <a:pt x="1083" y="1550"/>
                  <a:pt x="1083" y="1541"/>
                </a:cubicBezTo>
                <a:cubicBezTo>
                  <a:pt x="1083" y="1465"/>
                  <a:pt x="1114" y="1390"/>
                  <a:pt x="1169" y="1337"/>
                </a:cubicBezTo>
                <a:cubicBezTo>
                  <a:pt x="1179" y="1326"/>
                  <a:pt x="1199" y="1311"/>
                  <a:pt x="1225" y="1291"/>
                </a:cubicBezTo>
                <a:cubicBezTo>
                  <a:pt x="1381" y="1171"/>
                  <a:pt x="1706" y="920"/>
                  <a:pt x="1706" y="553"/>
                </a:cubicBezTo>
                <a:cubicBezTo>
                  <a:pt x="1706" y="351"/>
                  <a:pt x="1706" y="351"/>
                  <a:pt x="1706" y="351"/>
                </a:cubicBezTo>
                <a:cubicBezTo>
                  <a:pt x="1711" y="340"/>
                  <a:pt x="1713" y="328"/>
                  <a:pt x="1713" y="315"/>
                </a:cubicBezTo>
                <a:cubicBezTo>
                  <a:pt x="1713" y="241"/>
                  <a:pt x="1774" y="180"/>
                  <a:pt x="1848" y="180"/>
                </a:cubicBezTo>
                <a:cubicBezTo>
                  <a:pt x="1923" y="180"/>
                  <a:pt x="1983" y="241"/>
                  <a:pt x="1983" y="315"/>
                </a:cubicBezTo>
                <a:cubicBezTo>
                  <a:pt x="1983" y="1215"/>
                  <a:pt x="1983" y="1215"/>
                  <a:pt x="1983" y="1215"/>
                </a:cubicBezTo>
                <a:cubicBezTo>
                  <a:pt x="1983" y="1265"/>
                  <a:pt x="2024" y="1305"/>
                  <a:pt x="2073" y="1305"/>
                </a:cubicBezTo>
                <a:cubicBezTo>
                  <a:pt x="2973" y="1305"/>
                  <a:pt x="2973" y="1305"/>
                  <a:pt x="2973" y="1305"/>
                </a:cubicBezTo>
                <a:cubicBezTo>
                  <a:pt x="3048" y="1305"/>
                  <a:pt x="3108" y="1366"/>
                  <a:pt x="3108" y="1440"/>
                </a:cubicBezTo>
                <a:cubicBezTo>
                  <a:pt x="3108" y="1515"/>
                  <a:pt x="3048" y="1575"/>
                  <a:pt x="2973" y="1575"/>
                </a:cubicBezTo>
                <a:cubicBezTo>
                  <a:pt x="2693" y="1575"/>
                  <a:pt x="2693" y="1575"/>
                  <a:pt x="2693" y="1575"/>
                </a:cubicBezTo>
                <a:cubicBezTo>
                  <a:pt x="2643" y="1575"/>
                  <a:pt x="2603" y="1616"/>
                  <a:pt x="2603" y="1665"/>
                </a:cubicBezTo>
                <a:cubicBezTo>
                  <a:pt x="2603" y="1715"/>
                  <a:pt x="2643" y="1755"/>
                  <a:pt x="2693" y="1755"/>
                </a:cubicBezTo>
                <a:cubicBezTo>
                  <a:pt x="2932" y="1755"/>
                  <a:pt x="2932" y="1755"/>
                  <a:pt x="2932" y="1755"/>
                </a:cubicBezTo>
                <a:cubicBezTo>
                  <a:pt x="2943" y="1760"/>
                  <a:pt x="2955" y="1763"/>
                  <a:pt x="2968" y="1763"/>
                </a:cubicBezTo>
                <a:cubicBezTo>
                  <a:pt x="3042" y="1763"/>
                  <a:pt x="3103" y="1823"/>
                  <a:pt x="3103" y="1898"/>
                </a:cubicBezTo>
                <a:cubicBezTo>
                  <a:pt x="3103" y="1959"/>
                  <a:pt x="3061" y="2012"/>
                  <a:pt x="3004" y="2028"/>
                </a:cubicBezTo>
                <a:cubicBezTo>
                  <a:pt x="2992" y="2026"/>
                  <a:pt x="2980" y="2025"/>
                  <a:pt x="2968" y="2025"/>
                </a:cubicBezTo>
                <a:cubicBezTo>
                  <a:pt x="2955" y="2025"/>
                  <a:pt x="2943" y="2028"/>
                  <a:pt x="2932" y="2033"/>
                </a:cubicBezTo>
                <a:cubicBezTo>
                  <a:pt x="2693" y="2033"/>
                  <a:pt x="2693" y="2033"/>
                  <a:pt x="2693" y="2033"/>
                </a:cubicBezTo>
                <a:cubicBezTo>
                  <a:pt x="2643" y="2033"/>
                  <a:pt x="2603" y="2073"/>
                  <a:pt x="2603" y="2123"/>
                </a:cubicBezTo>
                <a:cubicBezTo>
                  <a:pt x="2603" y="2172"/>
                  <a:pt x="2643" y="2213"/>
                  <a:pt x="2693" y="2213"/>
                </a:cubicBezTo>
                <a:cubicBezTo>
                  <a:pt x="2968" y="2213"/>
                  <a:pt x="2968" y="2213"/>
                  <a:pt x="2968" y="2213"/>
                </a:cubicBezTo>
                <a:cubicBezTo>
                  <a:pt x="2980" y="2213"/>
                  <a:pt x="2992" y="2212"/>
                  <a:pt x="3004" y="2210"/>
                </a:cubicBezTo>
                <a:cubicBezTo>
                  <a:pt x="3061" y="2226"/>
                  <a:pt x="3103" y="2279"/>
                  <a:pt x="3103" y="2340"/>
                </a:cubicBezTo>
                <a:cubicBezTo>
                  <a:pt x="3103" y="2415"/>
                  <a:pt x="3042" y="2475"/>
                  <a:pt x="2968" y="2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78" name="CuadroTexto 40">
            <a:extLst>
              <a:ext uri="{FF2B5EF4-FFF2-40B4-BE49-F238E27FC236}">
                <a16:creationId xmlns:a16="http://schemas.microsoft.com/office/drawing/2014/main" xmlns="" id="{73D6D1BE-B2E4-4949-86CA-7BC892227675}"/>
              </a:ext>
            </a:extLst>
          </p:cNvPr>
          <p:cNvSpPr txBox="1"/>
          <p:nvPr/>
        </p:nvSpPr>
        <p:spPr>
          <a:xfrm>
            <a:off x="6159658" y="5716255"/>
            <a:ext cx="5803745" cy="276999"/>
          </a:xfrm>
          <a:prstGeom prst="rect">
            <a:avLst/>
          </a:prstGeom>
          <a:noFill/>
        </p:spPr>
        <p:txBody>
          <a:bodyPr wrap="square" rtlCol="0">
            <a:spAutoFit/>
          </a:bodyPr>
          <a:lstStyle>
            <a:defPPr>
              <a:defRPr lang="es-ES"/>
            </a:defPPr>
            <a:lvl1pPr marL="228600" indent="-228600">
              <a:buFont typeface="+mj-lt"/>
              <a:buAutoNum type="arabicPeriod" startAt="4"/>
              <a:defRPr sz="1200">
                <a:solidFill>
                  <a:schemeClr val="tx1">
                    <a:lumMod val="65000"/>
                    <a:lumOff val="35000"/>
                  </a:schemeClr>
                </a:solidFill>
              </a:defRPr>
            </a:lvl1pPr>
          </a:lstStyle>
          <a:p>
            <a:pPr>
              <a:buFont typeface="+mj-lt"/>
              <a:buAutoNum type="arabicPeriod" startAt="7"/>
            </a:pPr>
            <a:r>
              <a:rPr lang="en-US">
                <a:hlinkClick r:id="rId15"/>
              </a:rPr>
              <a:t>Report on €STR fallback arrangements</a:t>
            </a:r>
            <a:endParaRPr lang="en-US"/>
          </a:p>
        </p:txBody>
      </p:sp>
      <p:sp>
        <p:nvSpPr>
          <p:cNvPr id="79" name="Elipse 57">
            <a:hlinkClick r:id="rId15"/>
            <a:extLst>
              <a:ext uri="{FF2B5EF4-FFF2-40B4-BE49-F238E27FC236}">
                <a16:creationId xmlns:a16="http://schemas.microsoft.com/office/drawing/2014/main" xmlns="" id="{B5C462F4-72F1-4425-892A-7AB1A9F24105}"/>
              </a:ext>
            </a:extLst>
          </p:cNvPr>
          <p:cNvSpPr/>
          <p:nvPr/>
        </p:nvSpPr>
        <p:spPr>
          <a:xfrm>
            <a:off x="5583187" y="5631194"/>
            <a:ext cx="575035" cy="575035"/>
          </a:xfrm>
          <a:prstGeom prst="ellipse">
            <a:avLst/>
          </a:prstGeom>
          <a:solidFill>
            <a:schemeClr val="accent2">
              <a:lumMod val="2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0" name="Freeform 93">
            <a:hlinkClick r:id="rId15"/>
            <a:extLst>
              <a:ext uri="{FF2B5EF4-FFF2-40B4-BE49-F238E27FC236}">
                <a16:creationId xmlns:a16="http://schemas.microsoft.com/office/drawing/2014/main" xmlns="" id="{22842D05-CD30-4BCF-B5B6-C694522389EA}"/>
              </a:ext>
            </a:extLst>
          </p:cNvPr>
          <p:cNvSpPr>
            <a:spLocks noEditPoints="1"/>
          </p:cNvSpPr>
          <p:nvPr/>
        </p:nvSpPr>
        <p:spPr>
          <a:xfrm>
            <a:off x="5734179" y="5737812"/>
            <a:ext cx="273050" cy="258763"/>
          </a:xfrm>
          <a:custGeom>
            <a:avLst/>
            <a:gdLst>
              <a:gd name="T0" fmla="*/ 3288 w 3288"/>
              <a:gd name="T1" fmla="*/ 1440 h 3106"/>
              <a:gd name="T2" fmla="*/ 2163 w 3288"/>
              <a:gd name="T3" fmla="*/ 1125 h 3106"/>
              <a:gd name="T4" fmla="*/ 1848 w 3288"/>
              <a:gd name="T5" fmla="*/ 0 h 3106"/>
              <a:gd name="T6" fmla="*/ 1526 w 3288"/>
              <a:gd name="T7" fmla="*/ 315 h 3106"/>
              <a:gd name="T8" fmla="*/ 1115 w 3288"/>
              <a:gd name="T9" fmla="*/ 1149 h 3106"/>
              <a:gd name="T10" fmla="*/ 1080 w 3288"/>
              <a:gd name="T11" fmla="*/ 1097 h 3106"/>
              <a:gd name="T12" fmla="*/ 90 w 3288"/>
              <a:gd name="T13" fmla="*/ 1007 h 3106"/>
              <a:gd name="T14" fmla="*/ 0 w 3288"/>
              <a:gd name="T15" fmla="*/ 2614 h 3106"/>
              <a:gd name="T16" fmla="*/ 990 w 3288"/>
              <a:gd name="T17" fmla="*/ 3105 h 3106"/>
              <a:gd name="T18" fmla="*/ 1080 w 3288"/>
              <a:gd name="T19" fmla="*/ 2891 h 3106"/>
              <a:gd name="T20" fmla="*/ 2784 w 3288"/>
              <a:gd name="T21" fmla="*/ 3106 h 3106"/>
              <a:gd name="T22" fmla="*/ 3007 w 3288"/>
              <a:gd name="T23" fmla="*/ 3019 h 3106"/>
              <a:gd name="T24" fmla="*/ 3060 w 3288"/>
              <a:gd name="T25" fmla="*/ 2642 h 3106"/>
              <a:gd name="T26" fmla="*/ 3192 w 3288"/>
              <a:gd name="T27" fmla="*/ 2119 h 3106"/>
              <a:gd name="T28" fmla="*/ 3187 w 3288"/>
              <a:gd name="T29" fmla="*/ 1672 h 3106"/>
              <a:gd name="T30" fmla="*/ 180 w 3288"/>
              <a:gd name="T31" fmla="*/ 2614 h 3106"/>
              <a:gd name="T32" fmla="*/ 900 w 3288"/>
              <a:gd name="T33" fmla="*/ 1187 h 3106"/>
              <a:gd name="T34" fmla="*/ 900 w 3288"/>
              <a:gd name="T35" fmla="*/ 2756 h 3106"/>
              <a:gd name="T36" fmla="*/ 491 w 3288"/>
              <a:gd name="T37" fmla="*/ 2925 h 3106"/>
              <a:gd name="T38" fmla="*/ 2693 w 3288"/>
              <a:gd name="T39" fmla="*/ 2475 h 3106"/>
              <a:gd name="T40" fmla="*/ 2693 w 3288"/>
              <a:gd name="T41" fmla="*/ 2655 h 3106"/>
              <a:gd name="T42" fmla="*/ 2788 w 3288"/>
              <a:gd name="T43" fmla="*/ 2664 h 3106"/>
              <a:gd name="T44" fmla="*/ 2882 w 3288"/>
              <a:gd name="T45" fmla="*/ 2889 h 3106"/>
              <a:gd name="T46" fmla="*/ 2094 w 3288"/>
              <a:gd name="T47" fmla="*/ 2926 h 3106"/>
              <a:gd name="T48" fmla="*/ 1080 w 3288"/>
              <a:gd name="T49" fmla="*/ 1566 h 3106"/>
              <a:gd name="T50" fmla="*/ 1169 w 3288"/>
              <a:gd name="T51" fmla="*/ 1337 h 3106"/>
              <a:gd name="T52" fmla="*/ 1706 w 3288"/>
              <a:gd name="T53" fmla="*/ 553 h 3106"/>
              <a:gd name="T54" fmla="*/ 1713 w 3288"/>
              <a:gd name="T55" fmla="*/ 315 h 3106"/>
              <a:gd name="T56" fmla="*/ 1983 w 3288"/>
              <a:gd name="T57" fmla="*/ 315 h 3106"/>
              <a:gd name="T58" fmla="*/ 2073 w 3288"/>
              <a:gd name="T59" fmla="*/ 1305 h 3106"/>
              <a:gd name="T60" fmla="*/ 3108 w 3288"/>
              <a:gd name="T61" fmla="*/ 1440 h 3106"/>
              <a:gd name="T62" fmla="*/ 2693 w 3288"/>
              <a:gd name="T63" fmla="*/ 1575 h 3106"/>
              <a:gd name="T64" fmla="*/ 2693 w 3288"/>
              <a:gd name="T65" fmla="*/ 1755 h 3106"/>
              <a:gd name="T66" fmla="*/ 2968 w 3288"/>
              <a:gd name="T67" fmla="*/ 1763 h 3106"/>
              <a:gd name="T68" fmla="*/ 3004 w 3288"/>
              <a:gd name="T69" fmla="*/ 2028 h 3106"/>
              <a:gd name="T70" fmla="*/ 2932 w 3288"/>
              <a:gd name="T71" fmla="*/ 2033 h 3106"/>
              <a:gd name="T72" fmla="*/ 2603 w 3288"/>
              <a:gd name="T73" fmla="*/ 2123 h 3106"/>
              <a:gd name="T74" fmla="*/ 2968 w 3288"/>
              <a:gd name="T75" fmla="*/ 2213 h 3106"/>
              <a:gd name="T76" fmla="*/ 3103 w 3288"/>
              <a:gd name="T77" fmla="*/ 2340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88" h="3106">
                <a:moveTo>
                  <a:pt x="3187" y="1672"/>
                </a:moveTo>
                <a:cubicBezTo>
                  <a:pt x="3249" y="1614"/>
                  <a:pt x="3288" y="1532"/>
                  <a:pt x="3288" y="1440"/>
                </a:cubicBezTo>
                <a:cubicBezTo>
                  <a:pt x="3288" y="1267"/>
                  <a:pt x="3147" y="1125"/>
                  <a:pt x="2973" y="1125"/>
                </a:cubicBezTo>
                <a:cubicBezTo>
                  <a:pt x="2163" y="1125"/>
                  <a:pt x="2163" y="1125"/>
                  <a:pt x="2163" y="1125"/>
                </a:cubicBezTo>
                <a:cubicBezTo>
                  <a:pt x="2163" y="315"/>
                  <a:pt x="2163" y="315"/>
                  <a:pt x="2163" y="315"/>
                </a:cubicBezTo>
                <a:cubicBezTo>
                  <a:pt x="2163" y="142"/>
                  <a:pt x="2022" y="0"/>
                  <a:pt x="1848" y="0"/>
                </a:cubicBezTo>
                <a:cubicBezTo>
                  <a:pt x="1689" y="0"/>
                  <a:pt x="1556" y="120"/>
                  <a:pt x="1536" y="274"/>
                </a:cubicBezTo>
                <a:cubicBezTo>
                  <a:pt x="1530" y="287"/>
                  <a:pt x="1526" y="301"/>
                  <a:pt x="1526" y="315"/>
                </a:cubicBezTo>
                <a:cubicBezTo>
                  <a:pt x="1526" y="553"/>
                  <a:pt x="1526" y="553"/>
                  <a:pt x="1526" y="553"/>
                </a:cubicBezTo>
                <a:cubicBezTo>
                  <a:pt x="1526" y="831"/>
                  <a:pt x="1248" y="1046"/>
                  <a:pt x="1115" y="1149"/>
                </a:cubicBezTo>
                <a:cubicBezTo>
                  <a:pt x="1102" y="1159"/>
                  <a:pt x="1090" y="1168"/>
                  <a:pt x="1080" y="1176"/>
                </a:cubicBezTo>
                <a:cubicBezTo>
                  <a:pt x="1080" y="1097"/>
                  <a:pt x="1080" y="1097"/>
                  <a:pt x="1080" y="1097"/>
                </a:cubicBezTo>
                <a:cubicBezTo>
                  <a:pt x="1080" y="1047"/>
                  <a:pt x="1039" y="1007"/>
                  <a:pt x="990" y="1007"/>
                </a:cubicBezTo>
                <a:cubicBezTo>
                  <a:pt x="90" y="1007"/>
                  <a:pt x="90" y="1007"/>
                  <a:pt x="90" y="1007"/>
                </a:cubicBezTo>
                <a:cubicBezTo>
                  <a:pt x="40" y="1007"/>
                  <a:pt x="0" y="1047"/>
                  <a:pt x="0" y="1097"/>
                </a:cubicBezTo>
                <a:cubicBezTo>
                  <a:pt x="0" y="2614"/>
                  <a:pt x="0" y="2614"/>
                  <a:pt x="0" y="2614"/>
                </a:cubicBezTo>
                <a:cubicBezTo>
                  <a:pt x="0" y="2885"/>
                  <a:pt x="220" y="3105"/>
                  <a:pt x="491" y="3105"/>
                </a:cubicBezTo>
                <a:cubicBezTo>
                  <a:pt x="990" y="3105"/>
                  <a:pt x="990" y="3105"/>
                  <a:pt x="990" y="3105"/>
                </a:cubicBezTo>
                <a:cubicBezTo>
                  <a:pt x="1039" y="3105"/>
                  <a:pt x="1080" y="3065"/>
                  <a:pt x="1080" y="3015"/>
                </a:cubicBezTo>
                <a:cubicBezTo>
                  <a:pt x="1080" y="2891"/>
                  <a:pt x="1080" y="2891"/>
                  <a:pt x="1080" y="2891"/>
                </a:cubicBezTo>
                <a:cubicBezTo>
                  <a:pt x="1401" y="3015"/>
                  <a:pt x="1739" y="3088"/>
                  <a:pt x="2089" y="3105"/>
                </a:cubicBezTo>
                <a:cubicBezTo>
                  <a:pt x="2784" y="3106"/>
                  <a:pt x="2784" y="3106"/>
                  <a:pt x="2784" y="3106"/>
                </a:cubicBezTo>
                <a:cubicBezTo>
                  <a:pt x="2787" y="3106"/>
                  <a:pt x="2789" y="3106"/>
                  <a:pt x="2792" y="3106"/>
                </a:cubicBezTo>
                <a:cubicBezTo>
                  <a:pt x="2872" y="3106"/>
                  <a:pt x="2948" y="3075"/>
                  <a:pt x="3007" y="3019"/>
                </a:cubicBezTo>
                <a:cubicBezTo>
                  <a:pt x="3067" y="2962"/>
                  <a:pt x="3101" y="2885"/>
                  <a:pt x="3103" y="2799"/>
                </a:cubicBezTo>
                <a:cubicBezTo>
                  <a:pt x="3103" y="2742"/>
                  <a:pt x="3087" y="2688"/>
                  <a:pt x="3060" y="2642"/>
                </a:cubicBezTo>
                <a:cubicBezTo>
                  <a:pt x="3189" y="2602"/>
                  <a:pt x="3283" y="2482"/>
                  <a:pt x="3283" y="2340"/>
                </a:cubicBezTo>
                <a:cubicBezTo>
                  <a:pt x="3283" y="2254"/>
                  <a:pt x="3248" y="2176"/>
                  <a:pt x="3192" y="2119"/>
                </a:cubicBezTo>
                <a:cubicBezTo>
                  <a:pt x="3248" y="2062"/>
                  <a:pt x="3283" y="1984"/>
                  <a:pt x="3283" y="1898"/>
                </a:cubicBezTo>
                <a:cubicBezTo>
                  <a:pt x="3283" y="1809"/>
                  <a:pt x="3246" y="1729"/>
                  <a:pt x="3187" y="1672"/>
                </a:cubicBezTo>
                <a:close/>
                <a:moveTo>
                  <a:pt x="491" y="2925"/>
                </a:moveTo>
                <a:cubicBezTo>
                  <a:pt x="319" y="2925"/>
                  <a:pt x="180" y="2786"/>
                  <a:pt x="180" y="2614"/>
                </a:cubicBezTo>
                <a:cubicBezTo>
                  <a:pt x="180" y="1187"/>
                  <a:pt x="180" y="1187"/>
                  <a:pt x="180" y="1187"/>
                </a:cubicBezTo>
                <a:cubicBezTo>
                  <a:pt x="900" y="1187"/>
                  <a:pt x="900" y="1187"/>
                  <a:pt x="900" y="1187"/>
                </a:cubicBezTo>
                <a:cubicBezTo>
                  <a:pt x="900" y="2755"/>
                  <a:pt x="900" y="2755"/>
                  <a:pt x="900" y="2755"/>
                </a:cubicBezTo>
                <a:cubicBezTo>
                  <a:pt x="900" y="2755"/>
                  <a:pt x="900" y="2755"/>
                  <a:pt x="900" y="2756"/>
                </a:cubicBezTo>
                <a:cubicBezTo>
                  <a:pt x="900" y="2925"/>
                  <a:pt x="900" y="2925"/>
                  <a:pt x="900" y="2925"/>
                </a:cubicBezTo>
                <a:lnTo>
                  <a:pt x="491" y="2925"/>
                </a:lnTo>
                <a:close/>
                <a:moveTo>
                  <a:pt x="2968" y="2475"/>
                </a:moveTo>
                <a:cubicBezTo>
                  <a:pt x="2693" y="2475"/>
                  <a:pt x="2693" y="2475"/>
                  <a:pt x="2693" y="2475"/>
                </a:cubicBezTo>
                <a:cubicBezTo>
                  <a:pt x="2643" y="2475"/>
                  <a:pt x="2603" y="2516"/>
                  <a:pt x="2603" y="2565"/>
                </a:cubicBezTo>
                <a:cubicBezTo>
                  <a:pt x="2603" y="2615"/>
                  <a:pt x="2643" y="2655"/>
                  <a:pt x="2693" y="2655"/>
                </a:cubicBezTo>
                <a:cubicBezTo>
                  <a:pt x="2749" y="2655"/>
                  <a:pt x="2749" y="2655"/>
                  <a:pt x="2749" y="2655"/>
                </a:cubicBezTo>
                <a:cubicBezTo>
                  <a:pt x="2760" y="2661"/>
                  <a:pt x="2774" y="2664"/>
                  <a:pt x="2788" y="2664"/>
                </a:cubicBezTo>
                <a:cubicBezTo>
                  <a:pt x="2862" y="2664"/>
                  <a:pt x="2923" y="2725"/>
                  <a:pt x="2923" y="2797"/>
                </a:cubicBezTo>
                <a:cubicBezTo>
                  <a:pt x="2922" y="2832"/>
                  <a:pt x="2908" y="2865"/>
                  <a:pt x="2882" y="2889"/>
                </a:cubicBezTo>
                <a:cubicBezTo>
                  <a:pt x="2857" y="2913"/>
                  <a:pt x="2823" y="2925"/>
                  <a:pt x="2783" y="2925"/>
                </a:cubicBezTo>
                <a:cubicBezTo>
                  <a:pt x="2094" y="2926"/>
                  <a:pt x="2094" y="2926"/>
                  <a:pt x="2094" y="2926"/>
                </a:cubicBezTo>
                <a:cubicBezTo>
                  <a:pt x="1744" y="2907"/>
                  <a:pt x="1403" y="2830"/>
                  <a:pt x="1080" y="2697"/>
                </a:cubicBezTo>
                <a:cubicBezTo>
                  <a:pt x="1080" y="1566"/>
                  <a:pt x="1080" y="1566"/>
                  <a:pt x="1080" y="1566"/>
                </a:cubicBezTo>
                <a:cubicBezTo>
                  <a:pt x="1082" y="1558"/>
                  <a:pt x="1083" y="1550"/>
                  <a:pt x="1083" y="1541"/>
                </a:cubicBezTo>
                <a:cubicBezTo>
                  <a:pt x="1083" y="1465"/>
                  <a:pt x="1114" y="1390"/>
                  <a:pt x="1169" y="1337"/>
                </a:cubicBezTo>
                <a:cubicBezTo>
                  <a:pt x="1179" y="1326"/>
                  <a:pt x="1199" y="1311"/>
                  <a:pt x="1225" y="1291"/>
                </a:cubicBezTo>
                <a:cubicBezTo>
                  <a:pt x="1381" y="1171"/>
                  <a:pt x="1706" y="920"/>
                  <a:pt x="1706" y="553"/>
                </a:cubicBezTo>
                <a:cubicBezTo>
                  <a:pt x="1706" y="351"/>
                  <a:pt x="1706" y="351"/>
                  <a:pt x="1706" y="351"/>
                </a:cubicBezTo>
                <a:cubicBezTo>
                  <a:pt x="1711" y="340"/>
                  <a:pt x="1713" y="328"/>
                  <a:pt x="1713" y="315"/>
                </a:cubicBezTo>
                <a:cubicBezTo>
                  <a:pt x="1713" y="241"/>
                  <a:pt x="1774" y="180"/>
                  <a:pt x="1848" y="180"/>
                </a:cubicBezTo>
                <a:cubicBezTo>
                  <a:pt x="1923" y="180"/>
                  <a:pt x="1983" y="241"/>
                  <a:pt x="1983" y="315"/>
                </a:cubicBezTo>
                <a:cubicBezTo>
                  <a:pt x="1983" y="1215"/>
                  <a:pt x="1983" y="1215"/>
                  <a:pt x="1983" y="1215"/>
                </a:cubicBezTo>
                <a:cubicBezTo>
                  <a:pt x="1983" y="1265"/>
                  <a:pt x="2024" y="1305"/>
                  <a:pt x="2073" y="1305"/>
                </a:cubicBezTo>
                <a:cubicBezTo>
                  <a:pt x="2973" y="1305"/>
                  <a:pt x="2973" y="1305"/>
                  <a:pt x="2973" y="1305"/>
                </a:cubicBezTo>
                <a:cubicBezTo>
                  <a:pt x="3048" y="1305"/>
                  <a:pt x="3108" y="1366"/>
                  <a:pt x="3108" y="1440"/>
                </a:cubicBezTo>
                <a:cubicBezTo>
                  <a:pt x="3108" y="1515"/>
                  <a:pt x="3048" y="1575"/>
                  <a:pt x="2973" y="1575"/>
                </a:cubicBezTo>
                <a:cubicBezTo>
                  <a:pt x="2693" y="1575"/>
                  <a:pt x="2693" y="1575"/>
                  <a:pt x="2693" y="1575"/>
                </a:cubicBezTo>
                <a:cubicBezTo>
                  <a:pt x="2643" y="1575"/>
                  <a:pt x="2603" y="1616"/>
                  <a:pt x="2603" y="1665"/>
                </a:cubicBezTo>
                <a:cubicBezTo>
                  <a:pt x="2603" y="1715"/>
                  <a:pt x="2643" y="1755"/>
                  <a:pt x="2693" y="1755"/>
                </a:cubicBezTo>
                <a:cubicBezTo>
                  <a:pt x="2932" y="1755"/>
                  <a:pt x="2932" y="1755"/>
                  <a:pt x="2932" y="1755"/>
                </a:cubicBezTo>
                <a:cubicBezTo>
                  <a:pt x="2943" y="1760"/>
                  <a:pt x="2955" y="1763"/>
                  <a:pt x="2968" y="1763"/>
                </a:cubicBezTo>
                <a:cubicBezTo>
                  <a:pt x="3042" y="1763"/>
                  <a:pt x="3103" y="1823"/>
                  <a:pt x="3103" y="1898"/>
                </a:cubicBezTo>
                <a:cubicBezTo>
                  <a:pt x="3103" y="1959"/>
                  <a:pt x="3061" y="2012"/>
                  <a:pt x="3004" y="2028"/>
                </a:cubicBezTo>
                <a:cubicBezTo>
                  <a:pt x="2992" y="2026"/>
                  <a:pt x="2980" y="2025"/>
                  <a:pt x="2968" y="2025"/>
                </a:cubicBezTo>
                <a:cubicBezTo>
                  <a:pt x="2955" y="2025"/>
                  <a:pt x="2943" y="2028"/>
                  <a:pt x="2932" y="2033"/>
                </a:cubicBezTo>
                <a:cubicBezTo>
                  <a:pt x="2693" y="2033"/>
                  <a:pt x="2693" y="2033"/>
                  <a:pt x="2693" y="2033"/>
                </a:cubicBezTo>
                <a:cubicBezTo>
                  <a:pt x="2643" y="2033"/>
                  <a:pt x="2603" y="2073"/>
                  <a:pt x="2603" y="2123"/>
                </a:cubicBezTo>
                <a:cubicBezTo>
                  <a:pt x="2603" y="2172"/>
                  <a:pt x="2643" y="2213"/>
                  <a:pt x="2693" y="2213"/>
                </a:cubicBezTo>
                <a:cubicBezTo>
                  <a:pt x="2968" y="2213"/>
                  <a:pt x="2968" y="2213"/>
                  <a:pt x="2968" y="2213"/>
                </a:cubicBezTo>
                <a:cubicBezTo>
                  <a:pt x="2980" y="2213"/>
                  <a:pt x="2992" y="2212"/>
                  <a:pt x="3004" y="2210"/>
                </a:cubicBezTo>
                <a:cubicBezTo>
                  <a:pt x="3061" y="2226"/>
                  <a:pt x="3103" y="2279"/>
                  <a:pt x="3103" y="2340"/>
                </a:cubicBezTo>
                <a:cubicBezTo>
                  <a:pt x="3103" y="2415"/>
                  <a:pt x="3042" y="2475"/>
                  <a:pt x="2968" y="2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58" name="CuadroTexto 40">
            <a:extLst>
              <a:ext uri="{FF2B5EF4-FFF2-40B4-BE49-F238E27FC236}">
                <a16:creationId xmlns:a16="http://schemas.microsoft.com/office/drawing/2014/main" xmlns="" id="{73D6D1BE-B2E4-4949-86CA-7BC892227675}"/>
              </a:ext>
            </a:extLst>
          </p:cNvPr>
          <p:cNvSpPr txBox="1"/>
          <p:nvPr/>
        </p:nvSpPr>
        <p:spPr>
          <a:xfrm>
            <a:off x="6161095" y="2905541"/>
            <a:ext cx="5803745" cy="461665"/>
          </a:xfrm>
          <a:prstGeom prst="rect">
            <a:avLst/>
          </a:prstGeom>
          <a:noFill/>
        </p:spPr>
        <p:txBody>
          <a:bodyPr wrap="square" rtlCol="0">
            <a:spAutoFit/>
          </a:bodyPr>
          <a:lstStyle/>
          <a:p>
            <a:pPr marL="228600" indent="-228600">
              <a:buFont typeface="+mj-lt"/>
              <a:buAutoNum type="arabicPeriod" startAt="3"/>
            </a:pPr>
            <a:r>
              <a:rPr lang="en-US" sz="1200" dirty="0" smtClean="0">
                <a:solidFill>
                  <a:schemeClr val="tx1">
                    <a:lumMod val="65000"/>
                    <a:lumOff val="35000"/>
                  </a:schemeClr>
                </a:solidFill>
                <a:hlinkClick r:id="rId16"/>
              </a:rPr>
              <a:t>Report </a:t>
            </a:r>
            <a:r>
              <a:rPr lang="en-US" sz="1200" dirty="0">
                <a:solidFill>
                  <a:schemeClr val="tx1">
                    <a:lumMod val="65000"/>
                    <a:lumOff val="35000"/>
                  </a:schemeClr>
                </a:solidFill>
                <a:hlinkClick r:id="rId16"/>
              </a:rPr>
              <a:t>by the WG </a:t>
            </a:r>
            <a:r>
              <a:rPr lang="en-US" sz="1200" dirty="0" smtClean="0">
                <a:solidFill>
                  <a:schemeClr val="tx1">
                    <a:lumMod val="65000"/>
                    <a:lumOff val="35000"/>
                  </a:schemeClr>
                </a:solidFill>
                <a:hlinkClick r:id="rId16"/>
              </a:rPr>
              <a:t>on </a:t>
            </a:r>
            <a:r>
              <a:rPr lang="en-US" sz="1200" dirty="0">
                <a:solidFill>
                  <a:schemeClr val="tx1">
                    <a:lumMod val="65000"/>
                    <a:lumOff val="35000"/>
                  </a:schemeClr>
                </a:solidFill>
                <a:hlinkClick r:id="rId16"/>
              </a:rPr>
              <a:t>the impact of the transition from EONIA to the €STR on cash and derivatives products</a:t>
            </a:r>
            <a:endParaRPr lang="en-US" sz="1200" dirty="0">
              <a:solidFill>
                <a:schemeClr val="tx1">
                  <a:lumMod val="65000"/>
                  <a:lumOff val="35000"/>
                </a:schemeClr>
              </a:solidFill>
            </a:endParaRPr>
          </a:p>
        </p:txBody>
      </p:sp>
      <p:sp>
        <p:nvSpPr>
          <p:cNvPr id="60" name="Elipse 57">
            <a:hlinkClick r:id="rId16"/>
            <a:extLst>
              <a:ext uri="{FF2B5EF4-FFF2-40B4-BE49-F238E27FC236}">
                <a16:creationId xmlns:a16="http://schemas.microsoft.com/office/drawing/2014/main" xmlns="" id="{B5C462F4-72F1-4425-892A-7AB1A9F24105}"/>
              </a:ext>
            </a:extLst>
          </p:cNvPr>
          <p:cNvSpPr/>
          <p:nvPr/>
        </p:nvSpPr>
        <p:spPr>
          <a:xfrm>
            <a:off x="5584624" y="2849355"/>
            <a:ext cx="575035" cy="575035"/>
          </a:xfrm>
          <a:prstGeom prst="ellipse">
            <a:avLst/>
          </a:prstGeom>
          <a:solidFill>
            <a:schemeClr val="accent2">
              <a:lumMod val="2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1" name="Freeform 93">
            <a:hlinkClick r:id="rId16"/>
            <a:extLst>
              <a:ext uri="{FF2B5EF4-FFF2-40B4-BE49-F238E27FC236}">
                <a16:creationId xmlns:a16="http://schemas.microsoft.com/office/drawing/2014/main" xmlns="" id="{22842D05-CD30-4BCF-B5B6-C694522389EA}"/>
              </a:ext>
            </a:extLst>
          </p:cNvPr>
          <p:cNvSpPr>
            <a:spLocks noEditPoints="1"/>
          </p:cNvSpPr>
          <p:nvPr/>
        </p:nvSpPr>
        <p:spPr>
          <a:xfrm>
            <a:off x="5735616" y="2955973"/>
            <a:ext cx="273050" cy="258763"/>
          </a:xfrm>
          <a:custGeom>
            <a:avLst/>
            <a:gdLst>
              <a:gd name="T0" fmla="*/ 3288 w 3288"/>
              <a:gd name="T1" fmla="*/ 1440 h 3106"/>
              <a:gd name="T2" fmla="*/ 2163 w 3288"/>
              <a:gd name="T3" fmla="*/ 1125 h 3106"/>
              <a:gd name="T4" fmla="*/ 1848 w 3288"/>
              <a:gd name="T5" fmla="*/ 0 h 3106"/>
              <a:gd name="T6" fmla="*/ 1526 w 3288"/>
              <a:gd name="T7" fmla="*/ 315 h 3106"/>
              <a:gd name="T8" fmla="*/ 1115 w 3288"/>
              <a:gd name="T9" fmla="*/ 1149 h 3106"/>
              <a:gd name="T10" fmla="*/ 1080 w 3288"/>
              <a:gd name="T11" fmla="*/ 1097 h 3106"/>
              <a:gd name="T12" fmla="*/ 90 w 3288"/>
              <a:gd name="T13" fmla="*/ 1007 h 3106"/>
              <a:gd name="T14" fmla="*/ 0 w 3288"/>
              <a:gd name="T15" fmla="*/ 2614 h 3106"/>
              <a:gd name="T16" fmla="*/ 990 w 3288"/>
              <a:gd name="T17" fmla="*/ 3105 h 3106"/>
              <a:gd name="T18" fmla="*/ 1080 w 3288"/>
              <a:gd name="T19" fmla="*/ 2891 h 3106"/>
              <a:gd name="T20" fmla="*/ 2784 w 3288"/>
              <a:gd name="T21" fmla="*/ 3106 h 3106"/>
              <a:gd name="T22" fmla="*/ 3007 w 3288"/>
              <a:gd name="T23" fmla="*/ 3019 h 3106"/>
              <a:gd name="T24" fmla="*/ 3060 w 3288"/>
              <a:gd name="T25" fmla="*/ 2642 h 3106"/>
              <a:gd name="T26" fmla="*/ 3192 w 3288"/>
              <a:gd name="T27" fmla="*/ 2119 h 3106"/>
              <a:gd name="T28" fmla="*/ 3187 w 3288"/>
              <a:gd name="T29" fmla="*/ 1672 h 3106"/>
              <a:gd name="T30" fmla="*/ 180 w 3288"/>
              <a:gd name="T31" fmla="*/ 2614 h 3106"/>
              <a:gd name="T32" fmla="*/ 900 w 3288"/>
              <a:gd name="T33" fmla="*/ 1187 h 3106"/>
              <a:gd name="T34" fmla="*/ 900 w 3288"/>
              <a:gd name="T35" fmla="*/ 2756 h 3106"/>
              <a:gd name="T36" fmla="*/ 491 w 3288"/>
              <a:gd name="T37" fmla="*/ 2925 h 3106"/>
              <a:gd name="T38" fmla="*/ 2693 w 3288"/>
              <a:gd name="T39" fmla="*/ 2475 h 3106"/>
              <a:gd name="T40" fmla="*/ 2693 w 3288"/>
              <a:gd name="T41" fmla="*/ 2655 h 3106"/>
              <a:gd name="T42" fmla="*/ 2788 w 3288"/>
              <a:gd name="T43" fmla="*/ 2664 h 3106"/>
              <a:gd name="T44" fmla="*/ 2882 w 3288"/>
              <a:gd name="T45" fmla="*/ 2889 h 3106"/>
              <a:gd name="T46" fmla="*/ 2094 w 3288"/>
              <a:gd name="T47" fmla="*/ 2926 h 3106"/>
              <a:gd name="T48" fmla="*/ 1080 w 3288"/>
              <a:gd name="T49" fmla="*/ 1566 h 3106"/>
              <a:gd name="T50" fmla="*/ 1169 w 3288"/>
              <a:gd name="T51" fmla="*/ 1337 h 3106"/>
              <a:gd name="T52" fmla="*/ 1706 w 3288"/>
              <a:gd name="T53" fmla="*/ 553 h 3106"/>
              <a:gd name="T54" fmla="*/ 1713 w 3288"/>
              <a:gd name="T55" fmla="*/ 315 h 3106"/>
              <a:gd name="T56" fmla="*/ 1983 w 3288"/>
              <a:gd name="T57" fmla="*/ 315 h 3106"/>
              <a:gd name="T58" fmla="*/ 2073 w 3288"/>
              <a:gd name="T59" fmla="*/ 1305 h 3106"/>
              <a:gd name="T60" fmla="*/ 3108 w 3288"/>
              <a:gd name="T61" fmla="*/ 1440 h 3106"/>
              <a:gd name="T62" fmla="*/ 2693 w 3288"/>
              <a:gd name="T63" fmla="*/ 1575 h 3106"/>
              <a:gd name="T64" fmla="*/ 2693 w 3288"/>
              <a:gd name="T65" fmla="*/ 1755 h 3106"/>
              <a:gd name="T66" fmla="*/ 2968 w 3288"/>
              <a:gd name="T67" fmla="*/ 1763 h 3106"/>
              <a:gd name="T68" fmla="*/ 3004 w 3288"/>
              <a:gd name="T69" fmla="*/ 2028 h 3106"/>
              <a:gd name="T70" fmla="*/ 2932 w 3288"/>
              <a:gd name="T71" fmla="*/ 2033 h 3106"/>
              <a:gd name="T72" fmla="*/ 2603 w 3288"/>
              <a:gd name="T73" fmla="*/ 2123 h 3106"/>
              <a:gd name="T74" fmla="*/ 2968 w 3288"/>
              <a:gd name="T75" fmla="*/ 2213 h 3106"/>
              <a:gd name="T76" fmla="*/ 3103 w 3288"/>
              <a:gd name="T77" fmla="*/ 2340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88" h="3106">
                <a:moveTo>
                  <a:pt x="3187" y="1672"/>
                </a:moveTo>
                <a:cubicBezTo>
                  <a:pt x="3249" y="1614"/>
                  <a:pt x="3288" y="1532"/>
                  <a:pt x="3288" y="1440"/>
                </a:cubicBezTo>
                <a:cubicBezTo>
                  <a:pt x="3288" y="1267"/>
                  <a:pt x="3147" y="1125"/>
                  <a:pt x="2973" y="1125"/>
                </a:cubicBezTo>
                <a:cubicBezTo>
                  <a:pt x="2163" y="1125"/>
                  <a:pt x="2163" y="1125"/>
                  <a:pt x="2163" y="1125"/>
                </a:cubicBezTo>
                <a:cubicBezTo>
                  <a:pt x="2163" y="315"/>
                  <a:pt x="2163" y="315"/>
                  <a:pt x="2163" y="315"/>
                </a:cubicBezTo>
                <a:cubicBezTo>
                  <a:pt x="2163" y="142"/>
                  <a:pt x="2022" y="0"/>
                  <a:pt x="1848" y="0"/>
                </a:cubicBezTo>
                <a:cubicBezTo>
                  <a:pt x="1689" y="0"/>
                  <a:pt x="1556" y="120"/>
                  <a:pt x="1536" y="274"/>
                </a:cubicBezTo>
                <a:cubicBezTo>
                  <a:pt x="1530" y="287"/>
                  <a:pt x="1526" y="301"/>
                  <a:pt x="1526" y="315"/>
                </a:cubicBezTo>
                <a:cubicBezTo>
                  <a:pt x="1526" y="553"/>
                  <a:pt x="1526" y="553"/>
                  <a:pt x="1526" y="553"/>
                </a:cubicBezTo>
                <a:cubicBezTo>
                  <a:pt x="1526" y="831"/>
                  <a:pt x="1248" y="1046"/>
                  <a:pt x="1115" y="1149"/>
                </a:cubicBezTo>
                <a:cubicBezTo>
                  <a:pt x="1102" y="1159"/>
                  <a:pt x="1090" y="1168"/>
                  <a:pt x="1080" y="1176"/>
                </a:cubicBezTo>
                <a:cubicBezTo>
                  <a:pt x="1080" y="1097"/>
                  <a:pt x="1080" y="1097"/>
                  <a:pt x="1080" y="1097"/>
                </a:cubicBezTo>
                <a:cubicBezTo>
                  <a:pt x="1080" y="1047"/>
                  <a:pt x="1039" y="1007"/>
                  <a:pt x="990" y="1007"/>
                </a:cubicBezTo>
                <a:cubicBezTo>
                  <a:pt x="90" y="1007"/>
                  <a:pt x="90" y="1007"/>
                  <a:pt x="90" y="1007"/>
                </a:cubicBezTo>
                <a:cubicBezTo>
                  <a:pt x="40" y="1007"/>
                  <a:pt x="0" y="1047"/>
                  <a:pt x="0" y="1097"/>
                </a:cubicBezTo>
                <a:cubicBezTo>
                  <a:pt x="0" y="2614"/>
                  <a:pt x="0" y="2614"/>
                  <a:pt x="0" y="2614"/>
                </a:cubicBezTo>
                <a:cubicBezTo>
                  <a:pt x="0" y="2885"/>
                  <a:pt x="220" y="3105"/>
                  <a:pt x="491" y="3105"/>
                </a:cubicBezTo>
                <a:cubicBezTo>
                  <a:pt x="990" y="3105"/>
                  <a:pt x="990" y="3105"/>
                  <a:pt x="990" y="3105"/>
                </a:cubicBezTo>
                <a:cubicBezTo>
                  <a:pt x="1039" y="3105"/>
                  <a:pt x="1080" y="3065"/>
                  <a:pt x="1080" y="3015"/>
                </a:cubicBezTo>
                <a:cubicBezTo>
                  <a:pt x="1080" y="2891"/>
                  <a:pt x="1080" y="2891"/>
                  <a:pt x="1080" y="2891"/>
                </a:cubicBezTo>
                <a:cubicBezTo>
                  <a:pt x="1401" y="3015"/>
                  <a:pt x="1739" y="3088"/>
                  <a:pt x="2089" y="3105"/>
                </a:cubicBezTo>
                <a:cubicBezTo>
                  <a:pt x="2784" y="3106"/>
                  <a:pt x="2784" y="3106"/>
                  <a:pt x="2784" y="3106"/>
                </a:cubicBezTo>
                <a:cubicBezTo>
                  <a:pt x="2787" y="3106"/>
                  <a:pt x="2789" y="3106"/>
                  <a:pt x="2792" y="3106"/>
                </a:cubicBezTo>
                <a:cubicBezTo>
                  <a:pt x="2872" y="3106"/>
                  <a:pt x="2948" y="3075"/>
                  <a:pt x="3007" y="3019"/>
                </a:cubicBezTo>
                <a:cubicBezTo>
                  <a:pt x="3067" y="2962"/>
                  <a:pt x="3101" y="2885"/>
                  <a:pt x="3103" y="2799"/>
                </a:cubicBezTo>
                <a:cubicBezTo>
                  <a:pt x="3103" y="2742"/>
                  <a:pt x="3087" y="2688"/>
                  <a:pt x="3060" y="2642"/>
                </a:cubicBezTo>
                <a:cubicBezTo>
                  <a:pt x="3189" y="2602"/>
                  <a:pt x="3283" y="2482"/>
                  <a:pt x="3283" y="2340"/>
                </a:cubicBezTo>
                <a:cubicBezTo>
                  <a:pt x="3283" y="2254"/>
                  <a:pt x="3248" y="2176"/>
                  <a:pt x="3192" y="2119"/>
                </a:cubicBezTo>
                <a:cubicBezTo>
                  <a:pt x="3248" y="2062"/>
                  <a:pt x="3283" y="1984"/>
                  <a:pt x="3283" y="1898"/>
                </a:cubicBezTo>
                <a:cubicBezTo>
                  <a:pt x="3283" y="1809"/>
                  <a:pt x="3246" y="1729"/>
                  <a:pt x="3187" y="1672"/>
                </a:cubicBezTo>
                <a:close/>
                <a:moveTo>
                  <a:pt x="491" y="2925"/>
                </a:moveTo>
                <a:cubicBezTo>
                  <a:pt x="319" y="2925"/>
                  <a:pt x="180" y="2786"/>
                  <a:pt x="180" y="2614"/>
                </a:cubicBezTo>
                <a:cubicBezTo>
                  <a:pt x="180" y="1187"/>
                  <a:pt x="180" y="1187"/>
                  <a:pt x="180" y="1187"/>
                </a:cubicBezTo>
                <a:cubicBezTo>
                  <a:pt x="900" y="1187"/>
                  <a:pt x="900" y="1187"/>
                  <a:pt x="900" y="1187"/>
                </a:cubicBezTo>
                <a:cubicBezTo>
                  <a:pt x="900" y="2755"/>
                  <a:pt x="900" y="2755"/>
                  <a:pt x="900" y="2755"/>
                </a:cubicBezTo>
                <a:cubicBezTo>
                  <a:pt x="900" y="2755"/>
                  <a:pt x="900" y="2755"/>
                  <a:pt x="900" y="2756"/>
                </a:cubicBezTo>
                <a:cubicBezTo>
                  <a:pt x="900" y="2925"/>
                  <a:pt x="900" y="2925"/>
                  <a:pt x="900" y="2925"/>
                </a:cubicBezTo>
                <a:lnTo>
                  <a:pt x="491" y="2925"/>
                </a:lnTo>
                <a:close/>
                <a:moveTo>
                  <a:pt x="2968" y="2475"/>
                </a:moveTo>
                <a:cubicBezTo>
                  <a:pt x="2693" y="2475"/>
                  <a:pt x="2693" y="2475"/>
                  <a:pt x="2693" y="2475"/>
                </a:cubicBezTo>
                <a:cubicBezTo>
                  <a:pt x="2643" y="2475"/>
                  <a:pt x="2603" y="2516"/>
                  <a:pt x="2603" y="2565"/>
                </a:cubicBezTo>
                <a:cubicBezTo>
                  <a:pt x="2603" y="2615"/>
                  <a:pt x="2643" y="2655"/>
                  <a:pt x="2693" y="2655"/>
                </a:cubicBezTo>
                <a:cubicBezTo>
                  <a:pt x="2749" y="2655"/>
                  <a:pt x="2749" y="2655"/>
                  <a:pt x="2749" y="2655"/>
                </a:cubicBezTo>
                <a:cubicBezTo>
                  <a:pt x="2760" y="2661"/>
                  <a:pt x="2774" y="2664"/>
                  <a:pt x="2788" y="2664"/>
                </a:cubicBezTo>
                <a:cubicBezTo>
                  <a:pt x="2862" y="2664"/>
                  <a:pt x="2923" y="2725"/>
                  <a:pt x="2923" y="2797"/>
                </a:cubicBezTo>
                <a:cubicBezTo>
                  <a:pt x="2922" y="2832"/>
                  <a:pt x="2908" y="2865"/>
                  <a:pt x="2882" y="2889"/>
                </a:cubicBezTo>
                <a:cubicBezTo>
                  <a:pt x="2857" y="2913"/>
                  <a:pt x="2823" y="2925"/>
                  <a:pt x="2783" y="2925"/>
                </a:cubicBezTo>
                <a:cubicBezTo>
                  <a:pt x="2094" y="2926"/>
                  <a:pt x="2094" y="2926"/>
                  <a:pt x="2094" y="2926"/>
                </a:cubicBezTo>
                <a:cubicBezTo>
                  <a:pt x="1744" y="2907"/>
                  <a:pt x="1403" y="2830"/>
                  <a:pt x="1080" y="2697"/>
                </a:cubicBezTo>
                <a:cubicBezTo>
                  <a:pt x="1080" y="1566"/>
                  <a:pt x="1080" y="1566"/>
                  <a:pt x="1080" y="1566"/>
                </a:cubicBezTo>
                <a:cubicBezTo>
                  <a:pt x="1082" y="1558"/>
                  <a:pt x="1083" y="1550"/>
                  <a:pt x="1083" y="1541"/>
                </a:cubicBezTo>
                <a:cubicBezTo>
                  <a:pt x="1083" y="1465"/>
                  <a:pt x="1114" y="1390"/>
                  <a:pt x="1169" y="1337"/>
                </a:cubicBezTo>
                <a:cubicBezTo>
                  <a:pt x="1179" y="1326"/>
                  <a:pt x="1199" y="1311"/>
                  <a:pt x="1225" y="1291"/>
                </a:cubicBezTo>
                <a:cubicBezTo>
                  <a:pt x="1381" y="1171"/>
                  <a:pt x="1706" y="920"/>
                  <a:pt x="1706" y="553"/>
                </a:cubicBezTo>
                <a:cubicBezTo>
                  <a:pt x="1706" y="351"/>
                  <a:pt x="1706" y="351"/>
                  <a:pt x="1706" y="351"/>
                </a:cubicBezTo>
                <a:cubicBezTo>
                  <a:pt x="1711" y="340"/>
                  <a:pt x="1713" y="328"/>
                  <a:pt x="1713" y="315"/>
                </a:cubicBezTo>
                <a:cubicBezTo>
                  <a:pt x="1713" y="241"/>
                  <a:pt x="1774" y="180"/>
                  <a:pt x="1848" y="180"/>
                </a:cubicBezTo>
                <a:cubicBezTo>
                  <a:pt x="1923" y="180"/>
                  <a:pt x="1983" y="241"/>
                  <a:pt x="1983" y="315"/>
                </a:cubicBezTo>
                <a:cubicBezTo>
                  <a:pt x="1983" y="1215"/>
                  <a:pt x="1983" y="1215"/>
                  <a:pt x="1983" y="1215"/>
                </a:cubicBezTo>
                <a:cubicBezTo>
                  <a:pt x="1983" y="1265"/>
                  <a:pt x="2024" y="1305"/>
                  <a:pt x="2073" y="1305"/>
                </a:cubicBezTo>
                <a:cubicBezTo>
                  <a:pt x="2973" y="1305"/>
                  <a:pt x="2973" y="1305"/>
                  <a:pt x="2973" y="1305"/>
                </a:cubicBezTo>
                <a:cubicBezTo>
                  <a:pt x="3048" y="1305"/>
                  <a:pt x="3108" y="1366"/>
                  <a:pt x="3108" y="1440"/>
                </a:cubicBezTo>
                <a:cubicBezTo>
                  <a:pt x="3108" y="1515"/>
                  <a:pt x="3048" y="1575"/>
                  <a:pt x="2973" y="1575"/>
                </a:cubicBezTo>
                <a:cubicBezTo>
                  <a:pt x="2693" y="1575"/>
                  <a:pt x="2693" y="1575"/>
                  <a:pt x="2693" y="1575"/>
                </a:cubicBezTo>
                <a:cubicBezTo>
                  <a:pt x="2643" y="1575"/>
                  <a:pt x="2603" y="1616"/>
                  <a:pt x="2603" y="1665"/>
                </a:cubicBezTo>
                <a:cubicBezTo>
                  <a:pt x="2603" y="1715"/>
                  <a:pt x="2643" y="1755"/>
                  <a:pt x="2693" y="1755"/>
                </a:cubicBezTo>
                <a:cubicBezTo>
                  <a:pt x="2932" y="1755"/>
                  <a:pt x="2932" y="1755"/>
                  <a:pt x="2932" y="1755"/>
                </a:cubicBezTo>
                <a:cubicBezTo>
                  <a:pt x="2943" y="1760"/>
                  <a:pt x="2955" y="1763"/>
                  <a:pt x="2968" y="1763"/>
                </a:cubicBezTo>
                <a:cubicBezTo>
                  <a:pt x="3042" y="1763"/>
                  <a:pt x="3103" y="1823"/>
                  <a:pt x="3103" y="1898"/>
                </a:cubicBezTo>
                <a:cubicBezTo>
                  <a:pt x="3103" y="1959"/>
                  <a:pt x="3061" y="2012"/>
                  <a:pt x="3004" y="2028"/>
                </a:cubicBezTo>
                <a:cubicBezTo>
                  <a:pt x="2992" y="2026"/>
                  <a:pt x="2980" y="2025"/>
                  <a:pt x="2968" y="2025"/>
                </a:cubicBezTo>
                <a:cubicBezTo>
                  <a:pt x="2955" y="2025"/>
                  <a:pt x="2943" y="2028"/>
                  <a:pt x="2932" y="2033"/>
                </a:cubicBezTo>
                <a:cubicBezTo>
                  <a:pt x="2693" y="2033"/>
                  <a:pt x="2693" y="2033"/>
                  <a:pt x="2693" y="2033"/>
                </a:cubicBezTo>
                <a:cubicBezTo>
                  <a:pt x="2643" y="2033"/>
                  <a:pt x="2603" y="2073"/>
                  <a:pt x="2603" y="2123"/>
                </a:cubicBezTo>
                <a:cubicBezTo>
                  <a:pt x="2603" y="2172"/>
                  <a:pt x="2643" y="2213"/>
                  <a:pt x="2693" y="2213"/>
                </a:cubicBezTo>
                <a:cubicBezTo>
                  <a:pt x="2968" y="2213"/>
                  <a:pt x="2968" y="2213"/>
                  <a:pt x="2968" y="2213"/>
                </a:cubicBezTo>
                <a:cubicBezTo>
                  <a:pt x="2980" y="2213"/>
                  <a:pt x="2992" y="2212"/>
                  <a:pt x="3004" y="2210"/>
                </a:cubicBezTo>
                <a:cubicBezTo>
                  <a:pt x="3061" y="2226"/>
                  <a:pt x="3103" y="2279"/>
                  <a:pt x="3103" y="2340"/>
                </a:cubicBezTo>
                <a:cubicBezTo>
                  <a:pt x="3103" y="2415"/>
                  <a:pt x="3042" y="2475"/>
                  <a:pt x="2968" y="2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47637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55" name="Diapositiva de think-cell" r:id="rId6" imgW="0" imgH="0" progId="TCLayout.ActiveDocument.1">
                  <p:embed/>
                </p:oleObj>
              </mc:Choice>
              <mc:Fallback>
                <p:oleObj name="Diapositiva de think-cell" r:id="rId6" imgW="0" imgH="0" progId="TCLayout.ActiveDocument.1">
                  <p:embed/>
                  <p:pic>
                    <p:nvPicPr>
                      <p:cNvPr id="0" name="Picture 1" descr="rI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ángulo 5" hidden="1"/>
          <p:cNvSpPr/>
          <p:nvPr>
            <p:custDataLst>
              <p:tags r:id="rId3"/>
            </p:custDataLst>
          </p:nvPr>
        </p:nvSpPr>
        <p:spPr>
          <a:xfrm>
            <a:off x="0" y="0"/>
            <a:ext cx="158750" cy="158750"/>
          </a:xfrm>
          <a:prstGeom prst="rect">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a:latin typeface="Arial" panose="020B0604020202020204" pitchFamily="34" charset="0"/>
              <a:ea typeface="+mj-ea"/>
              <a:cs typeface="+mj-cs"/>
              <a:sym typeface="Arial" panose="020B0604020202020204" pitchFamily="34" charset="0"/>
            </a:endParaRPr>
          </a:p>
        </p:txBody>
      </p:sp>
      <p:sp>
        <p:nvSpPr>
          <p:cNvPr id="10" name="Slide Number Placeholder 9"/>
          <p:cNvSpPr>
            <a:spLocks noGrp="1"/>
          </p:cNvSpPr>
          <p:nvPr>
            <p:ph type="sldNum" sz="quarter" idx="12"/>
          </p:nvPr>
        </p:nvSpPr>
        <p:spPr>
          <a:xfrm>
            <a:off x="8730845" y="6277968"/>
            <a:ext cx="2743200" cy="365125"/>
          </a:xfrm>
        </p:spPr>
        <p:txBody>
          <a:bodyPr/>
          <a:lstStyle/>
          <a:p>
            <a:fld id="{BC0D97B6-E32F-4D7D-B839-7C3B51F2640F}" type="slidenum">
              <a:rPr lang="es-ES" smtClean="0">
                <a:solidFill>
                  <a:schemeClr val="tx1">
                    <a:lumMod val="65000"/>
                    <a:lumOff val="35000"/>
                  </a:schemeClr>
                </a:solidFill>
              </a:rPr>
              <a:t>37</a:t>
            </a:fld>
            <a:endParaRPr lang="es-ES">
              <a:solidFill>
                <a:schemeClr val="tx1">
                  <a:lumMod val="65000"/>
                  <a:lumOff val="35000"/>
                </a:schemeClr>
              </a:solidFill>
            </a:endParaRPr>
          </a:p>
        </p:txBody>
      </p:sp>
      <p:sp>
        <p:nvSpPr>
          <p:cNvPr id="29" name="Marcador de texto 3">
            <a:extLst>
              <a:ext uri="{FF2B5EF4-FFF2-40B4-BE49-F238E27FC236}">
                <a16:creationId xmlns="" xmlns:a16="http://schemas.microsoft.com/office/drawing/2014/main" id="{8A5BA59B-8881-4ED6-9785-88A3BB5DD289}"/>
              </a:ext>
            </a:extLst>
          </p:cNvPr>
          <p:cNvSpPr txBox="1"/>
          <p:nvPr/>
        </p:nvSpPr>
        <p:spPr>
          <a:xfrm>
            <a:off x="736492" y="610737"/>
            <a:ext cx="11236742" cy="246709"/>
          </a:xfrm>
          <a:prstGeom prst="rect">
            <a:avLst/>
          </a:prstGeom>
        </p:spPr>
        <p:txBody>
          <a:bodyPr/>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None/>
            </a:pPr>
            <a:r>
              <a:rPr lang="en-US" sz="2400" b="1" dirty="0">
                <a:solidFill>
                  <a:srgbClr val="DEEDF1">
                    <a:lumMod val="50000"/>
                  </a:srgbClr>
                </a:solidFill>
                <a:cs typeface="Arial" panose="020B0604020202020204" pitchFamily="34" charset="0"/>
              </a:rPr>
              <a:t>Disclaimer</a:t>
            </a:r>
          </a:p>
        </p:txBody>
      </p:sp>
      <p:sp>
        <p:nvSpPr>
          <p:cNvPr id="18" name="Rectángulo redondeado 15">
            <a:extLst>
              <a:ext uri="{FF2B5EF4-FFF2-40B4-BE49-F238E27FC236}">
                <a16:creationId xmlns="" xmlns:a16="http://schemas.microsoft.com/office/drawing/2014/main" id="{F0CB8B31-0A30-4FD4-BC80-01563720C00A}"/>
              </a:ext>
            </a:extLst>
          </p:cNvPr>
          <p:cNvSpPr/>
          <p:nvPr/>
        </p:nvSpPr>
        <p:spPr>
          <a:xfrm>
            <a:off x="0" y="1104900"/>
            <a:ext cx="12192000" cy="5604509"/>
          </a:xfrm>
          <a:prstGeom prst="roundRect">
            <a:avLst>
              <a:gd name="adj" fmla="val 0"/>
            </a:avLst>
          </a:prstGeom>
          <a:solidFill>
            <a:srgbClr val="BDDBE3">
              <a:alpha val="34902"/>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ángulo 18">
            <a:extLst>
              <a:ext uri="{FF2B5EF4-FFF2-40B4-BE49-F238E27FC236}">
                <a16:creationId xmlns="" xmlns:a16="http://schemas.microsoft.com/office/drawing/2014/main" id="{DF0CEF0B-0E7A-4915-AA37-D17E8B55A293}"/>
              </a:ext>
            </a:extLst>
          </p:cNvPr>
          <p:cNvSpPr/>
          <p:nvPr/>
        </p:nvSpPr>
        <p:spPr>
          <a:xfrm>
            <a:off x="736492" y="1202965"/>
            <a:ext cx="11236742" cy="5529719"/>
          </a:xfrm>
          <a:prstGeom prst="rect">
            <a:avLst/>
          </a:prstGeom>
        </p:spPr>
        <p:txBody>
          <a:bodyPr wrap="square">
            <a:spAutoFit/>
          </a:bodyPr>
          <a:lstStyle/>
          <a:p>
            <a:pPr>
              <a:lnSpc>
                <a:spcPts val="2000"/>
              </a:lnSpc>
              <a:spcBef>
                <a:spcPts val="600"/>
              </a:spcBef>
              <a:spcAft>
                <a:spcPct val="0"/>
              </a:spcAft>
              <a:buClr>
                <a:srgbClr val="458FA3"/>
              </a:buClr>
              <a:buSzPct val="120000"/>
            </a:pPr>
            <a:r>
              <a:rPr lang="en-US" sz="1400" dirty="0"/>
              <a:t>This presentation has been prepared for information </a:t>
            </a:r>
            <a:r>
              <a:rPr lang="en-US" sz="1400" dirty="0" smtClean="0"/>
              <a:t>and education purposes only, it </a:t>
            </a:r>
            <a:r>
              <a:rPr lang="en-US" sz="1400" dirty="0"/>
              <a:t>has been prepared for this specific purpose and </a:t>
            </a:r>
            <a:r>
              <a:rPr lang="en-US" sz="1400" dirty="0" smtClean="0"/>
              <a:t>must not </a:t>
            </a:r>
            <a:r>
              <a:rPr lang="en-US" sz="1400" dirty="0"/>
              <a:t>be used for any other. </a:t>
            </a:r>
            <a:r>
              <a:rPr lang="en-US" sz="1400" i="1" u="sng" dirty="0"/>
              <a:t>The authors recommend to read </a:t>
            </a:r>
            <a:r>
              <a:rPr lang="en-US" sz="1400" i="1" u="sng" dirty="0" smtClean="0"/>
              <a:t>the </a:t>
            </a:r>
            <a:r>
              <a:rPr lang="en-US" sz="1400" i="1" u="sng" dirty="0"/>
              <a:t>applicable </a:t>
            </a:r>
            <a:r>
              <a:rPr lang="en-US" sz="1400" i="1" u="sng" dirty="0" smtClean="0"/>
              <a:t>rules and regulation</a:t>
            </a:r>
            <a:r>
              <a:rPr lang="en-US" sz="1400" i="1" u="sng" dirty="0"/>
              <a:t>, </a:t>
            </a:r>
            <a:r>
              <a:rPr lang="en-US" sz="1400" i="1" u="sng" dirty="0" smtClean="0"/>
              <a:t>Q&amp;As </a:t>
            </a:r>
            <a:r>
              <a:rPr lang="en-US" sz="1400" i="1" u="sng" dirty="0"/>
              <a:t>and </a:t>
            </a:r>
            <a:r>
              <a:rPr lang="en-US" sz="1400" i="1" u="sng" dirty="0" smtClean="0"/>
              <a:t>the consultations and reports </a:t>
            </a:r>
            <a:r>
              <a:rPr lang="en-US" sz="1400" i="1" u="sng" dirty="0"/>
              <a:t>published by the Working Group.</a:t>
            </a:r>
          </a:p>
          <a:p>
            <a:pPr>
              <a:lnSpc>
                <a:spcPts val="2000"/>
              </a:lnSpc>
              <a:spcBef>
                <a:spcPts val="600"/>
              </a:spcBef>
              <a:spcAft>
                <a:spcPct val="0"/>
              </a:spcAft>
              <a:buClr>
                <a:srgbClr val="458FA3"/>
              </a:buClr>
              <a:buSzPct val="120000"/>
            </a:pPr>
            <a:r>
              <a:rPr lang="en-US" sz="1400" dirty="0"/>
              <a:t>It is not intended to provide and should not be construed, or relied on in any manner, as legal, regulatory or other advice. The information (of a legal, factual or any other nature) included in the presentation has not been independently verified and such information is not comprehensive and may be subject to change. The authors disclaim any obligation or undertaking to release any update of, correct, keep current or otherwise revise the content of this paper. </a:t>
            </a:r>
          </a:p>
          <a:p>
            <a:pPr>
              <a:lnSpc>
                <a:spcPts val="2000"/>
              </a:lnSpc>
              <a:spcBef>
                <a:spcPts val="600"/>
              </a:spcBef>
              <a:spcAft>
                <a:spcPct val="0"/>
              </a:spcAft>
              <a:buClr>
                <a:srgbClr val="458FA3"/>
              </a:buClr>
              <a:buSzPct val="120000"/>
            </a:pPr>
            <a:r>
              <a:rPr lang="en-US" sz="1400" dirty="0"/>
              <a:t>This presentations discusses a variety of options to address the cessation of a benchmark. Each recipient of this paper is responsible for performing their own assessment as to the suitability of the various options discussed herein. Each recipient must continue to operate in an independent and competitive manner and they shall not use the content of this paper to coordinate their activities, either with respect to the commercially sensitive terms of each recipient's business or with regard to any other independent business. </a:t>
            </a:r>
          </a:p>
          <a:p>
            <a:pPr>
              <a:lnSpc>
                <a:spcPts val="2000"/>
              </a:lnSpc>
              <a:spcBef>
                <a:spcPts val="600"/>
              </a:spcBef>
              <a:spcAft>
                <a:spcPct val="0"/>
              </a:spcAft>
              <a:buClr>
                <a:srgbClr val="458FA3"/>
              </a:buClr>
              <a:buSzPct val="120000"/>
            </a:pPr>
            <a:r>
              <a:rPr lang="en-US" sz="1400" dirty="0"/>
              <a:t>The authors or any of their respective directors, officers, advisers, affiliates or representatives, shall not be deemed to have made any representation, warranty or undertaking, express or implied, as to, and no reliance should be placed on, the truthfulness, fairness, accuracy, completeness or correctness of the information and opinions contained in this document. The authors or any of their respective directors, officers, advisers, affiliates or representatives, expressly disclaim any and all liability, whether direct or indirect, express or implied, contractual, tortious, statutory or otherwise, in connection with the accuracy, completeness or correctness of the information, for any of the opinions or factual information contained herein, any errors, omissions or misstatements contained in this document or otherwise for any direct, indirect or consequential loss, damages, costs or prejudices whatsoever arising from the use of this document. </a:t>
            </a:r>
          </a:p>
          <a:p>
            <a:pPr>
              <a:lnSpc>
                <a:spcPts val="2000"/>
              </a:lnSpc>
              <a:spcBef>
                <a:spcPts val="600"/>
              </a:spcBef>
              <a:spcAft>
                <a:spcPct val="0"/>
              </a:spcAft>
              <a:buClr>
                <a:srgbClr val="458FA3"/>
              </a:buClr>
              <a:buSzPct val="120000"/>
            </a:pPr>
            <a:r>
              <a:rPr lang="en-US" sz="1400" dirty="0"/>
              <a:t>The authors of this presentation may provide to any third party (including, but not limited to, authorities, clients, associations or counterparties) opinions or advice that may differ from the content of this document.</a:t>
            </a:r>
          </a:p>
        </p:txBody>
      </p:sp>
    </p:spTree>
    <p:extLst>
      <p:ext uri="{BB962C8B-B14F-4D97-AF65-F5344CB8AC3E}">
        <p14:creationId xmlns:p14="http://schemas.microsoft.com/office/powerpoint/2010/main" val="3816798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p:custDataLst>
              <p:tags r:id="rId2"/>
            </p:custDataLst>
            <p:extLst>
              <p:ext uri="{D42A27DB-BD31-4B8C-83A1-F6EECF244321}">
                <p14:modId xmlns:p14="http://schemas.microsoft.com/office/powerpoint/2010/main" val="5709398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79" name="Diapositiva de think-cell" r:id="rId5" imgW="0" imgH="0" progId="TCLayout.ActiveDocument.1">
                  <p:embed/>
                </p:oleObj>
              </mc:Choice>
              <mc:Fallback>
                <p:oleObj name="Diapositiva de think-cell" r:id="rId5" imgW="0" imgH="0" progId="TCLayout.ActiveDocument.1">
                  <p:embed/>
                  <p:pic>
                    <p:nvPicPr>
                      <p:cNvPr id="0" name="Picture 1" descr="rId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ángulo 1" hidden="1"/>
          <p:cNvSpPr/>
          <p:nvPr>
            <p:custDataLst>
              <p:tags r:id="rId3"/>
            </p:custDataLst>
          </p:nvPr>
        </p:nvSpPr>
        <p:spPr>
          <a:xfrm>
            <a:off x="0" y="0"/>
            <a:ext cx="158750" cy="158750"/>
          </a:xfrm>
          <a:prstGeom prst="rect">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4100" b="1">
              <a:latin typeface="Arial" panose="020B0604020202020204" pitchFamily="34" charset="0"/>
              <a:ea typeface="+mj-ea"/>
              <a:cs typeface="+mj-cs"/>
              <a:sym typeface="Arial" panose="020B0604020202020204" pitchFamily="34" charset="0"/>
            </a:endParaRPr>
          </a:p>
        </p:txBody>
      </p:sp>
      <p:sp>
        <p:nvSpPr>
          <p:cNvPr id="6" name="Título 5">
            <a:extLst>
              <a:ext uri="{FF2B5EF4-FFF2-40B4-BE49-F238E27FC236}">
                <a16:creationId xmlns:a16="http://schemas.microsoft.com/office/drawing/2014/main" xmlns="" id="{40447380-3E61-4E42-AFCA-CAF1866AAF93}"/>
              </a:ext>
            </a:extLst>
          </p:cNvPr>
          <p:cNvSpPr>
            <a:spLocks noGrp="1"/>
          </p:cNvSpPr>
          <p:nvPr>
            <p:ph type="ctrTitle"/>
          </p:nvPr>
        </p:nvSpPr>
        <p:spPr>
          <a:xfrm>
            <a:off x="709650" y="1487654"/>
            <a:ext cx="10986164" cy="2570536"/>
          </a:xfrm>
        </p:spPr>
        <p:txBody>
          <a:bodyPr>
            <a:normAutofit/>
          </a:bodyPr>
          <a:lstStyle/>
          <a:p>
            <a:r>
              <a:rPr lang="en-US" b="1" dirty="0">
                <a:solidFill>
                  <a:schemeClr val="accent2">
                    <a:lumMod val="25000"/>
                  </a:schemeClr>
                </a:solidFill>
              </a:rPr>
              <a:t/>
            </a:r>
            <a:br>
              <a:rPr lang="en-US" b="1" dirty="0">
                <a:solidFill>
                  <a:schemeClr val="accent2">
                    <a:lumMod val="25000"/>
                  </a:schemeClr>
                </a:solidFill>
              </a:rPr>
            </a:br>
            <a:r>
              <a:rPr lang="en-US" b="1" dirty="0">
                <a:solidFill>
                  <a:srgbClr val="458FA3"/>
                </a:solidFill>
              </a:rPr>
              <a:t>Annex</a:t>
            </a:r>
          </a:p>
        </p:txBody>
      </p:sp>
      <p:sp>
        <p:nvSpPr>
          <p:cNvPr id="7" name="Título 5">
            <a:extLst>
              <a:ext uri="{FF2B5EF4-FFF2-40B4-BE49-F238E27FC236}">
                <a16:creationId xmlns:a16="http://schemas.microsoft.com/office/drawing/2014/main" xmlns="" id="{9E42B61B-31FF-42C4-A806-C4DA8F123829}"/>
              </a:ext>
            </a:extLst>
          </p:cNvPr>
          <p:cNvSpPr txBox="1"/>
          <p:nvPr/>
        </p:nvSpPr>
        <p:spPr>
          <a:xfrm>
            <a:off x="709650" y="2668272"/>
            <a:ext cx="9249513" cy="257053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100" kern="1200">
                <a:solidFill>
                  <a:schemeClr val="accent2">
                    <a:lumMod val="50000"/>
                  </a:schemeClr>
                </a:solidFill>
                <a:latin typeface="+mj-lt"/>
                <a:ea typeface="+mj-ea"/>
                <a:cs typeface="+mj-cs"/>
              </a:defRPr>
            </a:lvl1pPr>
          </a:lstStyle>
          <a:p>
            <a:r>
              <a:rPr lang="en-US" sz="2800" b="1" dirty="0">
                <a:solidFill>
                  <a:schemeClr val="accent5"/>
                </a:solidFill>
              </a:rPr>
              <a:t/>
            </a:r>
            <a:br>
              <a:rPr lang="en-US" sz="2800" b="1" dirty="0">
                <a:solidFill>
                  <a:schemeClr val="accent5"/>
                </a:solidFill>
              </a:rPr>
            </a:br>
            <a:r>
              <a:rPr lang="en-US" sz="2800" b="1" dirty="0" err="1" smtClean="0">
                <a:solidFill>
                  <a:schemeClr val="accent5"/>
                </a:solidFill>
              </a:rPr>
              <a:t>Euribor</a:t>
            </a:r>
            <a:r>
              <a:rPr lang="en-US" sz="2800" b="1" dirty="0" smtClean="0">
                <a:solidFill>
                  <a:schemeClr val="accent5"/>
                </a:solidFill>
              </a:rPr>
              <a:t> </a:t>
            </a:r>
            <a:r>
              <a:rPr lang="en-US" sz="2800" b="1" dirty="0">
                <a:solidFill>
                  <a:schemeClr val="accent5"/>
                </a:solidFill>
              </a:rPr>
              <a:t>Fallbacks</a:t>
            </a:r>
            <a:br>
              <a:rPr lang="en-US" sz="2800" b="1" dirty="0">
                <a:solidFill>
                  <a:schemeClr val="accent5"/>
                </a:solidFill>
              </a:rPr>
            </a:br>
            <a:endParaRPr lang="en-US" sz="2800" b="1" dirty="0">
              <a:solidFill>
                <a:schemeClr val="accent5"/>
              </a:solidFill>
            </a:endParaRPr>
          </a:p>
        </p:txBody>
      </p:sp>
    </p:spTree>
    <p:extLst>
      <p:ext uri="{BB962C8B-B14F-4D97-AF65-F5344CB8AC3E}">
        <p14:creationId xmlns:p14="http://schemas.microsoft.com/office/powerpoint/2010/main" val="2296679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303" name="Diapositiva de think-cell" r:id="rId6" imgW="0" imgH="0" progId="TCLayout.ActiveDocument.1">
                  <p:embed/>
                </p:oleObj>
              </mc:Choice>
              <mc:Fallback>
                <p:oleObj name="Diapositiva de think-cell" r:id="rId6" imgW="0" imgH="0" progId="TCLayout.ActiveDocument.1">
                  <p:embed/>
                  <p:pic>
                    <p:nvPicPr>
                      <p:cNvPr id="0" name="Picture 1" descr="rI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ángulo 5" hidden="1"/>
          <p:cNvSpPr/>
          <p:nvPr>
            <p:custDataLst>
              <p:tags r:id="rId3"/>
            </p:custDataLst>
          </p:nvPr>
        </p:nvSpPr>
        <p:spPr>
          <a:xfrm>
            <a:off x="0" y="0"/>
            <a:ext cx="158750" cy="158750"/>
          </a:xfrm>
          <a:prstGeom prst="rect">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a:latin typeface="Arial" panose="020B0604020202020204" pitchFamily="34" charset="0"/>
              <a:ea typeface="+mj-ea"/>
              <a:cs typeface="+mj-cs"/>
              <a:sym typeface="Arial" panose="020B0604020202020204" pitchFamily="34" charset="0"/>
            </a:endParaRPr>
          </a:p>
        </p:txBody>
      </p:sp>
      <p:sp>
        <p:nvSpPr>
          <p:cNvPr id="10" name="Slide Number Placeholder 9"/>
          <p:cNvSpPr>
            <a:spLocks noGrp="1"/>
          </p:cNvSpPr>
          <p:nvPr>
            <p:ph type="sldNum" sz="quarter" idx="12"/>
          </p:nvPr>
        </p:nvSpPr>
        <p:spPr>
          <a:xfrm>
            <a:off x="8730845" y="6277968"/>
            <a:ext cx="2743200" cy="365125"/>
          </a:xfrm>
        </p:spPr>
        <p:txBody>
          <a:bodyPr/>
          <a:lstStyle/>
          <a:p>
            <a:fld id="{BC0D97B6-E32F-4D7D-B839-7C3B51F2640F}" type="slidenum">
              <a:rPr lang="es-ES" smtClean="0">
                <a:solidFill>
                  <a:schemeClr val="tx1">
                    <a:lumMod val="65000"/>
                    <a:lumOff val="35000"/>
                  </a:schemeClr>
                </a:solidFill>
              </a:rPr>
              <a:t>39</a:t>
            </a:fld>
            <a:endParaRPr lang="es-ES">
              <a:solidFill>
                <a:schemeClr val="tx1">
                  <a:lumMod val="65000"/>
                  <a:lumOff val="35000"/>
                </a:schemeClr>
              </a:solidFill>
            </a:endParaRPr>
          </a:p>
        </p:txBody>
      </p:sp>
      <p:sp>
        <p:nvSpPr>
          <p:cNvPr id="29" name="Marcador de texto 3">
            <a:extLst>
              <a:ext uri="{FF2B5EF4-FFF2-40B4-BE49-F238E27FC236}">
                <a16:creationId xmlns:a16="http://schemas.microsoft.com/office/drawing/2014/main" xmlns="" id="{8A5BA59B-8881-4ED6-9785-88A3BB5DD289}"/>
              </a:ext>
            </a:extLst>
          </p:cNvPr>
          <p:cNvSpPr txBox="1"/>
          <p:nvPr/>
        </p:nvSpPr>
        <p:spPr>
          <a:xfrm>
            <a:off x="736492" y="610737"/>
            <a:ext cx="11455508" cy="246709"/>
          </a:xfrm>
          <a:prstGeom prst="rect">
            <a:avLst/>
          </a:prstGeom>
        </p:spPr>
        <p:txBody>
          <a:bodyPr/>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None/>
            </a:pPr>
            <a:r>
              <a:rPr lang="en-US" sz="2400" b="1" dirty="0">
                <a:solidFill>
                  <a:srgbClr val="DEEDF1">
                    <a:lumMod val="50000"/>
                  </a:srgbClr>
                </a:solidFill>
                <a:cs typeface="Arial" panose="020B0604020202020204" pitchFamily="34" charset="0"/>
              </a:rPr>
              <a:t>Annex 1: Brief description of market association work on EURIBOR Fallbacks</a:t>
            </a:r>
          </a:p>
        </p:txBody>
      </p:sp>
      <p:sp>
        <p:nvSpPr>
          <p:cNvPr id="8" name="Text Box 6">
            <a:extLst>
              <a:ext uri="{FF2B5EF4-FFF2-40B4-BE49-F238E27FC236}">
                <a16:creationId xmlns:a16="http://schemas.microsoft.com/office/drawing/2014/main" xmlns="" id="{0190F3DE-44DF-410A-92C0-A559BBBE4A14}"/>
              </a:ext>
            </a:extLst>
          </p:cNvPr>
          <p:cNvSpPr txBox="1">
            <a:spLocks noChangeArrowheads="1"/>
          </p:cNvSpPr>
          <p:nvPr/>
        </p:nvSpPr>
        <p:spPr>
          <a:xfrm>
            <a:off x="2699657" y="1585535"/>
            <a:ext cx="9318173" cy="5057558"/>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285750" indent="-285750">
              <a:lnSpc>
                <a:spcPts val="1800"/>
              </a:lnSpc>
              <a:spcBef>
                <a:spcPts val="600"/>
              </a:spcBef>
              <a:buClr>
                <a:srgbClr val="458FA3"/>
              </a:buClr>
              <a:buSzPct val="120000"/>
              <a:buFont typeface="Arial" panose="020B0604020202020204" pitchFamily="34" charset="0"/>
              <a:buChar char="•"/>
            </a:pPr>
            <a:r>
              <a:rPr lang="en-US" sz="1400" dirty="0">
                <a:latin typeface="+mn-lt"/>
              </a:rPr>
              <a:t>The Spanish Banking Association (AEB) together with the Savings Bank Association (CECA), both sponsors of the Spanish Master Agreement for Financial Transactions (CMOF), started last year the necessary work to adapt the Spanish documentation to the European Benchmark Regulation, specifically to facilitate the transition from the EONIA to the </a:t>
            </a:r>
            <a:r>
              <a:rPr lang="en-US" sz="1400" dirty="0" smtClean="0">
                <a:latin typeface="Arial"/>
                <a:cs typeface="Arial"/>
              </a:rPr>
              <a:t>€</a:t>
            </a:r>
            <a:r>
              <a:rPr lang="en-US" sz="1400" dirty="0" smtClean="0">
                <a:latin typeface="+mn-lt"/>
              </a:rPr>
              <a:t>STR </a:t>
            </a:r>
            <a:r>
              <a:rPr lang="en-US" sz="1400" dirty="0">
                <a:latin typeface="+mn-lt"/>
              </a:rPr>
              <a:t>and to include the necessary fallbacks for the interest rate and currency benchmarks used. This work is expected to be completed by spring 2020 (</a:t>
            </a:r>
            <a:r>
              <a:rPr lang="en-US" sz="1400" dirty="0">
                <a:latin typeface="+mn-lt"/>
                <a:hlinkClick r:id="rId8"/>
              </a:rPr>
              <a:t>https://www.aebanca.es/contrato-marco-de-operaciones-financieras/</a:t>
            </a:r>
            <a:r>
              <a:rPr lang="en-US" sz="1400" dirty="0">
                <a:latin typeface="+mn-lt"/>
              </a:rPr>
              <a:t>)</a:t>
            </a:r>
            <a:endParaRPr lang="en-GB" sz="1400" dirty="0">
              <a:latin typeface="+mn-lt"/>
            </a:endParaRPr>
          </a:p>
          <a:p>
            <a:pPr marL="285750" indent="-285750">
              <a:lnSpc>
                <a:spcPts val="1800"/>
              </a:lnSpc>
              <a:spcBef>
                <a:spcPts val="600"/>
              </a:spcBef>
              <a:buClr>
                <a:srgbClr val="458FA3"/>
              </a:buClr>
              <a:buSzPct val="120000"/>
              <a:buFont typeface="Arial" panose="020B0604020202020204" pitchFamily="34" charset="0"/>
              <a:buChar char="•"/>
            </a:pPr>
            <a:r>
              <a:rPr lang="en-GB" sz="1400" dirty="0"/>
              <a:t>The Association for Financial Markets in Europe (AFME) published model wording for new issues of securitization bonds to help facilitate the transition from IBORs to new risk-free rates. The model wording provides an easier mechanism for the transition to an alternative rate when EURIBOR would not longer be available. It does not identify a new rate but makes the procedure for moving to such a rate (once identified) easier, by avoiding the need to undertake a consent solicitation.</a:t>
            </a:r>
          </a:p>
          <a:p>
            <a:pPr marL="285750" indent="-285750">
              <a:lnSpc>
                <a:spcPts val="1800"/>
              </a:lnSpc>
              <a:spcBef>
                <a:spcPts val="600"/>
              </a:spcBef>
              <a:buClr>
                <a:srgbClr val="458FA3"/>
              </a:buClr>
              <a:buSzPct val="120000"/>
              <a:buFont typeface="Arial" panose="020B0604020202020204" pitchFamily="34" charset="0"/>
              <a:buChar char="•"/>
            </a:pPr>
            <a:r>
              <a:rPr lang="en-GB" sz="1400" dirty="0"/>
              <a:t>The Association of German Banks/</a:t>
            </a:r>
            <a:r>
              <a:rPr lang="en-GB" sz="1400" dirty="0" err="1"/>
              <a:t>Bundesverband</a:t>
            </a:r>
            <a:r>
              <a:rPr lang="en-GB" sz="1400" dirty="0"/>
              <a:t> </a:t>
            </a:r>
            <a:r>
              <a:rPr lang="en-GB" sz="1400" dirty="0" err="1"/>
              <a:t>deutscher</a:t>
            </a:r>
            <a:r>
              <a:rPr lang="en-GB" sz="1400" dirty="0"/>
              <a:t> </a:t>
            </a:r>
            <a:r>
              <a:rPr lang="en-GB" sz="1400" dirty="0" err="1"/>
              <a:t>Banken</a:t>
            </a:r>
            <a:r>
              <a:rPr lang="en-GB" sz="1400" dirty="0"/>
              <a:t> </a:t>
            </a:r>
            <a:r>
              <a:rPr lang="en-GB" sz="1400" dirty="0" err="1"/>
              <a:t>e.V</a:t>
            </a:r>
            <a:r>
              <a:rPr lang="en-GB" sz="1400" dirty="0"/>
              <a:t>. (</a:t>
            </a:r>
            <a:r>
              <a:rPr lang="en-GB" sz="1400" dirty="0" err="1"/>
              <a:t>BdB</a:t>
            </a:r>
            <a:r>
              <a:rPr lang="en-GB" sz="1400" dirty="0"/>
              <a:t>) have already developed some templates addressing certain benchmark/RFR related aspects:</a:t>
            </a:r>
          </a:p>
          <a:p>
            <a:pPr marL="604838" indent="-342900">
              <a:lnSpc>
                <a:spcPts val="1600"/>
              </a:lnSpc>
              <a:spcBef>
                <a:spcPts val="600"/>
              </a:spcBef>
              <a:buClr>
                <a:srgbClr val="458FA3"/>
              </a:buClr>
              <a:buSzPct val="120000"/>
              <a:buFont typeface="+mj-lt"/>
              <a:buAutoNum type="arabicPeriod"/>
            </a:pPr>
            <a:r>
              <a:rPr lang="en-GB" sz="1400" dirty="0"/>
              <a:t>  Incorporated into the new German Master Agreement for Derivatives Transactions 2018 (DRV 2018): A general </a:t>
            </a:r>
            <a:r>
              <a:rPr lang="en-GB" sz="1400" dirty="0" err="1"/>
              <a:t>fallback</a:t>
            </a:r>
            <a:r>
              <a:rPr lang="en-GB" sz="1400" dirty="0"/>
              <a:t> provision in Clause 5 (2) addressing the case that a benchmark may no longer be available or may no longer used – the </a:t>
            </a:r>
            <a:r>
              <a:rPr lang="en-GB" sz="1400" dirty="0" err="1"/>
              <a:t>fallback</a:t>
            </a:r>
            <a:r>
              <a:rPr lang="en-GB" sz="1400" dirty="0"/>
              <a:t> provision is described in more detail in the (English language) background paper:  </a:t>
            </a:r>
            <a:r>
              <a:rPr lang="en-GB" sz="1400" dirty="0">
                <a:hlinkClick r:id="rId9"/>
              </a:rPr>
              <a:t>https://bankenverband.de/media/files/drv_2018_annotated_version_04_09_2018.pdf</a:t>
            </a:r>
            <a:endParaRPr lang="en-GB" sz="1400" dirty="0"/>
          </a:p>
          <a:p>
            <a:pPr marL="604838" indent="-342900">
              <a:lnSpc>
                <a:spcPts val="1600"/>
              </a:lnSpc>
              <a:spcBef>
                <a:spcPts val="600"/>
              </a:spcBef>
              <a:buClr>
                <a:srgbClr val="458FA3"/>
              </a:buClr>
              <a:buSzPct val="120000"/>
              <a:buFont typeface="+mj-lt"/>
              <a:buAutoNum type="arabicPeriod"/>
            </a:pPr>
            <a:r>
              <a:rPr lang="en-GB" sz="1400" dirty="0"/>
              <a:t>A proposed wording (which the parties to a German master agreement can include as a special provision) for an agreement for the avoidance of doubt regarding changes to EONIA methodology and time of publication (no material change)</a:t>
            </a:r>
            <a:endParaRPr lang="en-US" altLang="es-ES" sz="1400" dirty="0">
              <a:latin typeface="+mn-lt"/>
            </a:endParaRPr>
          </a:p>
        </p:txBody>
      </p:sp>
      <p:sp>
        <p:nvSpPr>
          <p:cNvPr id="60" name="Text Box 6">
            <a:extLst>
              <a:ext uri="{FF2B5EF4-FFF2-40B4-BE49-F238E27FC236}">
                <a16:creationId xmlns:a16="http://schemas.microsoft.com/office/drawing/2014/main" xmlns="" id="{96AD01B9-335D-4EE9-AF94-A08A33CABE71}"/>
              </a:ext>
            </a:extLst>
          </p:cNvPr>
          <p:cNvSpPr txBox="1">
            <a:spLocks noChangeArrowheads="1"/>
          </p:cNvSpPr>
          <p:nvPr/>
        </p:nvSpPr>
        <p:spPr>
          <a:xfrm>
            <a:off x="623160" y="1623379"/>
            <a:ext cx="2340537" cy="1833759"/>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342900" indent="-342900">
              <a:lnSpc>
                <a:spcPts val="1800"/>
              </a:lnSpc>
              <a:spcBef>
                <a:spcPts val="600"/>
              </a:spcBef>
              <a:buClr>
                <a:srgbClr val="458FA3"/>
              </a:buClr>
              <a:buSzPct val="120000"/>
              <a:buFont typeface="+mj-lt"/>
              <a:buAutoNum type="arabicPeriod"/>
            </a:pPr>
            <a:r>
              <a:rPr lang="en-US" altLang="es-ES" sz="1600">
                <a:latin typeface="+mn-lt"/>
              </a:rPr>
              <a:t>AEB</a:t>
            </a:r>
          </a:p>
          <a:p>
            <a:pPr marL="342900" indent="-342900">
              <a:lnSpc>
                <a:spcPts val="1800"/>
              </a:lnSpc>
              <a:spcBef>
                <a:spcPts val="600"/>
              </a:spcBef>
              <a:buClr>
                <a:srgbClr val="458FA3"/>
              </a:buClr>
              <a:buSzPct val="120000"/>
              <a:buFont typeface="+mj-lt"/>
              <a:buAutoNum type="arabicPeriod"/>
            </a:pPr>
            <a:endParaRPr lang="en-US" altLang="es-ES" sz="1600" b="1">
              <a:latin typeface="+mn-lt"/>
            </a:endParaRPr>
          </a:p>
          <a:p>
            <a:pPr marL="342900" indent="-342900">
              <a:lnSpc>
                <a:spcPts val="1800"/>
              </a:lnSpc>
              <a:spcBef>
                <a:spcPts val="600"/>
              </a:spcBef>
              <a:buClr>
                <a:srgbClr val="458FA3"/>
              </a:buClr>
              <a:buSzPct val="120000"/>
              <a:buFont typeface="+mj-lt"/>
              <a:buAutoNum type="arabicPeriod"/>
            </a:pPr>
            <a:endParaRPr lang="en-US" altLang="es-ES" sz="1600" b="1">
              <a:latin typeface="+mn-lt"/>
            </a:endParaRPr>
          </a:p>
          <a:p>
            <a:pPr marL="342900" indent="-342900">
              <a:lnSpc>
                <a:spcPts val="1800"/>
              </a:lnSpc>
              <a:spcBef>
                <a:spcPts val="600"/>
              </a:spcBef>
              <a:buClr>
                <a:srgbClr val="458FA3"/>
              </a:buClr>
              <a:buSzPct val="120000"/>
              <a:buFont typeface="+mj-lt"/>
              <a:buAutoNum type="arabicPeriod"/>
            </a:pPr>
            <a:endParaRPr lang="en-US" altLang="es-ES" sz="1600" b="1">
              <a:latin typeface="+mn-lt"/>
            </a:endParaRPr>
          </a:p>
          <a:p>
            <a:pPr marL="342900" indent="-342900">
              <a:lnSpc>
                <a:spcPts val="1800"/>
              </a:lnSpc>
              <a:spcBef>
                <a:spcPts val="600"/>
              </a:spcBef>
              <a:buClr>
                <a:srgbClr val="458FA3"/>
              </a:buClr>
              <a:buSzPct val="120000"/>
              <a:buFont typeface="+mj-lt"/>
              <a:buAutoNum type="arabicPeriod"/>
            </a:pPr>
            <a:endParaRPr lang="en-US" altLang="es-ES" sz="1600" b="1">
              <a:latin typeface="+mn-lt"/>
            </a:endParaRPr>
          </a:p>
          <a:p>
            <a:pPr marL="342900" indent="-342900">
              <a:lnSpc>
                <a:spcPts val="1800"/>
              </a:lnSpc>
              <a:spcBef>
                <a:spcPts val="600"/>
              </a:spcBef>
              <a:buClr>
                <a:srgbClr val="458FA3"/>
              </a:buClr>
              <a:buSzPct val="120000"/>
              <a:buFont typeface="+mj-lt"/>
              <a:buAutoNum type="arabicPeriod"/>
            </a:pPr>
            <a:r>
              <a:rPr lang="en-US" altLang="es-ES" sz="1600">
                <a:latin typeface="+mn-lt"/>
              </a:rPr>
              <a:t>AFME</a:t>
            </a:r>
          </a:p>
          <a:p>
            <a:pPr marL="342900" indent="-342900">
              <a:lnSpc>
                <a:spcPts val="1800"/>
              </a:lnSpc>
              <a:spcBef>
                <a:spcPts val="600"/>
              </a:spcBef>
              <a:buClr>
                <a:srgbClr val="458FA3"/>
              </a:buClr>
              <a:buSzPct val="120000"/>
              <a:buFont typeface="+mj-lt"/>
              <a:buAutoNum type="arabicPeriod"/>
            </a:pPr>
            <a:endParaRPr lang="en-US" altLang="es-ES" sz="1600">
              <a:latin typeface="+mn-lt"/>
            </a:endParaRPr>
          </a:p>
          <a:p>
            <a:pPr marL="342900" indent="-342900">
              <a:lnSpc>
                <a:spcPts val="1800"/>
              </a:lnSpc>
              <a:spcBef>
                <a:spcPts val="600"/>
              </a:spcBef>
              <a:buClr>
                <a:srgbClr val="458FA3"/>
              </a:buClr>
              <a:buSzPct val="120000"/>
              <a:buFont typeface="+mj-lt"/>
              <a:buAutoNum type="arabicPeriod"/>
            </a:pPr>
            <a:endParaRPr lang="en-US" altLang="es-ES" sz="1600">
              <a:latin typeface="+mn-lt"/>
            </a:endParaRPr>
          </a:p>
          <a:p>
            <a:pPr marL="342900" indent="-342900">
              <a:lnSpc>
                <a:spcPts val="1800"/>
              </a:lnSpc>
              <a:spcBef>
                <a:spcPts val="600"/>
              </a:spcBef>
              <a:buClr>
                <a:srgbClr val="458FA3"/>
              </a:buClr>
              <a:buSzPct val="120000"/>
              <a:buFont typeface="+mj-lt"/>
              <a:buAutoNum type="arabicPeriod"/>
            </a:pPr>
            <a:endParaRPr lang="en-US" altLang="es-ES" sz="1600">
              <a:latin typeface="+mn-lt"/>
            </a:endParaRPr>
          </a:p>
          <a:p>
            <a:pPr marL="342900" indent="-342900">
              <a:lnSpc>
                <a:spcPts val="1800"/>
              </a:lnSpc>
              <a:spcBef>
                <a:spcPts val="600"/>
              </a:spcBef>
              <a:buClr>
                <a:srgbClr val="458FA3"/>
              </a:buClr>
              <a:buSzPct val="120000"/>
              <a:buFont typeface="+mj-lt"/>
              <a:buAutoNum type="arabicPeriod"/>
            </a:pPr>
            <a:r>
              <a:rPr lang="en-US" altLang="es-ES" sz="1600"/>
              <a:t>BDB</a:t>
            </a:r>
          </a:p>
          <a:p>
            <a:pPr>
              <a:lnSpc>
                <a:spcPts val="1800"/>
              </a:lnSpc>
              <a:spcBef>
                <a:spcPts val="600"/>
              </a:spcBef>
              <a:buClr>
                <a:srgbClr val="458FA3"/>
              </a:buClr>
              <a:buSzPct val="120000"/>
            </a:pPr>
            <a:endParaRPr lang="en-US" altLang="es-ES" sz="1600">
              <a:latin typeface="+mn-lt"/>
            </a:endParaRPr>
          </a:p>
          <a:p>
            <a:pPr marL="342900" indent="-342900">
              <a:lnSpc>
                <a:spcPts val="1800"/>
              </a:lnSpc>
              <a:spcBef>
                <a:spcPts val="600"/>
              </a:spcBef>
              <a:buClr>
                <a:srgbClr val="458FA3"/>
              </a:buClr>
              <a:buSzPct val="120000"/>
              <a:buFont typeface="+mj-lt"/>
              <a:buAutoNum type="arabicPeriod"/>
            </a:pPr>
            <a:endParaRPr lang="en-US" altLang="es-ES" sz="1600">
              <a:latin typeface="+mn-lt"/>
            </a:endParaRPr>
          </a:p>
          <a:p>
            <a:pPr marL="342900" indent="-342900">
              <a:lnSpc>
                <a:spcPts val="1800"/>
              </a:lnSpc>
              <a:spcBef>
                <a:spcPts val="600"/>
              </a:spcBef>
              <a:buClr>
                <a:srgbClr val="458FA3"/>
              </a:buClr>
              <a:buSzPct val="120000"/>
              <a:buFont typeface="+mj-lt"/>
              <a:buAutoNum type="arabicPeriod"/>
            </a:pPr>
            <a:endParaRPr lang="en-US" altLang="es-ES" sz="1600">
              <a:latin typeface="+mn-lt"/>
            </a:endParaRPr>
          </a:p>
          <a:p>
            <a:pPr marL="342900" indent="-342900">
              <a:lnSpc>
                <a:spcPts val="1800"/>
              </a:lnSpc>
              <a:spcBef>
                <a:spcPts val="600"/>
              </a:spcBef>
              <a:buClr>
                <a:srgbClr val="458FA3"/>
              </a:buClr>
              <a:buSzPct val="120000"/>
              <a:buFont typeface="+mj-lt"/>
              <a:buAutoNum type="arabicPeriod"/>
            </a:pPr>
            <a:endParaRPr lang="en-US" altLang="es-ES" sz="1600">
              <a:latin typeface="+mn-lt"/>
            </a:endParaRPr>
          </a:p>
          <a:p>
            <a:pPr marL="342900" indent="-342900">
              <a:lnSpc>
                <a:spcPts val="1800"/>
              </a:lnSpc>
              <a:spcBef>
                <a:spcPts val="600"/>
              </a:spcBef>
              <a:buClr>
                <a:srgbClr val="458FA3"/>
              </a:buClr>
              <a:buSzPct val="120000"/>
              <a:buFont typeface="+mj-lt"/>
              <a:buAutoNum type="arabicPeriod"/>
            </a:pPr>
            <a:endParaRPr lang="en-US" altLang="es-ES" sz="1600">
              <a:latin typeface="+mn-lt"/>
            </a:endParaRPr>
          </a:p>
        </p:txBody>
      </p:sp>
      <p:sp>
        <p:nvSpPr>
          <p:cNvPr id="61" name="Rectángulo redondeado 15">
            <a:extLst>
              <a:ext uri="{FF2B5EF4-FFF2-40B4-BE49-F238E27FC236}">
                <a16:creationId xmlns:a16="http://schemas.microsoft.com/office/drawing/2014/main" xmlns="" id="{D41AD25A-3DB8-4FDB-B783-5373283543BE}"/>
              </a:ext>
            </a:extLst>
          </p:cNvPr>
          <p:cNvSpPr/>
          <p:nvPr/>
        </p:nvSpPr>
        <p:spPr>
          <a:xfrm>
            <a:off x="-1" y="1146325"/>
            <a:ext cx="2438401" cy="419648"/>
          </a:xfrm>
          <a:prstGeom prst="roundRect">
            <a:avLst>
              <a:gd name="adj" fmla="val 0"/>
            </a:avLst>
          </a:prstGeom>
          <a:solidFill>
            <a:srgbClr val="BDDBE3">
              <a:alpha val="34902"/>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6">
            <a:extLst>
              <a:ext uri="{FF2B5EF4-FFF2-40B4-BE49-F238E27FC236}">
                <a16:creationId xmlns:a16="http://schemas.microsoft.com/office/drawing/2014/main" xmlns="" id="{8BECB2D6-86D1-4C38-808D-20DE3463D09B}"/>
              </a:ext>
            </a:extLst>
          </p:cNvPr>
          <p:cNvSpPr txBox="1">
            <a:spLocks noChangeArrowheads="1"/>
          </p:cNvSpPr>
          <p:nvPr/>
        </p:nvSpPr>
        <p:spPr>
          <a:xfrm>
            <a:off x="765890" y="1203731"/>
            <a:ext cx="2055078" cy="296385"/>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ts val="2000"/>
              </a:lnSpc>
              <a:spcBef>
                <a:spcPts val="600"/>
              </a:spcBef>
              <a:buClr>
                <a:srgbClr val="458FA3"/>
              </a:buClr>
              <a:buSzPct val="120000"/>
            </a:pPr>
            <a:r>
              <a:rPr lang="en-US" altLang="es-ES" sz="1600" b="1" i="1">
                <a:latin typeface="+mn-lt"/>
              </a:rPr>
              <a:t>Association</a:t>
            </a:r>
          </a:p>
        </p:txBody>
      </p:sp>
      <p:sp>
        <p:nvSpPr>
          <p:cNvPr id="63" name="Rectángulo redondeado 15">
            <a:extLst>
              <a:ext uri="{FF2B5EF4-FFF2-40B4-BE49-F238E27FC236}">
                <a16:creationId xmlns:a16="http://schemas.microsoft.com/office/drawing/2014/main" xmlns="" id="{60EC287A-AB58-4B83-810B-66CC18B6F600}"/>
              </a:ext>
            </a:extLst>
          </p:cNvPr>
          <p:cNvSpPr/>
          <p:nvPr/>
        </p:nvSpPr>
        <p:spPr>
          <a:xfrm>
            <a:off x="2699657" y="1146325"/>
            <a:ext cx="9492344" cy="419648"/>
          </a:xfrm>
          <a:prstGeom prst="roundRect">
            <a:avLst>
              <a:gd name="adj" fmla="val 0"/>
            </a:avLst>
          </a:prstGeom>
          <a:solidFill>
            <a:srgbClr val="BDDBE3">
              <a:alpha val="34902"/>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6">
            <a:extLst>
              <a:ext uri="{FF2B5EF4-FFF2-40B4-BE49-F238E27FC236}">
                <a16:creationId xmlns:a16="http://schemas.microsoft.com/office/drawing/2014/main" xmlns="" id="{48083162-8F69-4B10-9A9B-E9A4C85F8666}"/>
              </a:ext>
            </a:extLst>
          </p:cNvPr>
          <p:cNvSpPr txBox="1">
            <a:spLocks noChangeArrowheads="1"/>
          </p:cNvSpPr>
          <p:nvPr/>
        </p:nvSpPr>
        <p:spPr>
          <a:xfrm>
            <a:off x="2963697" y="1237904"/>
            <a:ext cx="3965642" cy="296385"/>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ts val="2000"/>
              </a:lnSpc>
              <a:spcBef>
                <a:spcPts val="600"/>
              </a:spcBef>
              <a:buClr>
                <a:srgbClr val="458FA3"/>
              </a:buClr>
              <a:buSzPct val="120000"/>
            </a:pPr>
            <a:r>
              <a:rPr lang="en-US" altLang="es-ES" sz="1600" b="1" i="1">
                <a:latin typeface="+mn-lt"/>
              </a:rPr>
              <a:t>Description</a:t>
            </a:r>
          </a:p>
        </p:txBody>
      </p:sp>
    </p:spTree>
    <p:extLst>
      <p:ext uri="{BB962C8B-B14F-4D97-AF65-F5344CB8AC3E}">
        <p14:creationId xmlns:p14="http://schemas.microsoft.com/office/powerpoint/2010/main" val="3903307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BDF51103-440F-4BB1-8A68-A7592E03AF34}"/>
              </a:ext>
            </a:extLst>
          </p:cNvPr>
          <p:cNvSpPr/>
          <p:nvPr/>
        </p:nvSpPr>
        <p:spPr>
          <a:xfrm>
            <a:off x="803275" y="1628774"/>
            <a:ext cx="9627658" cy="4580825"/>
          </a:xfrm>
          <a:prstGeom prst="rect">
            <a:avLst/>
          </a:prstGeom>
          <a:solidFill>
            <a:schemeClr val="bg1">
              <a:lumMod val="9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8" name="Objeto 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07" name="Diapositiva de think-cell" r:id="rId6" imgW="0" imgH="0" progId="TCLayout.ActiveDocument.1">
                  <p:embed/>
                </p:oleObj>
              </mc:Choice>
              <mc:Fallback>
                <p:oleObj name="Diapositiva de think-cell" r:id="rId6" imgW="0" imgH="0" progId="TCLayout.ActiveDocument.1">
                  <p:embed/>
                  <p:pic>
                    <p:nvPicPr>
                      <p:cNvPr id="0" name="Picture 1" descr="rI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ángulo 6" hidden="1"/>
          <p:cNvSpPr/>
          <p:nvPr>
            <p:custDataLst>
              <p:tags r:id="rId3"/>
            </p:custDataLst>
          </p:nvPr>
        </p:nvSpPr>
        <p:spPr>
          <a:xfrm>
            <a:off x="0" y="0"/>
            <a:ext cx="158750" cy="158750"/>
          </a:xfrm>
          <a:prstGeom prst="rect">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1600">
              <a:solidFill>
                <a:prstClr val="white"/>
              </a:solidFill>
              <a:sym typeface="Arial" panose="020B0604020202020204" pitchFamily="34" charset="0"/>
            </a:endParaRPr>
          </a:p>
        </p:txBody>
      </p:sp>
      <p:sp>
        <p:nvSpPr>
          <p:cNvPr id="4" name="Marcador de texto 3"/>
          <p:cNvSpPr>
            <a:spLocks noGrp="1"/>
          </p:cNvSpPr>
          <p:nvPr>
            <p:ph type="body" sz="quarter" idx="4294967295"/>
          </p:nvPr>
        </p:nvSpPr>
        <p:spPr>
          <a:xfrm>
            <a:off x="803275" y="1822843"/>
            <a:ext cx="9348258" cy="4137690"/>
          </a:xfrm>
        </p:spPr>
        <p:txBody>
          <a:bodyPr>
            <a:noAutofit/>
          </a:bodyPr>
          <a:lstStyle/>
          <a:p>
            <a:pPr marL="285750" indent="-285750" algn="just">
              <a:spcAft>
                <a:spcPts val="1200"/>
              </a:spcAft>
              <a:buFont typeface="Wingdings" panose="05000000000000000000" pitchFamily="2" charset="2"/>
              <a:buChar char="§"/>
            </a:pPr>
            <a:r>
              <a:rPr lang="en-US" sz="1500" dirty="0">
                <a:solidFill>
                  <a:schemeClr val="tx1">
                    <a:lumMod val="65000"/>
                    <a:lumOff val="35000"/>
                  </a:schemeClr>
                </a:solidFill>
                <a:latin typeface="+mj-lt"/>
                <a:ea typeface="+mj-ea"/>
                <a:cs typeface="+mj-cs"/>
              </a:rPr>
              <a:t>In 2014, the Financial Stability Board (FSB) published its report “Reforming major interest rate benchmarks”, which sets out a series of recommendations to strengthen existing benchmarks by underpinning them, to the greatest extent possible, with real transaction data and to develop alternative, nearly risk-free reference rates.</a:t>
            </a:r>
          </a:p>
          <a:p>
            <a:pPr marL="285750" indent="-285750" algn="just">
              <a:spcAft>
                <a:spcPts val="1200"/>
              </a:spcAft>
              <a:buFont typeface="Wingdings" panose="05000000000000000000" pitchFamily="2" charset="2"/>
              <a:buChar char="§"/>
            </a:pPr>
            <a:r>
              <a:rPr lang="en-US" sz="1500" dirty="0" smtClean="0">
                <a:solidFill>
                  <a:schemeClr val="tx1">
                    <a:lumMod val="65000"/>
                    <a:lumOff val="35000"/>
                  </a:schemeClr>
                </a:solidFill>
                <a:latin typeface="+mj-lt"/>
                <a:ea typeface="+mj-ea"/>
                <a:cs typeface="+mj-cs"/>
              </a:rPr>
              <a:t>IBORs (Interbank </a:t>
            </a:r>
            <a:r>
              <a:rPr lang="en-US" sz="1500" dirty="0">
                <a:solidFill>
                  <a:schemeClr val="tx1">
                    <a:lumMod val="65000"/>
                    <a:lumOff val="35000"/>
                  </a:schemeClr>
                </a:solidFill>
                <a:latin typeface="+mj-lt"/>
                <a:ea typeface="+mj-ea"/>
                <a:cs typeface="+mj-cs"/>
              </a:rPr>
              <a:t>offered </a:t>
            </a:r>
            <a:r>
              <a:rPr lang="en-US" sz="1500" dirty="0" smtClean="0">
                <a:solidFill>
                  <a:schemeClr val="tx1">
                    <a:lumMod val="65000"/>
                    <a:lumOff val="35000"/>
                  </a:schemeClr>
                </a:solidFill>
                <a:latin typeface="+mj-lt"/>
                <a:ea typeface="+mj-ea"/>
                <a:cs typeface="+mj-cs"/>
              </a:rPr>
              <a:t>rates) </a:t>
            </a:r>
            <a:r>
              <a:rPr lang="en-US" sz="1500" dirty="0">
                <a:solidFill>
                  <a:schemeClr val="tx1">
                    <a:lumMod val="65000"/>
                    <a:lumOff val="35000"/>
                  </a:schemeClr>
                </a:solidFill>
                <a:latin typeface="+mj-lt"/>
                <a:ea typeface="+mj-ea"/>
                <a:cs typeface="+mj-cs"/>
              </a:rPr>
              <a:t>play a central role in financial markets; they act as reference rates for a broad range of </a:t>
            </a:r>
            <a:r>
              <a:rPr lang="en-US" sz="1500" dirty="0" smtClean="0">
                <a:solidFill>
                  <a:schemeClr val="tx1">
                    <a:lumMod val="65000"/>
                    <a:lumOff val="35000"/>
                  </a:schemeClr>
                </a:solidFill>
                <a:latin typeface="+mj-lt"/>
                <a:ea typeface="+mj-ea"/>
                <a:cs typeface="+mj-cs"/>
              </a:rPr>
              <a:t>financial </a:t>
            </a:r>
            <a:r>
              <a:rPr lang="en-US" sz="1500" dirty="0">
                <a:solidFill>
                  <a:schemeClr val="tx1">
                    <a:lumMod val="65000"/>
                    <a:lumOff val="35000"/>
                  </a:schemeClr>
                </a:solidFill>
                <a:latin typeface="+mj-lt"/>
                <a:ea typeface="+mj-ea"/>
                <a:cs typeface="+mj-cs"/>
              </a:rPr>
              <a:t>instruments and are therefore key to financial stability. </a:t>
            </a:r>
          </a:p>
          <a:p>
            <a:pPr marL="285750" indent="-285750" algn="just">
              <a:spcAft>
                <a:spcPts val="1200"/>
              </a:spcAft>
              <a:buFont typeface="Wingdings" panose="05000000000000000000" pitchFamily="2" charset="2"/>
              <a:buChar char="§"/>
            </a:pPr>
            <a:r>
              <a:rPr lang="en-US" sz="1500" dirty="0">
                <a:solidFill>
                  <a:schemeClr val="tx1">
                    <a:lumMod val="65000"/>
                    <a:lumOff val="35000"/>
                  </a:schemeClr>
                </a:solidFill>
                <a:latin typeface="+mj-lt"/>
                <a:ea typeface="+mj-ea"/>
                <a:cs typeface="+mj-cs"/>
              </a:rPr>
              <a:t>Declining activity in the underlying markets and challenges to the sustainability of </a:t>
            </a:r>
            <a:r>
              <a:rPr lang="en-US" sz="1500" dirty="0" smtClean="0">
                <a:solidFill>
                  <a:schemeClr val="tx1">
                    <a:lumMod val="65000"/>
                    <a:lumOff val="35000"/>
                  </a:schemeClr>
                </a:solidFill>
                <a:latin typeface="+mj-lt"/>
                <a:ea typeface="+mj-ea"/>
                <a:cs typeface="+mj-cs"/>
              </a:rPr>
              <a:t>the panels </a:t>
            </a:r>
            <a:r>
              <a:rPr lang="en-US" sz="1500" dirty="0">
                <a:solidFill>
                  <a:schemeClr val="tx1">
                    <a:lumMod val="65000"/>
                    <a:lumOff val="35000"/>
                  </a:schemeClr>
                </a:solidFill>
                <a:latin typeface="+mj-lt"/>
                <a:ea typeface="+mj-ea"/>
                <a:cs typeface="+mj-cs"/>
              </a:rPr>
              <a:t>contributing to these rates pose potentially serious risks to individual users of the </a:t>
            </a:r>
            <a:r>
              <a:rPr lang="en-US" sz="1500" dirty="0" smtClean="0">
                <a:solidFill>
                  <a:schemeClr val="tx1">
                    <a:lumMod val="65000"/>
                    <a:lumOff val="35000"/>
                  </a:schemeClr>
                </a:solidFill>
                <a:latin typeface="+mj-lt"/>
                <a:ea typeface="+mj-ea"/>
                <a:cs typeface="+mj-cs"/>
              </a:rPr>
              <a:t>rates </a:t>
            </a:r>
            <a:r>
              <a:rPr lang="en-US" sz="1500" dirty="0">
                <a:solidFill>
                  <a:schemeClr val="tx1">
                    <a:lumMod val="65000"/>
                    <a:lumOff val="35000"/>
                  </a:schemeClr>
                </a:solidFill>
                <a:latin typeface="+mj-lt"/>
                <a:ea typeface="+mj-ea"/>
                <a:cs typeface="+mj-cs"/>
              </a:rPr>
              <a:t>and to the financial system more broadly. </a:t>
            </a:r>
          </a:p>
          <a:p>
            <a:pPr marL="285750" indent="-285750" algn="just">
              <a:spcAft>
                <a:spcPts val="1200"/>
              </a:spcAft>
              <a:buFont typeface="Wingdings" panose="05000000000000000000" pitchFamily="2" charset="2"/>
              <a:buChar char="§"/>
            </a:pPr>
            <a:r>
              <a:rPr lang="en-US" sz="1500" dirty="0">
                <a:solidFill>
                  <a:schemeClr val="tx1">
                    <a:lumMod val="65000"/>
                    <a:lumOff val="35000"/>
                  </a:schemeClr>
                </a:solidFill>
                <a:latin typeface="+mj-lt"/>
                <a:ea typeface="+mj-ea"/>
                <a:cs typeface="+mj-cs"/>
              </a:rPr>
              <a:t>The alternative nearly risk-free rates (RFRs) selected </a:t>
            </a:r>
            <a:r>
              <a:rPr lang="en-US" sz="1500" dirty="0" smtClean="0">
                <a:solidFill>
                  <a:schemeClr val="tx1">
                    <a:lumMod val="65000"/>
                    <a:lumOff val="35000"/>
                  </a:schemeClr>
                </a:solidFill>
                <a:latin typeface="+mj-lt"/>
                <a:ea typeface="+mj-ea"/>
                <a:cs typeface="+mj-cs"/>
              </a:rPr>
              <a:t>as replacements or fallbacks to IBOR in various </a:t>
            </a:r>
            <a:r>
              <a:rPr lang="en-US" sz="1500" dirty="0">
                <a:solidFill>
                  <a:schemeClr val="tx1">
                    <a:lumMod val="65000"/>
                    <a:lumOff val="35000"/>
                  </a:schemeClr>
                </a:solidFill>
                <a:latin typeface="+mj-lt"/>
                <a:ea typeface="+mj-ea"/>
                <a:cs typeface="+mj-cs"/>
              </a:rPr>
              <a:t>jurisdictions will be based on </a:t>
            </a:r>
            <a:r>
              <a:rPr lang="en-US" sz="1500" dirty="0" smtClean="0">
                <a:solidFill>
                  <a:schemeClr val="tx1">
                    <a:lumMod val="65000"/>
                    <a:lumOff val="35000"/>
                  </a:schemeClr>
                </a:solidFill>
                <a:latin typeface="+mj-lt"/>
                <a:ea typeface="+mj-ea"/>
                <a:cs typeface="+mj-cs"/>
              </a:rPr>
              <a:t>robust, </a:t>
            </a:r>
            <a:r>
              <a:rPr lang="en-US" sz="1500" dirty="0">
                <a:solidFill>
                  <a:schemeClr val="tx1">
                    <a:lumMod val="65000"/>
                    <a:lumOff val="35000"/>
                  </a:schemeClr>
                </a:solidFill>
                <a:latin typeface="+mj-lt"/>
                <a:ea typeface="+mj-ea"/>
                <a:cs typeface="+mj-cs"/>
              </a:rPr>
              <a:t>liquid underlying markets.</a:t>
            </a:r>
          </a:p>
          <a:p>
            <a:pPr marL="285750" indent="-285750" algn="just">
              <a:spcAft>
                <a:spcPts val="1200"/>
              </a:spcAft>
              <a:buFont typeface="Wingdings" panose="05000000000000000000" pitchFamily="2" charset="2"/>
              <a:buChar char="§"/>
            </a:pPr>
            <a:r>
              <a:rPr lang="en-US" sz="1500" dirty="0">
                <a:solidFill>
                  <a:schemeClr val="tx1">
                    <a:lumMod val="65000"/>
                    <a:lumOff val="35000"/>
                  </a:schemeClr>
                </a:solidFill>
                <a:latin typeface="+mj-lt"/>
                <a:ea typeface="+mj-ea"/>
                <a:cs typeface="+mj-cs"/>
              </a:rPr>
              <a:t>Global regulators and the public/private sector have established RFRs working groups to identify RFRs and </a:t>
            </a:r>
            <a:r>
              <a:rPr lang="en-US" sz="1500" dirty="0" smtClean="0">
                <a:solidFill>
                  <a:schemeClr val="tx1">
                    <a:lumMod val="65000"/>
                    <a:lumOff val="35000"/>
                  </a:schemeClr>
                </a:solidFill>
                <a:latin typeface="+mj-lt"/>
                <a:ea typeface="+mj-ea"/>
                <a:cs typeface="+mj-cs"/>
              </a:rPr>
              <a:t>plan their use, as </a:t>
            </a:r>
            <a:r>
              <a:rPr lang="en-US" sz="1500" dirty="0">
                <a:solidFill>
                  <a:schemeClr val="tx1">
                    <a:lumMod val="65000"/>
                    <a:lumOff val="35000"/>
                  </a:schemeClr>
                </a:solidFill>
                <a:latin typeface="+mj-lt"/>
                <a:ea typeface="+mj-ea"/>
                <a:cs typeface="+mj-cs"/>
              </a:rPr>
              <a:t>appropriate</a:t>
            </a:r>
          </a:p>
          <a:p>
            <a:pPr marL="285750" indent="-285750" algn="just">
              <a:spcAft>
                <a:spcPts val="1200"/>
              </a:spcAft>
              <a:buFont typeface="Arial" panose="020B0604020202020204" pitchFamily="34" charset="0"/>
              <a:buChar char="•"/>
            </a:pPr>
            <a:endParaRPr lang="en-US" sz="1600" dirty="0">
              <a:solidFill>
                <a:schemeClr val="tx1">
                  <a:lumMod val="65000"/>
                  <a:lumOff val="35000"/>
                </a:schemeClr>
              </a:solidFill>
            </a:endParaRPr>
          </a:p>
          <a:p>
            <a:pPr marL="285750" indent="-285750" algn="just">
              <a:spcAft>
                <a:spcPts val="1200"/>
              </a:spcAft>
              <a:buFont typeface="Arial" panose="020B0604020202020204" pitchFamily="34" charset="0"/>
              <a:buChar char="•"/>
            </a:pPr>
            <a:endParaRPr lang="en-US" sz="1600" dirty="0">
              <a:solidFill>
                <a:schemeClr val="tx1">
                  <a:lumMod val="65000"/>
                  <a:lumOff val="35000"/>
                </a:schemeClr>
              </a:solidFill>
            </a:endParaRPr>
          </a:p>
        </p:txBody>
      </p:sp>
      <p:sp>
        <p:nvSpPr>
          <p:cNvPr id="3" name="Rectángulo 2"/>
          <p:cNvSpPr/>
          <p:nvPr/>
        </p:nvSpPr>
        <p:spPr>
          <a:xfrm>
            <a:off x="707198" y="356700"/>
            <a:ext cx="8502211" cy="830997"/>
          </a:xfrm>
          <a:prstGeom prst="rect">
            <a:avLst/>
          </a:prstGeom>
        </p:spPr>
        <p:txBody>
          <a:bodyPr wrap="square">
            <a:spAutoFit/>
          </a:bodyPr>
          <a:lstStyle/>
          <a:p>
            <a:pPr marL="0" lvl="8" indent="0" eaLnBrk="0" fontAlgn="base" hangingPunct="0">
              <a:spcBef>
                <a:spcPts val="600"/>
              </a:spcBef>
              <a:spcAft>
                <a:spcPts val="1200"/>
              </a:spcAft>
              <a:buNone/>
            </a:pPr>
            <a:r>
              <a:rPr lang="en-US" sz="2400" b="1">
                <a:solidFill>
                  <a:schemeClr val="accent2">
                    <a:lumMod val="50000"/>
                  </a:schemeClr>
                </a:solidFill>
                <a:latin typeface="Arial" panose="020B0604020202020204" pitchFamily="34" charset="0"/>
                <a:cs typeface="Arial" panose="020B0604020202020204" pitchFamily="34" charset="0"/>
              </a:rPr>
              <a:t>What is happening with regard to IBORs and </a:t>
            </a:r>
            <a:r>
              <a:rPr lang="en-US" sz="2400" b="1" smtClean="0">
                <a:solidFill>
                  <a:schemeClr val="accent2">
                    <a:lumMod val="50000"/>
                  </a:schemeClr>
                </a:solidFill>
                <a:latin typeface="Arial" panose="020B0604020202020204" pitchFamily="34" charset="0"/>
                <a:cs typeface="Arial" panose="020B0604020202020204" pitchFamily="34" charset="0"/>
              </a:rPr>
              <a:t>risk-free </a:t>
            </a:r>
            <a:r>
              <a:rPr lang="en-US" sz="2400" b="1">
                <a:solidFill>
                  <a:schemeClr val="accent2">
                    <a:lumMod val="50000"/>
                  </a:schemeClr>
                </a:solidFill>
                <a:latin typeface="Arial" panose="020B0604020202020204" pitchFamily="34" charset="0"/>
                <a:cs typeface="Arial" panose="020B0604020202020204" pitchFamily="34" charset="0"/>
              </a:rPr>
              <a:t>rate </a:t>
            </a:r>
            <a:r>
              <a:rPr lang="en-US" sz="2400" b="1" smtClean="0">
                <a:solidFill>
                  <a:schemeClr val="accent2">
                    <a:lumMod val="50000"/>
                  </a:schemeClr>
                </a:solidFill>
                <a:latin typeface="Arial" panose="020B0604020202020204" pitchFamily="34" charset="0"/>
                <a:cs typeface="Arial" panose="020B0604020202020204" pitchFamily="34" charset="0"/>
              </a:rPr>
              <a:t>use </a:t>
            </a:r>
            <a:r>
              <a:rPr lang="en-US" sz="2400" b="1">
                <a:solidFill>
                  <a:schemeClr val="accent2">
                    <a:lumMod val="50000"/>
                  </a:schemeClr>
                </a:solidFill>
                <a:latin typeface="Arial" panose="020B0604020202020204" pitchFamily="34" charset="0"/>
                <a:cs typeface="Arial" panose="020B0604020202020204" pitchFamily="34" charset="0"/>
              </a:rPr>
              <a:t>– Key messages</a:t>
            </a:r>
          </a:p>
        </p:txBody>
      </p:sp>
      <p:sp>
        <p:nvSpPr>
          <p:cNvPr id="6" name="Slide Number Placeholder 5"/>
          <p:cNvSpPr>
            <a:spLocks noGrp="1"/>
          </p:cNvSpPr>
          <p:nvPr>
            <p:ph type="sldNum" sz="quarter" idx="12"/>
          </p:nvPr>
        </p:nvSpPr>
        <p:spPr/>
        <p:txBody>
          <a:bodyPr/>
          <a:lstStyle/>
          <a:p>
            <a:fld id="{BC0D97B6-E32F-4D7D-B839-7C3B51F2640F}" type="slidenum">
              <a:rPr lang="es-ES" smtClean="0"/>
              <a:t>4</a:t>
            </a:fld>
            <a:endParaRPr lang="es-ES"/>
          </a:p>
        </p:txBody>
      </p:sp>
      <p:cxnSp>
        <p:nvCxnSpPr>
          <p:cNvPr id="11" name="Conector recto 10">
            <a:extLst>
              <a:ext uri="{FF2B5EF4-FFF2-40B4-BE49-F238E27FC236}">
                <a16:creationId xmlns:a16="http://schemas.microsoft.com/office/drawing/2014/main" xmlns="" id="{334FF4EB-1EED-4960-A213-D73B0DA66B9D}"/>
              </a:ext>
            </a:extLst>
          </p:cNvPr>
          <p:cNvCxnSpPr/>
          <p:nvPr/>
        </p:nvCxnSpPr>
        <p:spPr>
          <a:xfrm>
            <a:off x="10539577" y="3896774"/>
            <a:ext cx="1635720" cy="0"/>
          </a:xfrm>
          <a:prstGeom prst="line">
            <a:avLst/>
          </a:prstGeom>
          <a:ln w="28575" cap="flat" algn="ctr">
            <a:solidFill>
              <a:srgbClr val="458FA3"/>
            </a:solidFill>
            <a:prstDash val="solid"/>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392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27" name="Diapositiva de think-cell" r:id="rId6" imgW="0" imgH="0" progId="TCLayout.ActiveDocument.1">
                  <p:embed/>
                </p:oleObj>
              </mc:Choice>
              <mc:Fallback>
                <p:oleObj name="Diapositiva de think-cell" r:id="rId6" imgW="0" imgH="0" progId="TCLayout.ActiveDocument.1">
                  <p:embed/>
                  <p:pic>
                    <p:nvPicPr>
                      <p:cNvPr id="0" name="Picture 1" descr="rI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ángulo 5" hidden="1"/>
          <p:cNvSpPr/>
          <p:nvPr>
            <p:custDataLst>
              <p:tags r:id="rId3"/>
            </p:custDataLst>
          </p:nvPr>
        </p:nvSpPr>
        <p:spPr>
          <a:xfrm>
            <a:off x="0" y="0"/>
            <a:ext cx="158750" cy="158750"/>
          </a:xfrm>
          <a:prstGeom prst="rect">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a:latin typeface="Arial" panose="020B0604020202020204" pitchFamily="34" charset="0"/>
              <a:ea typeface="+mj-ea"/>
              <a:cs typeface="+mj-cs"/>
              <a:sym typeface="Arial" panose="020B0604020202020204" pitchFamily="34" charset="0"/>
            </a:endParaRPr>
          </a:p>
        </p:txBody>
      </p:sp>
      <p:sp>
        <p:nvSpPr>
          <p:cNvPr id="10" name="Slide Number Placeholder 9"/>
          <p:cNvSpPr>
            <a:spLocks noGrp="1"/>
          </p:cNvSpPr>
          <p:nvPr>
            <p:ph type="sldNum" sz="quarter" idx="12"/>
          </p:nvPr>
        </p:nvSpPr>
        <p:spPr>
          <a:xfrm>
            <a:off x="8730845" y="6277968"/>
            <a:ext cx="2743200" cy="365125"/>
          </a:xfrm>
        </p:spPr>
        <p:txBody>
          <a:bodyPr/>
          <a:lstStyle/>
          <a:p>
            <a:fld id="{BC0D97B6-E32F-4D7D-B839-7C3B51F2640F}" type="slidenum">
              <a:rPr lang="es-ES" smtClean="0">
                <a:solidFill>
                  <a:schemeClr val="tx1">
                    <a:lumMod val="65000"/>
                    <a:lumOff val="35000"/>
                  </a:schemeClr>
                </a:solidFill>
              </a:rPr>
              <a:t>40</a:t>
            </a:fld>
            <a:endParaRPr lang="es-ES">
              <a:solidFill>
                <a:schemeClr val="tx1">
                  <a:lumMod val="65000"/>
                  <a:lumOff val="35000"/>
                </a:schemeClr>
              </a:solidFill>
            </a:endParaRPr>
          </a:p>
        </p:txBody>
      </p:sp>
      <p:sp>
        <p:nvSpPr>
          <p:cNvPr id="29" name="Marcador de texto 3">
            <a:extLst>
              <a:ext uri="{FF2B5EF4-FFF2-40B4-BE49-F238E27FC236}">
                <a16:creationId xmlns:a16="http://schemas.microsoft.com/office/drawing/2014/main" xmlns="" id="{8A5BA59B-8881-4ED6-9785-88A3BB5DD289}"/>
              </a:ext>
            </a:extLst>
          </p:cNvPr>
          <p:cNvSpPr txBox="1"/>
          <p:nvPr/>
        </p:nvSpPr>
        <p:spPr>
          <a:xfrm>
            <a:off x="736492" y="610737"/>
            <a:ext cx="11455508" cy="246709"/>
          </a:xfrm>
          <a:prstGeom prst="rect">
            <a:avLst/>
          </a:prstGeom>
        </p:spPr>
        <p:txBody>
          <a:bodyPr/>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None/>
            </a:pPr>
            <a:r>
              <a:rPr lang="en-US" sz="2400" b="1" dirty="0">
                <a:solidFill>
                  <a:srgbClr val="DEEDF1">
                    <a:lumMod val="50000"/>
                  </a:srgbClr>
                </a:solidFill>
                <a:cs typeface="Arial" panose="020B0604020202020204" pitchFamily="34" charset="0"/>
              </a:rPr>
              <a:t>Annex 1: Brief description of market association work on EURIBOR Fallbacks</a:t>
            </a:r>
          </a:p>
        </p:txBody>
      </p:sp>
      <p:sp>
        <p:nvSpPr>
          <p:cNvPr id="8" name="Text Box 6">
            <a:extLst>
              <a:ext uri="{FF2B5EF4-FFF2-40B4-BE49-F238E27FC236}">
                <a16:creationId xmlns:a16="http://schemas.microsoft.com/office/drawing/2014/main" xmlns="" id="{0190F3DE-44DF-410A-92C0-A559BBBE4A14}"/>
              </a:ext>
            </a:extLst>
          </p:cNvPr>
          <p:cNvSpPr txBox="1">
            <a:spLocks noChangeArrowheads="1"/>
          </p:cNvSpPr>
          <p:nvPr/>
        </p:nvSpPr>
        <p:spPr>
          <a:xfrm>
            <a:off x="2699657" y="3268783"/>
            <a:ext cx="9318172" cy="2337690"/>
          </a:xfrm>
          <a:prstGeom prst="rect">
            <a:avLst/>
          </a:prstGeom>
          <a:noFill/>
          <a:ln w="9525" algn="ctr">
            <a:noFill/>
            <a:miter lim="800000"/>
          </a:ln>
        </p:spPr>
        <p:txBody>
          <a:bodyPr lIns="36000" rIns="0"/>
          <a:lstStyle>
            <a:defPPr>
              <a:defRPr lang="es-ES"/>
            </a:defPPr>
            <a:lvl1pPr marL="285750" indent="-285750">
              <a:lnSpc>
                <a:spcPts val="1800"/>
              </a:lnSpc>
              <a:spcBef>
                <a:spcPts val="600"/>
              </a:spcBef>
              <a:buClr>
                <a:srgbClr val="458FA3"/>
              </a:buClr>
              <a:buSzPct val="120000"/>
              <a:buFont typeface="Arial" panose="020B0604020202020204" pitchFamily="34" charset="0"/>
              <a:buChar char="•"/>
              <a:defRPr sz="1400"/>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fontAlgn="base">
              <a:spcBef>
                <a:spcPct val="0"/>
              </a:spcBef>
              <a:spcAft>
                <a:spcPct val="0"/>
              </a:spcAft>
              <a:defRPr>
                <a:latin typeface="Arial" pitchFamily="34" charset="0"/>
              </a:defRPr>
            </a:lvl6pPr>
            <a:lvl7pPr marL="2971800" indent="-228600" fontAlgn="base">
              <a:spcBef>
                <a:spcPct val="0"/>
              </a:spcBef>
              <a:spcAft>
                <a:spcPct val="0"/>
              </a:spcAft>
              <a:defRPr>
                <a:latin typeface="Arial" pitchFamily="34" charset="0"/>
              </a:defRPr>
            </a:lvl7pPr>
            <a:lvl8pPr marL="3429000" indent="-228600" fontAlgn="base">
              <a:spcBef>
                <a:spcPct val="0"/>
              </a:spcBef>
              <a:spcAft>
                <a:spcPct val="0"/>
              </a:spcAft>
              <a:defRPr>
                <a:latin typeface="Arial" pitchFamily="34" charset="0"/>
              </a:defRPr>
            </a:lvl8pPr>
            <a:lvl9pPr marL="3886200" indent="-228600" fontAlgn="base">
              <a:spcBef>
                <a:spcPct val="0"/>
              </a:spcBef>
              <a:spcAft>
                <a:spcPct val="0"/>
              </a:spcAft>
              <a:defRPr>
                <a:latin typeface="Arial" pitchFamily="34" charset="0"/>
              </a:defRPr>
            </a:lvl9pPr>
          </a:lstStyle>
          <a:p>
            <a:r>
              <a:rPr lang="en-US" dirty="0"/>
              <a:t>The European Banking Federation (</a:t>
            </a:r>
            <a:r>
              <a:rPr lang="en-US" dirty="0" smtClean="0"/>
              <a:t>EBF) is </a:t>
            </a:r>
            <a:r>
              <a:rPr lang="en-US" dirty="0"/>
              <a:t>very much engaged in ensuring the awareness on the reform of EURIBOR and the transition from EONIA to €STR is a smooth process, providing the required legal certainty for banks and their clients in order to avoid any possible disruption threatening the European financial stability and proper functioning of key EU markets while safeguarding the continuity of contracts. Having conveyed the message to relevant European authorities about the need to ensure such legal certainty, the EBF released a </a:t>
            </a:r>
            <a:r>
              <a:rPr lang="en-US" dirty="0">
                <a:hlinkClick r:id="rId8"/>
              </a:rPr>
              <a:t>public statement</a:t>
            </a:r>
            <a:r>
              <a:rPr lang="fr-FR" dirty="0">
                <a:hlinkClick r:id="rId8"/>
              </a:rPr>
              <a:t> </a:t>
            </a:r>
            <a:r>
              <a:rPr lang="en-US" dirty="0"/>
              <a:t>on 30 September 2019, with supporting statements from the European Commission and ESMA, to aid institutions in understanding how to prepare for the forthcoming migrations. </a:t>
            </a:r>
          </a:p>
          <a:p>
            <a:r>
              <a:rPr lang="en-US" dirty="0"/>
              <a:t>The EBF will continue working to ensure no disruption in the transition takes place affecting markets and consumers.</a:t>
            </a:r>
          </a:p>
          <a:p>
            <a:r>
              <a:rPr lang="en-GB" dirty="0"/>
              <a:t>The French Banking Federation is currently updating the FBF master agreements for derivatives to be compliant with the European Benchmarks Regulation. The master agreement should be finalized beginning of 2020. Work to update the interest rates’ definition and </a:t>
            </a:r>
            <a:r>
              <a:rPr lang="en-GB" dirty="0" err="1"/>
              <a:t>fallback</a:t>
            </a:r>
            <a:r>
              <a:rPr lang="en-GB" dirty="0"/>
              <a:t> will be launched in 2020. This task is expected to be achieved in 2020 and will be made available to the members of the FBF on its extranet site (</a:t>
            </a:r>
            <a:r>
              <a:rPr lang="en-GB" dirty="0">
                <a:hlinkClick r:id="rId9"/>
              </a:rPr>
              <a:t>https://extranet.fbf.fr</a:t>
            </a:r>
            <a:r>
              <a:rPr lang="en-GB" dirty="0"/>
              <a:t>).</a:t>
            </a:r>
            <a:endParaRPr lang="en-US" altLang="es-ES" dirty="0"/>
          </a:p>
        </p:txBody>
      </p:sp>
      <p:sp>
        <p:nvSpPr>
          <p:cNvPr id="60" name="Text Box 6">
            <a:extLst>
              <a:ext uri="{FF2B5EF4-FFF2-40B4-BE49-F238E27FC236}">
                <a16:creationId xmlns:a16="http://schemas.microsoft.com/office/drawing/2014/main" xmlns="" id="{96AD01B9-335D-4EE9-AF94-A08A33CABE71}"/>
              </a:ext>
            </a:extLst>
          </p:cNvPr>
          <p:cNvSpPr txBox="1">
            <a:spLocks noChangeArrowheads="1"/>
          </p:cNvSpPr>
          <p:nvPr/>
        </p:nvSpPr>
        <p:spPr>
          <a:xfrm>
            <a:off x="623160" y="1696735"/>
            <a:ext cx="2340537" cy="1224265"/>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342900" indent="-342900">
              <a:lnSpc>
                <a:spcPts val="1800"/>
              </a:lnSpc>
              <a:spcBef>
                <a:spcPts val="600"/>
              </a:spcBef>
              <a:buClr>
                <a:srgbClr val="458FA3"/>
              </a:buClr>
              <a:buSzPct val="120000"/>
              <a:buFont typeface="+mj-lt"/>
              <a:buAutoNum type="arabicPeriod" startAt="3"/>
            </a:pPr>
            <a:r>
              <a:rPr lang="en-US" altLang="es-ES" sz="1600">
                <a:latin typeface="+mn-lt"/>
              </a:rPr>
              <a:t>BDB</a:t>
            </a:r>
            <a:br>
              <a:rPr lang="en-US" altLang="es-ES" sz="1600">
                <a:latin typeface="+mn-lt"/>
              </a:rPr>
            </a:br>
            <a:r>
              <a:rPr lang="en-US" altLang="es-ES" sz="1600">
                <a:latin typeface="+mn-lt"/>
              </a:rPr>
              <a:t>(continues)</a:t>
            </a:r>
            <a:br>
              <a:rPr lang="en-US" altLang="es-ES" sz="1600">
                <a:latin typeface="+mn-lt"/>
              </a:rPr>
            </a:br>
            <a:r>
              <a:rPr lang="en-US" altLang="es-ES" sz="1600">
                <a:latin typeface="+mn-lt"/>
              </a:rPr>
              <a:t/>
            </a:r>
            <a:br>
              <a:rPr lang="en-US" altLang="es-ES" sz="1600">
                <a:latin typeface="+mn-lt"/>
              </a:rPr>
            </a:br>
            <a:r>
              <a:rPr lang="en-US" altLang="es-ES" sz="1600">
                <a:latin typeface="+mn-lt"/>
              </a:rPr>
              <a:t/>
            </a:r>
            <a:br>
              <a:rPr lang="en-US" altLang="es-ES" sz="1600">
                <a:latin typeface="+mn-lt"/>
              </a:rPr>
            </a:br>
            <a:endParaRPr lang="en-US" altLang="es-ES" sz="1600">
              <a:latin typeface="+mn-lt"/>
            </a:endParaRPr>
          </a:p>
          <a:p>
            <a:pPr>
              <a:lnSpc>
                <a:spcPts val="1800"/>
              </a:lnSpc>
              <a:spcBef>
                <a:spcPts val="600"/>
              </a:spcBef>
              <a:buClr>
                <a:srgbClr val="458FA3"/>
              </a:buClr>
              <a:buSzPct val="120000"/>
            </a:pPr>
            <a:endParaRPr lang="en-US" altLang="es-ES" sz="1600">
              <a:latin typeface="+mn-lt"/>
            </a:endParaRPr>
          </a:p>
          <a:p>
            <a:pPr marL="342900" indent="-342900">
              <a:lnSpc>
                <a:spcPts val="1800"/>
              </a:lnSpc>
              <a:spcBef>
                <a:spcPts val="600"/>
              </a:spcBef>
              <a:buClr>
                <a:srgbClr val="458FA3"/>
              </a:buClr>
              <a:buSzPct val="120000"/>
              <a:buFont typeface="+mj-lt"/>
              <a:buAutoNum type="arabicPeriod" startAt="4"/>
            </a:pPr>
            <a:r>
              <a:rPr lang="en-US" altLang="es-ES" sz="1600">
                <a:latin typeface="+mn-lt"/>
              </a:rPr>
              <a:t>EBF</a:t>
            </a:r>
          </a:p>
          <a:p>
            <a:pPr marL="342900" indent="-342900">
              <a:lnSpc>
                <a:spcPts val="1800"/>
              </a:lnSpc>
              <a:spcBef>
                <a:spcPts val="600"/>
              </a:spcBef>
              <a:buClr>
                <a:srgbClr val="458FA3"/>
              </a:buClr>
              <a:buSzPct val="120000"/>
              <a:buFont typeface="+mj-lt"/>
              <a:buAutoNum type="arabicPeriod" startAt="4"/>
            </a:pPr>
            <a:endParaRPr lang="en-US" altLang="es-ES" sz="1600" b="1">
              <a:latin typeface="+mn-lt"/>
            </a:endParaRPr>
          </a:p>
          <a:p>
            <a:pPr marL="342900" indent="-342900">
              <a:lnSpc>
                <a:spcPts val="1800"/>
              </a:lnSpc>
              <a:spcBef>
                <a:spcPts val="600"/>
              </a:spcBef>
              <a:buClr>
                <a:srgbClr val="458FA3"/>
              </a:buClr>
              <a:buSzPct val="120000"/>
              <a:buFont typeface="+mj-lt"/>
              <a:buAutoNum type="arabicPeriod" startAt="4"/>
            </a:pPr>
            <a:endParaRPr lang="en-US" altLang="es-ES" sz="1600" b="1">
              <a:latin typeface="+mn-lt"/>
            </a:endParaRPr>
          </a:p>
          <a:p>
            <a:pPr marL="342900" indent="-342900">
              <a:lnSpc>
                <a:spcPts val="1800"/>
              </a:lnSpc>
              <a:spcBef>
                <a:spcPts val="600"/>
              </a:spcBef>
              <a:buClr>
                <a:srgbClr val="458FA3"/>
              </a:buClr>
              <a:buSzPct val="120000"/>
              <a:buFont typeface="+mj-lt"/>
              <a:buAutoNum type="arabicPeriod" startAt="4"/>
            </a:pPr>
            <a:endParaRPr lang="en-US" altLang="es-ES" sz="1600" b="1">
              <a:latin typeface="+mn-lt"/>
            </a:endParaRPr>
          </a:p>
          <a:p>
            <a:pPr marL="342900" indent="-342900">
              <a:lnSpc>
                <a:spcPts val="1800"/>
              </a:lnSpc>
              <a:spcBef>
                <a:spcPts val="600"/>
              </a:spcBef>
              <a:buClr>
                <a:srgbClr val="458FA3"/>
              </a:buClr>
              <a:buSzPct val="120000"/>
              <a:buFont typeface="+mj-lt"/>
              <a:buAutoNum type="arabicPeriod" startAt="4"/>
            </a:pPr>
            <a:endParaRPr lang="en-US" altLang="es-ES" sz="1600" b="1">
              <a:latin typeface="+mn-lt"/>
            </a:endParaRPr>
          </a:p>
          <a:p>
            <a:pPr marL="342900" indent="-342900">
              <a:lnSpc>
                <a:spcPts val="1800"/>
              </a:lnSpc>
              <a:spcBef>
                <a:spcPts val="600"/>
              </a:spcBef>
              <a:buClr>
                <a:srgbClr val="458FA3"/>
              </a:buClr>
              <a:buSzPct val="120000"/>
              <a:buFont typeface="+mj-lt"/>
              <a:buAutoNum type="arabicPeriod" startAt="4"/>
            </a:pPr>
            <a:endParaRPr lang="en-US" altLang="es-ES" sz="1600" b="1">
              <a:latin typeface="+mn-lt"/>
            </a:endParaRPr>
          </a:p>
          <a:p>
            <a:pPr marL="342900" indent="-342900">
              <a:lnSpc>
                <a:spcPts val="1800"/>
              </a:lnSpc>
              <a:spcBef>
                <a:spcPts val="600"/>
              </a:spcBef>
              <a:buClr>
                <a:srgbClr val="458FA3"/>
              </a:buClr>
              <a:buSzPct val="120000"/>
              <a:buFont typeface="+mj-lt"/>
              <a:buAutoNum type="arabicPeriod" startAt="4"/>
            </a:pPr>
            <a:endParaRPr lang="en-US" altLang="es-ES" sz="1600" b="1">
              <a:latin typeface="+mn-lt"/>
            </a:endParaRPr>
          </a:p>
          <a:p>
            <a:pPr marL="342900" indent="-342900">
              <a:lnSpc>
                <a:spcPts val="1800"/>
              </a:lnSpc>
              <a:spcBef>
                <a:spcPts val="600"/>
              </a:spcBef>
              <a:buClr>
                <a:srgbClr val="458FA3"/>
              </a:buClr>
              <a:buSzPct val="120000"/>
              <a:buFont typeface="+mj-lt"/>
              <a:buAutoNum type="arabicPeriod" startAt="4"/>
            </a:pPr>
            <a:endParaRPr lang="en-US" altLang="es-ES" sz="1600" b="1">
              <a:latin typeface="+mn-lt"/>
            </a:endParaRPr>
          </a:p>
          <a:p>
            <a:pPr marL="342900" indent="-342900">
              <a:lnSpc>
                <a:spcPts val="1800"/>
              </a:lnSpc>
              <a:spcBef>
                <a:spcPts val="600"/>
              </a:spcBef>
              <a:buClr>
                <a:srgbClr val="458FA3"/>
              </a:buClr>
              <a:buSzPct val="120000"/>
              <a:buFont typeface="+mj-lt"/>
              <a:buAutoNum type="arabicPeriod" startAt="4"/>
            </a:pPr>
            <a:r>
              <a:rPr lang="en-US" altLang="es-ES" sz="1600">
                <a:latin typeface="+mn-lt"/>
              </a:rPr>
              <a:t>FBF</a:t>
            </a:r>
          </a:p>
          <a:p>
            <a:pPr marL="342900" indent="-342900">
              <a:lnSpc>
                <a:spcPts val="1800"/>
              </a:lnSpc>
              <a:spcBef>
                <a:spcPts val="600"/>
              </a:spcBef>
              <a:buClr>
                <a:srgbClr val="458FA3"/>
              </a:buClr>
              <a:buSzPct val="120000"/>
              <a:buFont typeface="+mj-lt"/>
              <a:buAutoNum type="arabicPeriod" startAt="4"/>
            </a:pPr>
            <a:endParaRPr lang="en-US" altLang="es-ES" sz="1600">
              <a:latin typeface="+mn-lt"/>
            </a:endParaRPr>
          </a:p>
        </p:txBody>
      </p:sp>
      <p:sp>
        <p:nvSpPr>
          <p:cNvPr id="61" name="Rectángulo redondeado 15">
            <a:extLst>
              <a:ext uri="{FF2B5EF4-FFF2-40B4-BE49-F238E27FC236}">
                <a16:creationId xmlns:a16="http://schemas.microsoft.com/office/drawing/2014/main" xmlns="" id="{D41AD25A-3DB8-4FDB-B783-5373283543BE}"/>
              </a:ext>
            </a:extLst>
          </p:cNvPr>
          <p:cNvSpPr/>
          <p:nvPr/>
        </p:nvSpPr>
        <p:spPr>
          <a:xfrm>
            <a:off x="-1" y="1175028"/>
            <a:ext cx="2438401" cy="419648"/>
          </a:xfrm>
          <a:prstGeom prst="roundRect">
            <a:avLst>
              <a:gd name="adj" fmla="val 0"/>
            </a:avLst>
          </a:prstGeom>
          <a:solidFill>
            <a:srgbClr val="BDDBE3">
              <a:alpha val="34902"/>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6">
            <a:extLst>
              <a:ext uri="{FF2B5EF4-FFF2-40B4-BE49-F238E27FC236}">
                <a16:creationId xmlns:a16="http://schemas.microsoft.com/office/drawing/2014/main" xmlns="" id="{8BECB2D6-86D1-4C38-808D-20DE3463D09B}"/>
              </a:ext>
            </a:extLst>
          </p:cNvPr>
          <p:cNvSpPr txBox="1">
            <a:spLocks noChangeArrowheads="1"/>
          </p:cNvSpPr>
          <p:nvPr/>
        </p:nvSpPr>
        <p:spPr>
          <a:xfrm>
            <a:off x="765890" y="1203731"/>
            <a:ext cx="2055078" cy="296385"/>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ts val="2000"/>
              </a:lnSpc>
              <a:spcBef>
                <a:spcPts val="600"/>
              </a:spcBef>
              <a:buClr>
                <a:srgbClr val="458FA3"/>
              </a:buClr>
              <a:buSzPct val="120000"/>
            </a:pPr>
            <a:r>
              <a:rPr lang="en-US" altLang="es-ES" sz="1600" b="1" i="1">
                <a:latin typeface="+mn-lt"/>
              </a:rPr>
              <a:t>Association</a:t>
            </a:r>
          </a:p>
        </p:txBody>
      </p:sp>
      <p:sp>
        <p:nvSpPr>
          <p:cNvPr id="63" name="Rectángulo redondeado 15">
            <a:extLst>
              <a:ext uri="{FF2B5EF4-FFF2-40B4-BE49-F238E27FC236}">
                <a16:creationId xmlns:a16="http://schemas.microsoft.com/office/drawing/2014/main" xmlns="" id="{60EC287A-AB58-4B83-810B-66CC18B6F600}"/>
              </a:ext>
            </a:extLst>
          </p:cNvPr>
          <p:cNvSpPr/>
          <p:nvPr/>
        </p:nvSpPr>
        <p:spPr>
          <a:xfrm>
            <a:off x="2699657" y="1146325"/>
            <a:ext cx="9492344" cy="419648"/>
          </a:xfrm>
          <a:prstGeom prst="roundRect">
            <a:avLst>
              <a:gd name="adj" fmla="val 0"/>
            </a:avLst>
          </a:prstGeom>
          <a:solidFill>
            <a:srgbClr val="BDDBE3">
              <a:alpha val="34902"/>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6">
            <a:extLst>
              <a:ext uri="{FF2B5EF4-FFF2-40B4-BE49-F238E27FC236}">
                <a16:creationId xmlns:a16="http://schemas.microsoft.com/office/drawing/2014/main" xmlns="" id="{48083162-8F69-4B10-9A9B-E9A4C85F8666}"/>
              </a:ext>
            </a:extLst>
          </p:cNvPr>
          <p:cNvSpPr txBox="1">
            <a:spLocks noChangeArrowheads="1"/>
          </p:cNvSpPr>
          <p:nvPr/>
        </p:nvSpPr>
        <p:spPr>
          <a:xfrm>
            <a:off x="2963697" y="1237904"/>
            <a:ext cx="3965642" cy="296385"/>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ts val="2000"/>
              </a:lnSpc>
              <a:spcBef>
                <a:spcPts val="600"/>
              </a:spcBef>
              <a:buClr>
                <a:srgbClr val="458FA3"/>
              </a:buClr>
              <a:buSzPct val="120000"/>
            </a:pPr>
            <a:r>
              <a:rPr lang="en-US" altLang="es-ES" sz="1600" b="1" i="1">
                <a:latin typeface="+mn-lt"/>
              </a:rPr>
              <a:t>Description</a:t>
            </a:r>
          </a:p>
        </p:txBody>
      </p:sp>
      <p:sp>
        <p:nvSpPr>
          <p:cNvPr id="12" name="Text Box 6">
            <a:extLst>
              <a:ext uri="{FF2B5EF4-FFF2-40B4-BE49-F238E27FC236}">
                <a16:creationId xmlns:a16="http://schemas.microsoft.com/office/drawing/2014/main" xmlns="" id="{18F2DEA8-15F1-4B13-AEA6-0449BA816FD2}"/>
              </a:ext>
            </a:extLst>
          </p:cNvPr>
          <p:cNvSpPr txBox="1">
            <a:spLocks noChangeArrowheads="1"/>
          </p:cNvSpPr>
          <p:nvPr/>
        </p:nvSpPr>
        <p:spPr>
          <a:xfrm>
            <a:off x="2786742" y="1623379"/>
            <a:ext cx="9318173" cy="875272"/>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604838" indent="-342900">
              <a:lnSpc>
                <a:spcPts val="1600"/>
              </a:lnSpc>
              <a:spcBef>
                <a:spcPts val="600"/>
              </a:spcBef>
              <a:buClr>
                <a:srgbClr val="458FA3"/>
              </a:buClr>
              <a:buSzPct val="120000"/>
              <a:buFont typeface="+mj-lt"/>
              <a:buAutoNum type="arabicPeriod" startAt="3"/>
            </a:pPr>
            <a:r>
              <a:rPr lang="en-GB" sz="1400" dirty="0">
                <a:latin typeface="+mn-lt"/>
              </a:rPr>
              <a:t>A proposed wording regarding Clause 5 (2) of the DRV 2018 (which the parties to a DRV 2018 can include as a special provision) with a clarification regarding immaterial changes and additional provisions establishing a procedure for raising objections. </a:t>
            </a:r>
            <a:endParaRPr lang="es-ES" sz="1400" dirty="0">
              <a:latin typeface="+mn-lt"/>
            </a:endParaRPr>
          </a:p>
          <a:p>
            <a:pPr marL="261938">
              <a:lnSpc>
                <a:spcPts val="1800"/>
              </a:lnSpc>
              <a:spcBef>
                <a:spcPts val="600"/>
              </a:spcBef>
            </a:pPr>
            <a:r>
              <a:rPr lang="en-GB" sz="1400" dirty="0" err="1">
                <a:latin typeface="+mn-lt"/>
              </a:rPr>
              <a:t>BdB</a:t>
            </a:r>
            <a:r>
              <a:rPr lang="en-GB" sz="1400" dirty="0">
                <a:latin typeface="+mn-lt"/>
              </a:rPr>
              <a:t> is currently developing a supplemental agreement for German Master Agreements addressing the replacement of the EONIA and related issues, including specific EONIA </a:t>
            </a:r>
            <a:r>
              <a:rPr lang="en-GB" sz="1400" dirty="0" err="1">
                <a:latin typeface="+mn-lt"/>
              </a:rPr>
              <a:t>fallback</a:t>
            </a:r>
            <a:r>
              <a:rPr lang="en-GB" sz="1400" dirty="0">
                <a:latin typeface="+mn-lt"/>
              </a:rPr>
              <a:t> provisions (which in the case of the DRV 2018 would take precedence over the general </a:t>
            </a:r>
            <a:r>
              <a:rPr lang="en-GB" sz="1400" dirty="0" err="1">
                <a:latin typeface="+mn-lt"/>
              </a:rPr>
              <a:t>fallback</a:t>
            </a:r>
            <a:r>
              <a:rPr lang="en-GB" sz="1400" dirty="0">
                <a:latin typeface="+mn-lt"/>
              </a:rPr>
              <a:t>-provision in Clause 5 (2)). In a next step IBOR-related issues will be addressed. Please refer to the following link:</a:t>
            </a:r>
            <a:r>
              <a:rPr lang="en-GB" sz="1400" dirty="0">
                <a:latin typeface="+mn-lt"/>
                <a:hlinkClick r:id="rId10"/>
              </a:rPr>
              <a:t> </a:t>
            </a:r>
            <a:r>
              <a:rPr lang="en-GB" sz="1400" dirty="0" err="1">
                <a:latin typeface="+mn-lt"/>
                <a:hlinkClick r:id="rId10"/>
              </a:rPr>
              <a:t>bankenverband</a:t>
            </a:r>
            <a:endParaRPr lang="es-ES" sz="1400" dirty="0">
              <a:latin typeface="+mn-lt"/>
            </a:endParaRPr>
          </a:p>
          <a:p>
            <a:pPr marL="285750" indent="-285750">
              <a:lnSpc>
                <a:spcPts val="1800"/>
              </a:lnSpc>
              <a:spcBef>
                <a:spcPts val="600"/>
              </a:spcBef>
              <a:buClr>
                <a:srgbClr val="458FA3"/>
              </a:buClr>
              <a:buSzPct val="120000"/>
              <a:buFont typeface="Arial" panose="020B0604020202020204" pitchFamily="34" charset="0"/>
              <a:buChar char="•"/>
            </a:pPr>
            <a:endParaRPr lang="en-US" altLang="es-ES" sz="1400" dirty="0">
              <a:latin typeface="+mn-lt"/>
            </a:endParaRPr>
          </a:p>
        </p:txBody>
      </p:sp>
    </p:spTree>
    <p:extLst>
      <p:ext uri="{BB962C8B-B14F-4D97-AF65-F5344CB8AC3E}">
        <p14:creationId xmlns:p14="http://schemas.microsoft.com/office/powerpoint/2010/main" val="3884463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51" name="Diapositiva de think-cell" r:id="rId6" imgW="0" imgH="0" progId="TCLayout.ActiveDocument.1">
                  <p:embed/>
                </p:oleObj>
              </mc:Choice>
              <mc:Fallback>
                <p:oleObj name="Diapositiva de think-cell" r:id="rId6" imgW="0" imgH="0" progId="TCLayout.ActiveDocument.1">
                  <p:embed/>
                  <p:pic>
                    <p:nvPicPr>
                      <p:cNvPr id="0" name="Picture 1" descr="rI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ángulo 5" hidden="1"/>
          <p:cNvSpPr/>
          <p:nvPr>
            <p:custDataLst>
              <p:tags r:id="rId3"/>
            </p:custDataLst>
          </p:nvPr>
        </p:nvSpPr>
        <p:spPr>
          <a:xfrm>
            <a:off x="0" y="0"/>
            <a:ext cx="158750" cy="158750"/>
          </a:xfrm>
          <a:prstGeom prst="rect">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a:latin typeface="Arial" panose="020B0604020202020204" pitchFamily="34" charset="0"/>
              <a:ea typeface="+mj-ea"/>
              <a:cs typeface="+mj-cs"/>
              <a:sym typeface="Arial" panose="020B0604020202020204" pitchFamily="34" charset="0"/>
            </a:endParaRPr>
          </a:p>
        </p:txBody>
      </p:sp>
      <p:sp>
        <p:nvSpPr>
          <p:cNvPr id="10" name="Slide Number Placeholder 9"/>
          <p:cNvSpPr>
            <a:spLocks noGrp="1"/>
          </p:cNvSpPr>
          <p:nvPr>
            <p:ph type="sldNum" sz="quarter" idx="12"/>
          </p:nvPr>
        </p:nvSpPr>
        <p:spPr>
          <a:xfrm>
            <a:off x="8730845" y="6277968"/>
            <a:ext cx="2743200" cy="365125"/>
          </a:xfrm>
        </p:spPr>
        <p:txBody>
          <a:bodyPr/>
          <a:lstStyle/>
          <a:p>
            <a:fld id="{BC0D97B6-E32F-4D7D-B839-7C3B51F2640F}" type="slidenum">
              <a:rPr lang="es-ES" smtClean="0">
                <a:solidFill>
                  <a:schemeClr val="tx1">
                    <a:lumMod val="65000"/>
                    <a:lumOff val="35000"/>
                  </a:schemeClr>
                </a:solidFill>
              </a:rPr>
              <a:t>41</a:t>
            </a:fld>
            <a:endParaRPr lang="es-ES">
              <a:solidFill>
                <a:schemeClr val="tx1">
                  <a:lumMod val="65000"/>
                  <a:lumOff val="35000"/>
                </a:schemeClr>
              </a:solidFill>
            </a:endParaRPr>
          </a:p>
        </p:txBody>
      </p:sp>
      <p:sp>
        <p:nvSpPr>
          <p:cNvPr id="29" name="Marcador de texto 3">
            <a:extLst>
              <a:ext uri="{FF2B5EF4-FFF2-40B4-BE49-F238E27FC236}">
                <a16:creationId xmlns:a16="http://schemas.microsoft.com/office/drawing/2014/main" xmlns="" id="{8A5BA59B-8881-4ED6-9785-88A3BB5DD289}"/>
              </a:ext>
            </a:extLst>
          </p:cNvPr>
          <p:cNvSpPr txBox="1"/>
          <p:nvPr/>
        </p:nvSpPr>
        <p:spPr>
          <a:xfrm>
            <a:off x="736492" y="610737"/>
            <a:ext cx="11455508" cy="246709"/>
          </a:xfrm>
          <a:prstGeom prst="rect">
            <a:avLst/>
          </a:prstGeom>
        </p:spPr>
        <p:txBody>
          <a:bodyPr/>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None/>
            </a:pPr>
            <a:r>
              <a:rPr lang="en-US" sz="2400" b="1" dirty="0">
                <a:solidFill>
                  <a:srgbClr val="DEEDF1">
                    <a:lumMod val="50000"/>
                  </a:srgbClr>
                </a:solidFill>
                <a:cs typeface="Arial" panose="020B0604020202020204" pitchFamily="34" charset="0"/>
              </a:rPr>
              <a:t>Annex 1: Brief description of market association work on EURIBOR Fallbacks</a:t>
            </a:r>
          </a:p>
        </p:txBody>
      </p:sp>
      <p:sp>
        <p:nvSpPr>
          <p:cNvPr id="8" name="Text Box 6">
            <a:extLst>
              <a:ext uri="{FF2B5EF4-FFF2-40B4-BE49-F238E27FC236}">
                <a16:creationId xmlns:a16="http://schemas.microsoft.com/office/drawing/2014/main" xmlns="" id="{0190F3DE-44DF-410A-92C0-A559BBBE4A14}"/>
              </a:ext>
            </a:extLst>
          </p:cNvPr>
          <p:cNvSpPr txBox="1">
            <a:spLocks noChangeArrowheads="1"/>
          </p:cNvSpPr>
          <p:nvPr/>
        </p:nvSpPr>
        <p:spPr>
          <a:xfrm>
            <a:off x="2699657" y="2665037"/>
            <a:ext cx="9231085" cy="597835"/>
          </a:xfrm>
          <a:prstGeom prst="rect">
            <a:avLst/>
          </a:prstGeom>
          <a:noFill/>
          <a:ln w="9525" algn="ctr">
            <a:noFill/>
            <a:miter lim="800000"/>
          </a:ln>
        </p:spPr>
        <p:txBody>
          <a:bodyPr lIns="36000" rIns="0"/>
          <a:lstStyle>
            <a:defPPr>
              <a:defRPr lang="es-ES"/>
            </a:defPPr>
            <a:lvl1pPr marL="285750" indent="-285750">
              <a:lnSpc>
                <a:spcPts val="1800"/>
              </a:lnSpc>
              <a:spcBef>
                <a:spcPts val="600"/>
              </a:spcBef>
              <a:buClr>
                <a:srgbClr val="458FA3"/>
              </a:buClr>
              <a:buSzPct val="120000"/>
              <a:buFont typeface="Arial" panose="020B0604020202020204" pitchFamily="34" charset="0"/>
              <a:buChar char="•"/>
              <a:defRPr sz="1400"/>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fontAlgn="base">
              <a:spcBef>
                <a:spcPct val="0"/>
              </a:spcBef>
              <a:spcAft>
                <a:spcPct val="0"/>
              </a:spcAft>
              <a:defRPr>
                <a:latin typeface="Arial" pitchFamily="34" charset="0"/>
              </a:defRPr>
            </a:lvl6pPr>
            <a:lvl7pPr marL="2971800" indent="-228600" fontAlgn="base">
              <a:spcBef>
                <a:spcPct val="0"/>
              </a:spcBef>
              <a:spcAft>
                <a:spcPct val="0"/>
              </a:spcAft>
              <a:defRPr>
                <a:latin typeface="Arial" pitchFamily="34" charset="0"/>
              </a:defRPr>
            </a:lvl7pPr>
            <a:lvl8pPr marL="3429000" indent="-228600" fontAlgn="base">
              <a:spcBef>
                <a:spcPct val="0"/>
              </a:spcBef>
              <a:spcAft>
                <a:spcPct val="0"/>
              </a:spcAft>
              <a:defRPr>
                <a:latin typeface="Arial" pitchFamily="34" charset="0"/>
              </a:defRPr>
            </a:lvl8pPr>
            <a:lvl9pPr marL="3886200" indent="-228600" fontAlgn="base">
              <a:spcBef>
                <a:spcPct val="0"/>
              </a:spcBef>
              <a:spcAft>
                <a:spcPct val="0"/>
              </a:spcAft>
              <a:defRPr>
                <a:latin typeface="Arial" pitchFamily="34" charset="0"/>
              </a:defRPr>
            </a:lvl9pPr>
          </a:lstStyle>
          <a:p>
            <a:r>
              <a:rPr lang="en-GB" dirty="0"/>
              <a:t>At the request of the Financial Stability Board’s Official Sector Steering Group, the International Swaps and Derivatives Association, Inc. (ISDA) is developing </a:t>
            </a:r>
            <a:r>
              <a:rPr lang="en-GB" dirty="0" err="1"/>
              <a:t>fallbacks</a:t>
            </a:r>
            <a:r>
              <a:rPr lang="en-GB" dirty="0"/>
              <a:t> for derivatives referencing LIBOR, EURIBOR and other key interest rate benchmarks (the ISDA IBOR </a:t>
            </a:r>
            <a:r>
              <a:rPr lang="en-GB" dirty="0" err="1"/>
              <a:t>fallbacks</a:t>
            </a:r>
            <a:r>
              <a:rPr lang="en-GB" dirty="0"/>
              <a:t>) to address the event of permanent cessation. In addition, ISDA has published the ISDA Benchmarks Supplement which market participants may incorporate into their documentation to provide primary </a:t>
            </a:r>
            <a:r>
              <a:rPr lang="en-GB" dirty="0" err="1"/>
              <a:t>fallbacks</a:t>
            </a:r>
            <a:r>
              <a:rPr lang="en-GB" dirty="0"/>
              <a:t> for derivatives in the event of the cessation of an index, which the working group considers a convenient way to include </a:t>
            </a:r>
            <a:r>
              <a:rPr lang="en-GB" dirty="0" err="1"/>
              <a:t>fallback</a:t>
            </a:r>
            <a:r>
              <a:rPr lang="en-GB" dirty="0"/>
              <a:t> provisions. A supplementary consultation on </a:t>
            </a:r>
            <a:r>
              <a:rPr lang="en-GB" dirty="0" err="1"/>
              <a:t>fallbacks</a:t>
            </a:r>
            <a:r>
              <a:rPr lang="en-GB" dirty="0"/>
              <a:t> for EURIBOR was launched in December 2019, and a further consultation on pre-cessation trigger events will be held by ISDA in the coming months.</a:t>
            </a:r>
          </a:p>
          <a:p>
            <a:r>
              <a:rPr lang="en-GB" dirty="0"/>
              <a:t> Since November 2014, LMA facility documentation has included an optional "replacement of screen rate" clause, which can be helpful in terms of any discontinuation of EURIBOR.  This clause qualifies the "All Lender matters" clause by providing that if a Screen Rate is unavailable any amendment replacing that Screen Rate may be made with Majority Lender and Obligor consent. In order to facilitate further flexibility than the November 2014 clause allows, the LMA published a Revised Replacement of Screen Rate Clause in May 2018 which permits amendments to be made to documents with Majority Lender and Obligor consent in a wider range of circumstances than the November 2014 clause (i.e. not just in the case of an unavailability of a Screen Rate).</a:t>
            </a:r>
            <a:endParaRPr lang="en-US" altLang="es-ES" dirty="0"/>
          </a:p>
        </p:txBody>
      </p:sp>
      <p:sp>
        <p:nvSpPr>
          <p:cNvPr id="60" name="Text Box 6">
            <a:extLst>
              <a:ext uri="{FF2B5EF4-FFF2-40B4-BE49-F238E27FC236}">
                <a16:creationId xmlns:a16="http://schemas.microsoft.com/office/drawing/2014/main" xmlns="" id="{96AD01B9-335D-4EE9-AF94-A08A33CABE71}"/>
              </a:ext>
            </a:extLst>
          </p:cNvPr>
          <p:cNvSpPr txBox="1">
            <a:spLocks noChangeArrowheads="1"/>
          </p:cNvSpPr>
          <p:nvPr/>
        </p:nvSpPr>
        <p:spPr>
          <a:xfrm>
            <a:off x="623160" y="2675578"/>
            <a:ext cx="2340537" cy="1642335"/>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342900" indent="-342900">
              <a:lnSpc>
                <a:spcPts val="1800"/>
              </a:lnSpc>
              <a:spcBef>
                <a:spcPts val="600"/>
              </a:spcBef>
              <a:buClr>
                <a:srgbClr val="458FA3"/>
              </a:buClr>
              <a:buSzPct val="120000"/>
              <a:buFont typeface="+mj-lt"/>
              <a:buAutoNum type="arabicPeriod" startAt="7"/>
            </a:pPr>
            <a:r>
              <a:rPr lang="en-US" altLang="es-ES" sz="1600">
                <a:latin typeface="+mn-lt"/>
              </a:rPr>
              <a:t>ISDA</a:t>
            </a:r>
          </a:p>
        </p:txBody>
      </p:sp>
      <p:sp>
        <p:nvSpPr>
          <p:cNvPr id="61" name="Rectángulo redondeado 15">
            <a:extLst>
              <a:ext uri="{FF2B5EF4-FFF2-40B4-BE49-F238E27FC236}">
                <a16:creationId xmlns:a16="http://schemas.microsoft.com/office/drawing/2014/main" xmlns="" id="{D41AD25A-3DB8-4FDB-B783-5373283543BE}"/>
              </a:ext>
            </a:extLst>
          </p:cNvPr>
          <p:cNvSpPr/>
          <p:nvPr/>
        </p:nvSpPr>
        <p:spPr>
          <a:xfrm>
            <a:off x="-1" y="1146325"/>
            <a:ext cx="2438401" cy="419648"/>
          </a:xfrm>
          <a:prstGeom prst="roundRect">
            <a:avLst>
              <a:gd name="adj" fmla="val 0"/>
            </a:avLst>
          </a:prstGeom>
          <a:solidFill>
            <a:srgbClr val="BDDBE3">
              <a:alpha val="34902"/>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6">
            <a:extLst>
              <a:ext uri="{FF2B5EF4-FFF2-40B4-BE49-F238E27FC236}">
                <a16:creationId xmlns:a16="http://schemas.microsoft.com/office/drawing/2014/main" xmlns="" id="{8BECB2D6-86D1-4C38-808D-20DE3463D09B}"/>
              </a:ext>
            </a:extLst>
          </p:cNvPr>
          <p:cNvSpPr txBox="1">
            <a:spLocks noChangeArrowheads="1"/>
          </p:cNvSpPr>
          <p:nvPr/>
        </p:nvSpPr>
        <p:spPr>
          <a:xfrm>
            <a:off x="765890" y="1203731"/>
            <a:ext cx="2055078" cy="296385"/>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ts val="2000"/>
              </a:lnSpc>
              <a:spcBef>
                <a:spcPts val="600"/>
              </a:spcBef>
              <a:buClr>
                <a:srgbClr val="458FA3"/>
              </a:buClr>
              <a:buSzPct val="120000"/>
            </a:pPr>
            <a:r>
              <a:rPr lang="en-US" altLang="es-ES" sz="1600" b="1" i="1">
                <a:latin typeface="+mn-lt"/>
              </a:rPr>
              <a:t>Association</a:t>
            </a:r>
          </a:p>
        </p:txBody>
      </p:sp>
      <p:sp>
        <p:nvSpPr>
          <p:cNvPr id="63" name="Rectángulo redondeado 15">
            <a:extLst>
              <a:ext uri="{FF2B5EF4-FFF2-40B4-BE49-F238E27FC236}">
                <a16:creationId xmlns:a16="http://schemas.microsoft.com/office/drawing/2014/main" xmlns="" id="{60EC287A-AB58-4B83-810B-66CC18B6F600}"/>
              </a:ext>
            </a:extLst>
          </p:cNvPr>
          <p:cNvSpPr/>
          <p:nvPr/>
        </p:nvSpPr>
        <p:spPr>
          <a:xfrm>
            <a:off x="2699657" y="1146325"/>
            <a:ext cx="9492344" cy="419648"/>
          </a:xfrm>
          <a:prstGeom prst="roundRect">
            <a:avLst>
              <a:gd name="adj" fmla="val 0"/>
            </a:avLst>
          </a:prstGeom>
          <a:solidFill>
            <a:srgbClr val="BDDBE3">
              <a:alpha val="34902"/>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6">
            <a:extLst>
              <a:ext uri="{FF2B5EF4-FFF2-40B4-BE49-F238E27FC236}">
                <a16:creationId xmlns:a16="http://schemas.microsoft.com/office/drawing/2014/main" xmlns="" id="{48083162-8F69-4B10-9A9B-E9A4C85F8666}"/>
              </a:ext>
            </a:extLst>
          </p:cNvPr>
          <p:cNvSpPr txBox="1">
            <a:spLocks noChangeArrowheads="1"/>
          </p:cNvSpPr>
          <p:nvPr/>
        </p:nvSpPr>
        <p:spPr>
          <a:xfrm>
            <a:off x="2963697" y="1237904"/>
            <a:ext cx="3965642" cy="296385"/>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ts val="2000"/>
              </a:lnSpc>
              <a:spcBef>
                <a:spcPts val="600"/>
              </a:spcBef>
              <a:buClr>
                <a:srgbClr val="458FA3"/>
              </a:buClr>
              <a:buSzPct val="120000"/>
            </a:pPr>
            <a:r>
              <a:rPr lang="en-US" altLang="es-ES" sz="1600" b="1" i="1">
                <a:latin typeface="+mn-lt"/>
              </a:rPr>
              <a:t>Description</a:t>
            </a:r>
          </a:p>
        </p:txBody>
      </p:sp>
      <p:sp>
        <p:nvSpPr>
          <p:cNvPr id="16" name="Text Box 6">
            <a:extLst>
              <a:ext uri="{FF2B5EF4-FFF2-40B4-BE49-F238E27FC236}">
                <a16:creationId xmlns:a16="http://schemas.microsoft.com/office/drawing/2014/main" xmlns="" id="{54805ECC-3FE0-4AD2-BA22-933FEB71218B}"/>
              </a:ext>
            </a:extLst>
          </p:cNvPr>
          <p:cNvSpPr txBox="1">
            <a:spLocks noChangeArrowheads="1"/>
          </p:cNvSpPr>
          <p:nvPr/>
        </p:nvSpPr>
        <p:spPr>
          <a:xfrm>
            <a:off x="623160" y="4290267"/>
            <a:ext cx="2340537" cy="1642335"/>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342900" indent="-342900">
              <a:lnSpc>
                <a:spcPts val="1800"/>
              </a:lnSpc>
              <a:spcBef>
                <a:spcPts val="600"/>
              </a:spcBef>
              <a:buClr>
                <a:srgbClr val="458FA3"/>
              </a:buClr>
              <a:buSzPct val="120000"/>
              <a:buFont typeface="+mj-lt"/>
              <a:buAutoNum type="arabicPeriod" startAt="7"/>
            </a:pPr>
            <a:endParaRPr lang="en-US" altLang="es-ES" sz="1600">
              <a:latin typeface="+mn-lt"/>
            </a:endParaRPr>
          </a:p>
          <a:p>
            <a:pPr marL="342900" indent="-342900">
              <a:lnSpc>
                <a:spcPts val="1800"/>
              </a:lnSpc>
              <a:spcBef>
                <a:spcPts val="600"/>
              </a:spcBef>
              <a:buClr>
                <a:srgbClr val="458FA3"/>
              </a:buClr>
              <a:buSzPct val="120000"/>
              <a:buFont typeface="+mj-lt"/>
              <a:buAutoNum type="arabicPeriod" startAt="8"/>
            </a:pPr>
            <a:r>
              <a:rPr lang="en-US" altLang="es-ES" sz="1600">
                <a:latin typeface="+mn-lt"/>
              </a:rPr>
              <a:t>LMA</a:t>
            </a:r>
          </a:p>
          <a:p>
            <a:pPr marL="342900" indent="-342900">
              <a:lnSpc>
                <a:spcPts val="1800"/>
              </a:lnSpc>
              <a:spcBef>
                <a:spcPts val="600"/>
              </a:spcBef>
              <a:buClr>
                <a:srgbClr val="458FA3"/>
              </a:buClr>
              <a:buSzPct val="120000"/>
              <a:buFont typeface="+mj-lt"/>
              <a:buAutoNum type="arabicPeriod" startAt="8"/>
            </a:pPr>
            <a:endParaRPr lang="en-US" altLang="es-ES" sz="1600">
              <a:latin typeface="+mn-lt"/>
            </a:endParaRPr>
          </a:p>
        </p:txBody>
      </p:sp>
      <p:sp>
        <p:nvSpPr>
          <p:cNvPr id="13" name="Text Box 6">
            <a:extLst>
              <a:ext uri="{FF2B5EF4-FFF2-40B4-BE49-F238E27FC236}">
                <a16:creationId xmlns:a16="http://schemas.microsoft.com/office/drawing/2014/main" xmlns="" id="{99674DA2-50AF-4056-900C-4A980769D343}"/>
              </a:ext>
            </a:extLst>
          </p:cNvPr>
          <p:cNvSpPr txBox="1">
            <a:spLocks noChangeArrowheads="1"/>
          </p:cNvSpPr>
          <p:nvPr/>
        </p:nvSpPr>
        <p:spPr>
          <a:xfrm>
            <a:off x="2725057" y="1623379"/>
            <a:ext cx="9318172" cy="597835"/>
          </a:xfrm>
          <a:prstGeom prst="rect">
            <a:avLst/>
          </a:prstGeom>
          <a:noFill/>
          <a:ln w="9525" algn="ctr">
            <a:noFill/>
            <a:miter lim="800000"/>
          </a:ln>
        </p:spPr>
        <p:txBody>
          <a:bodyPr lIns="36000" rIns="0"/>
          <a:lstStyle>
            <a:defPPr>
              <a:defRPr lang="es-ES"/>
            </a:defPPr>
            <a:lvl1pPr marL="285750" indent="-285750">
              <a:lnSpc>
                <a:spcPts val="1800"/>
              </a:lnSpc>
              <a:spcBef>
                <a:spcPts val="600"/>
              </a:spcBef>
              <a:buClr>
                <a:srgbClr val="458FA3"/>
              </a:buClr>
              <a:buSzPct val="120000"/>
              <a:buFont typeface="Arial" panose="020B0604020202020204" pitchFamily="34" charset="0"/>
              <a:buChar char="•"/>
              <a:defRPr sz="1400"/>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fontAlgn="base">
              <a:spcBef>
                <a:spcPct val="0"/>
              </a:spcBef>
              <a:spcAft>
                <a:spcPct val="0"/>
              </a:spcAft>
              <a:defRPr>
                <a:latin typeface="Arial" pitchFamily="34" charset="0"/>
              </a:defRPr>
            </a:lvl6pPr>
            <a:lvl7pPr marL="2971800" indent="-228600" fontAlgn="base">
              <a:spcBef>
                <a:spcPct val="0"/>
              </a:spcBef>
              <a:spcAft>
                <a:spcPct val="0"/>
              </a:spcAft>
              <a:defRPr>
                <a:latin typeface="Arial" pitchFamily="34" charset="0"/>
              </a:defRPr>
            </a:lvl7pPr>
            <a:lvl8pPr marL="3429000" indent="-228600" fontAlgn="base">
              <a:spcBef>
                <a:spcPct val="0"/>
              </a:spcBef>
              <a:spcAft>
                <a:spcPct val="0"/>
              </a:spcAft>
              <a:defRPr>
                <a:latin typeface="Arial" pitchFamily="34" charset="0"/>
              </a:defRPr>
            </a:lvl8pPr>
            <a:lvl9pPr marL="3886200" indent="-228600" fontAlgn="base">
              <a:spcBef>
                <a:spcPct val="0"/>
              </a:spcBef>
              <a:spcAft>
                <a:spcPct val="0"/>
              </a:spcAft>
              <a:defRPr>
                <a:latin typeface="Arial" pitchFamily="34" charset="0"/>
              </a:defRPr>
            </a:lvl9pPr>
          </a:lstStyle>
          <a:p>
            <a:r>
              <a:rPr lang="en-US" dirty="0"/>
              <a:t>ICMA has taken steps to raise awareness of the need to consider fallbacks to IBORs among its members, and vanilla bond market participants have developed alternative fallbacks which are now included in most bond documentation. This document </a:t>
            </a:r>
            <a:r>
              <a:rPr lang="en-US" dirty="0" err="1"/>
              <a:t>summarises</a:t>
            </a:r>
            <a:r>
              <a:rPr lang="en-US" dirty="0"/>
              <a:t> the position: </a:t>
            </a:r>
            <a:r>
              <a:rPr lang="en-GB" u="sng" dirty="0" err="1">
                <a:hlinkClick r:id="rId8"/>
              </a:rPr>
              <a:t>Fallbacks</a:t>
            </a:r>
            <a:r>
              <a:rPr lang="en-GB" u="sng" dirty="0">
                <a:hlinkClick r:id="rId8"/>
              </a:rPr>
              <a:t> for LIBOR floating rate notes</a:t>
            </a:r>
            <a:r>
              <a:rPr lang="en-GB" dirty="0"/>
              <a:t>. There is no ICMA “standard language” for vanilla bond </a:t>
            </a:r>
            <a:r>
              <a:rPr lang="en-GB" dirty="0" err="1"/>
              <a:t>fallbacks</a:t>
            </a:r>
            <a:r>
              <a:rPr lang="en-GB" dirty="0"/>
              <a:t>.</a:t>
            </a:r>
            <a:endParaRPr lang="es-ES" dirty="0"/>
          </a:p>
          <a:p>
            <a:endParaRPr lang="en-US" altLang="es-ES" dirty="0"/>
          </a:p>
        </p:txBody>
      </p:sp>
      <p:sp>
        <p:nvSpPr>
          <p:cNvPr id="14" name="Text Box 6">
            <a:extLst>
              <a:ext uri="{FF2B5EF4-FFF2-40B4-BE49-F238E27FC236}">
                <a16:creationId xmlns:a16="http://schemas.microsoft.com/office/drawing/2014/main" xmlns="" id="{41F62553-A948-4AA9-87C0-E69A7F0F87D9}"/>
              </a:ext>
            </a:extLst>
          </p:cNvPr>
          <p:cNvSpPr txBox="1">
            <a:spLocks noChangeArrowheads="1"/>
          </p:cNvSpPr>
          <p:nvPr/>
        </p:nvSpPr>
        <p:spPr>
          <a:xfrm>
            <a:off x="623160" y="1507954"/>
            <a:ext cx="2340537" cy="983829"/>
          </a:xfrm>
          <a:prstGeom prst="rect">
            <a:avLst/>
          </a:prstGeom>
          <a:noFill/>
          <a:ln w="9525" algn="ctr">
            <a:noFill/>
            <a:miter lim="800000"/>
          </a:ln>
        </p:spPr>
        <p:txBody>
          <a:bodyPr lIns="3600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342900" indent="-342900">
              <a:lnSpc>
                <a:spcPts val="1800"/>
              </a:lnSpc>
              <a:spcBef>
                <a:spcPts val="600"/>
              </a:spcBef>
              <a:buClr>
                <a:srgbClr val="458FA3"/>
              </a:buClr>
              <a:buSzPct val="120000"/>
              <a:buFont typeface="+mj-lt"/>
              <a:buAutoNum type="arabicPeriod" startAt="3"/>
            </a:pPr>
            <a:endParaRPr lang="en-US" altLang="es-ES" sz="1600">
              <a:latin typeface="+mn-lt"/>
            </a:endParaRPr>
          </a:p>
          <a:p>
            <a:pPr marL="342900" indent="-342900">
              <a:lnSpc>
                <a:spcPts val="1800"/>
              </a:lnSpc>
              <a:spcBef>
                <a:spcPts val="600"/>
              </a:spcBef>
              <a:buClr>
                <a:srgbClr val="458FA3"/>
              </a:buClr>
              <a:buSzPct val="120000"/>
              <a:buFont typeface="+mj-lt"/>
              <a:buAutoNum type="arabicPeriod" startAt="6"/>
            </a:pPr>
            <a:r>
              <a:rPr lang="en-US" altLang="es-ES" sz="1600">
                <a:latin typeface="+mn-lt"/>
              </a:rPr>
              <a:t>ICMA</a:t>
            </a:r>
          </a:p>
        </p:txBody>
      </p:sp>
    </p:spTree>
    <p:extLst>
      <p:ext uri="{BB962C8B-B14F-4D97-AF65-F5344CB8AC3E}">
        <p14:creationId xmlns:p14="http://schemas.microsoft.com/office/powerpoint/2010/main" val="4133616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to 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64" name="Diapositiva de think-cell" r:id="rId4" imgW="421" imgH="423" progId="TCLayout.ActiveDocument.1">
                  <p:embed/>
                </p:oleObj>
              </mc:Choice>
              <mc:Fallback>
                <p:oleObj name="Diapositiva de think-cell" r:id="rId4" imgW="421" imgH="42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ángulo redondeado 3"/>
          <p:cNvSpPr/>
          <p:nvPr/>
        </p:nvSpPr>
        <p:spPr>
          <a:xfrm>
            <a:off x="457200" y="870438"/>
            <a:ext cx="11210192" cy="5539154"/>
          </a:xfrm>
          <a:prstGeom prst="roundRect">
            <a:avLst>
              <a:gd name="adj" fmla="val 7302"/>
            </a:avLst>
          </a:prstGeom>
        </p:spPr>
        <p:style>
          <a:lnRef idx="2">
            <a:schemeClr val="accent5"/>
          </a:lnRef>
          <a:fillRef idx="1">
            <a:schemeClr val="lt1"/>
          </a:fillRef>
          <a:effectRef idx="0">
            <a:schemeClr val="accent5"/>
          </a:effectRef>
          <a:fontRef idx="minor">
            <a:schemeClr val="dk1"/>
          </a:fontRef>
        </p:style>
        <p:txBody>
          <a:bodyPr rtlCol="0" anchor="ctr"/>
          <a:lstStyle/>
          <a:p>
            <a:pPr algn="just"/>
            <a:endParaRPr lang="en-US" dirty="0" smtClean="0">
              <a:solidFill>
                <a:prstClr val="black"/>
              </a:solidFill>
            </a:endParaRPr>
          </a:p>
        </p:txBody>
      </p:sp>
      <p:sp>
        <p:nvSpPr>
          <p:cNvPr id="5" name="Rectángulo 4"/>
          <p:cNvSpPr/>
          <p:nvPr/>
        </p:nvSpPr>
        <p:spPr>
          <a:xfrm>
            <a:off x="2660575" y="505662"/>
            <a:ext cx="6760514" cy="707886"/>
          </a:xfrm>
          <a:prstGeom prst="rect">
            <a:avLst/>
          </a:prstGeom>
          <a:solidFill>
            <a:schemeClr val="bg1"/>
          </a:solidFill>
        </p:spPr>
        <p:txBody>
          <a:bodyPr wrap="square">
            <a:spAutoFit/>
          </a:bodyPr>
          <a:lstStyle/>
          <a:p>
            <a:pPr algn="ctr"/>
            <a:r>
              <a:rPr lang="en-US" sz="2000" b="1" dirty="0">
                <a:solidFill>
                  <a:srgbClr val="DEEDF1">
                    <a:lumMod val="50000"/>
                  </a:srgbClr>
                </a:solidFill>
                <a:cs typeface="Arial" panose="020B0604020202020204" pitchFamily="34" charset="0"/>
              </a:rPr>
              <a:t>Structure of the report and specific accounting standards affected by the Benchmarks Regulation </a:t>
            </a:r>
          </a:p>
        </p:txBody>
      </p:sp>
      <p:pic>
        <p:nvPicPr>
          <p:cNvPr id="2" name="Imagen 1"/>
          <p:cNvPicPr>
            <a:picLocks noChangeAspect="1"/>
          </p:cNvPicPr>
          <p:nvPr/>
        </p:nvPicPr>
        <p:blipFill rotWithShape="1">
          <a:blip r:embed="rId6"/>
          <a:srcRect l="14414" t="23782" r="30859" b="25881"/>
          <a:stretch/>
        </p:blipFill>
        <p:spPr>
          <a:xfrm>
            <a:off x="1280160" y="1390674"/>
            <a:ext cx="8294663" cy="4066037"/>
          </a:xfrm>
          <a:prstGeom prst="rect">
            <a:avLst/>
          </a:prstGeom>
        </p:spPr>
      </p:pic>
      <p:sp>
        <p:nvSpPr>
          <p:cNvPr id="3" name="CuadroTexto 2"/>
          <p:cNvSpPr txBox="1"/>
          <p:nvPr/>
        </p:nvSpPr>
        <p:spPr>
          <a:xfrm>
            <a:off x="4940321" y="5702319"/>
            <a:ext cx="6428134" cy="646331"/>
          </a:xfrm>
          <a:prstGeom prst="rect">
            <a:avLst/>
          </a:prstGeom>
          <a:noFill/>
        </p:spPr>
        <p:txBody>
          <a:bodyPr wrap="square" rtlCol="0">
            <a:spAutoFit/>
          </a:bodyPr>
          <a:lstStyle/>
          <a:p>
            <a:r>
              <a:rPr lang="en-US" sz="1200" i="1" dirty="0" smtClean="0">
                <a:solidFill>
                  <a:prstClr val="black"/>
                </a:solidFill>
              </a:rPr>
              <a:t>For  more detail please see the </a:t>
            </a:r>
            <a:r>
              <a:rPr lang="en-US" sz="1200" i="1" dirty="0" smtClean="0">
                <a:solidFill>
                  <a:prstClr val="black"/>
                </a:solidFill>
                <a:hlinkClick r:id="rId7"/>
              </a:rPr>
              <a:t>WG euro RFR report on financial accounting </a:t>
            </a:r>
            <a:r>
              <a:rPr lang="en-US" sz="1200" i="1" dirty="0" smtClean="0">
                <a:solidFill>
                  <a:prstClr val="black"/>
                </a:solidFill>
              </a:rPr>
              <a:t>implications of the transition from EONIA to the €STR and the introduction of €STR-based fallbacks for EURIBOR</a:t>
            </a:r>
          </a:p>
        </p:txBody>
      </p:sp>
      <p:sp>
        <p:nvSpPr>
          <p:cNvPr id="6" name="Botón de acción: Hacia atrás o Anterior 5">
            <a:hlinkClick r:id="rId8" action="ppaction://hlinksldjump" highlightClick="1"/>
          </p:cNvPr>
          <p:cNvSpPr/>
          <p:nvPr/>
        </p:nvSpPr>
        <p:spPr>
          <a:xfrm>
            <a:off x="11667392" y="6450422"/>
            <a:ext cx="320040" cy="274320"/>
          </a:xfrm>
          <a:prstGeom prst="actionButtonBackPrevious">
            <a:avLst/>
          </a:prstGeom>
          <a:solidFill>
            <a:schemeClr val="accent2">
              <a:lumMod val="9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779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31" name="Diapositiva de think-cell" r:id="rId6" imgW="0" imgH="0" progId="TCLayout.ActiveDocument.1">
                  <p:embed/>
                </p:oleObj>
              </mc:Choice>
              <mc:Fallback>
                <p:oleObj name="Diapositiva de think-cell" r:id="rId6" imgW="0" imgH="0" progId="TCLayout.ActiveDocument.1">
                  <p:embed/>
                  <p:pic>
                    <p:nvPicPr>
                      <p:cNvPr id="0" name="Picture 1" descr="rI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ángulo 5" hidden="1"/>
          <p:cNvSpPr/>
          <p:nvPr>
            <p:custDataLst>
              <p:tags r:id="rId3"/>
            </p:custDataLst>
          </p:nvPr>
        </p:nvSpPr>
        <p:spPr>
          <a:xfrm>
            <a:off x="0" y="0"/>
            <a:ext cx="158750" cy="158750"/>
          </a:xfrm>
          <a:prstGeom prst="rect">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a:latin typeface="Arial" panose="020B0604020202020204" pitchFamily="34" charset="0"/>
              <a:ea typeface="+mj-ea"/>
              <a:cs typeface="+mj-cs"/>
              <a:sym typeface="Arial" panose="020B0604020202020204" pitchFamily="34" charset="0"/>
            </a:endParaRPr>
          </a:p>
        </p:txBody>
      </p:sp>
      <p:sp>
        <p:nvSpPr>
          <p:cNvPr id="4" name="Marcador de texto 3"/>
          <p:cNvSpPr>
            <a:spLocks noGrp="1"/>
          </p:cNvSpPr>
          <p:nvPr>
            <p:ph type="body" sz="quarter" idx="14"/>
          </p:nvPr>
        </p:nvSpPr>
        <p:spPr>
          <a:xfrm>
            <a:off x="715311" y="398472"/>
            <a:ext cx="9852136" cy="739505"/>
          </a:xfrm>
        </p:spPr>
        <p:txBody>
          <a:bodyPr/>
          <a:lstStyle/>
          <a:p>
            <a:pPr marL="0" lvl="8" indent="0" eaLnBrk="0" fontAlgn="base" hangingPunct="0">
              <a:spcBef>
                <a:spcPts val="600"/>
              </a:spcBef>
              <a:spcAft>
                <a:spcPts val="1200"/>
              </a:spcAft>
              <a:buNone/>
            </a:pPr>
            <a:r>
              <a:rPr lang="en-US" sz="2400" b="1">
                <a:solidFill>
                  <a:schemeClr val="accent2">
                    <a:lumMod val="50000"/>
                  </a:schemeClr>
                </a:solidFill>
                <a:latin typeface="Arial" panose="020B0604020202020204" pitchFamily="34" charset="0"/>
                <a:cs typeface="Arial" panose="020B0604020202020204" pitchFamily="34" charset="0"/>
              </a:rPr>
              <a:t>What is happening with regard to IBORs and </a:t>
            </a:r>
            <a:r>
              <a:rPr lang="en-US" sz="2400" b="1" smtClean="0">
                <a:solidFill>
                  <a:schemeClr val="accent2">
                    <a:lumMod val="50000"/>
                  </a:schemeClr>
                </a:solidFill>
                <a:latin typeface="Arial" panose="020B0604020202020204" pitchFamily="34" charset="0"/>
                <a:cs typeface="Arial" panose="020B0604020202020204" pitchFamily="34" charset="0"/>
              </a:rPr>
              <a:t>risk-free rates</a:t>
            </a:r>
            <a:endParaRPr lang="en-US" sz="2400" b="1">
              <a:solidFill>
                <a:schemeClr val="accent2">
                  <a:lumMod val="50000"/>
                </a:schemeClr>
              </a:solidFill>
              <a:latin typeface="Arial" panose="020B0604020202020204" pitchFamily="34" charset="0"/>
              <a:cs typeface="Arial" panose="020B0604020202020204" pitchFamily="34" charset="0"/>
            </a:endParaRPr>
          </a:p>
        </p:txBody>
      </p:sp>
      <p:sp>
        <p:nvSpPr>
          <p:cNvPr id="11" name="CuadroTexto 10"/>
          <p:cNvSpPr txBox="1"/>
          <p:nvPr/>
        </p:nvSpPr>
        <p:spPr>
          <a:xfrm>
            <a:off x="715311" y="940684"/>
            <a:ext cx="5253280" cy="341632"/>
          </a:xfrm>
          <a:prstGeom prst="rect">
            <a:avLst/>
          </a:prstGeom>
          <a:noFill/>
        </p:spPr>
        <p:txBody>
          <a:bodyPr wrap="square" rtlCol="0">
            <a:spAutoFit/>
          </a:bodyPr>
          <a:lstStyle/>
          <a:p>
            <a:pPr>
              <a:lnSpc>
                <a:spcPct val="90000"/>
              </a:lnSpc>
              <a:spcBef>
                <a:spcPct val="0"/>
              </a:spcBef>
            </a:pPr>
            <a:r>
              <a:rPr lang="en-US" b="1">
                <a:solidFill>
                  <a:schemeClr val="accent2">
                    <a:lumMod val="50000"/>
                  </a:schemeClr>
                </a:solidFill>
                <a:latin typeface="Arial" panose="020B0604020202020204" pitchFamily="34" charset="0"/>
                <a:cs typeface="Arial" panose="020B0604020202020204" pitchFamily="34" charset="0"/>
              </a:rPr>
              <a:t>Why markets need alternative risk-free rates</a:t>
            </a:r>
          </a:p>
        </p:txBody>
      </p:sp>
      <p:sp>
        <p:nvSpPr>
          <p:cNvPr id="2" name="Rectángulo 1"/>
          <p:cNvSpPr/>
          <p:nvPr/>
        </p:nvSpPr>
        <p:spPr>
          <a:xfrm>
            <a:off x="5709384" y="1375133"/>
            <a:ext cx="5454927" cy="2031325"/>
          </a:xfrm>
          <a:prstGeom prst="rect">
            <a:avLst/>
          </a:prstGeom>
        </p:spPr>
        <p:txBody>
          <a:bodyPr wrap="square">
            <a:spAutoFit/>
          </a:bodyPr>
          <a:lstStyle/>
          <a:p>
            <a:pPr>
              <a:spcAft>
                <a:spcPts val="300"/>
              </a:spcAft>
            </a:pPr>
            <a:r>
              <a:rPr lang="en-US" sz="1500" b="1" dirty="0">
                <a:solidFill>
                  <a:schemeClr val="tx1">
                    <a:lumMod val="65000"/>
                    <a:lumOff val="35000"/>
                  </a:schemeClr>
                </a:solidFill>
                <a:latin typeface="+mj-lt"/>
                <a:ea typeface="+mj-ea"/>
                <a:cs typeface="+mj-cs"/>
              </a:rPr>
              <a:t>Need for change: </a:t>
            </a:r>
            <a:r>
              <a:rPr lang="en-US" sz="1500" b="1" dirty="0" smtClean="0">
                <a:solidFill>
                  <a:schemeClr val="tx1">
                    <a:lumMod val="65000"/>
                    <a:lumOff val="35000"/>
                  </a:schemeClr>
                </a:solidFill>
                <a:latin typeface="+mj-lt"/>
                <a:ea typeface="+mj-ea"/>
                <a:cs typeface="+mj-cs"/>
              </a:rPr>
              <a:t>IBOR </a:t>
            </a:r>
            <a:r>
              <a:rPr lang="en-US" sz="1500" b="1" dirty="0">
                <a:solidFill>
                  <a:schemeClr val="tx1">
                    <a:lumMod val="65000"/>
                    <a:lumOff val="35000"/>
                  </a:schemeClr>
                </a:solidFill>
                <a:latin typeface="+mj-lt"/>
                <a:ea typeface="+mj-ea"/>
                <a:cs typeface="+mj-cs"/>
              </a:rPr>
              <a:t>reform driven by the following factors:</a:t>
            </a:r>
          </a:p>
          <a:p>
            <a:pPr marL="444500" lvl="1" indent="-171450">
              <a:lnSpc>
                <a:spcPct val="90000"/>
              </a:lnSpc>
              <a:spcBef>
                <a:spcPts val="600"/>
              </a:spcBef>
              <a:spcAft>
                <a:spcPts val="300"/>
              </a:spcAft>
              <a:buFont typeface="Arial" panose="020B0604020202020204" pitchFamily="34" charset="0"/>
              <a:buChar char="•"/>
            </a:pPr>
            <a:r>
              <a:rPr lang="en-US" sz="1500" dirty="0">
                <a:solidFill>
                  <a:schemeClr val="tx1">
                    <a:lumMod val="65000"/>
                    <a:lumOff val="35000"/>
                  </a:schemeClr>
                </a:solidFill>
                <a:latin typeface="+mj-lt"/>
                <a:ea typeface="+mj-ea"/>
                <a:cs typeface="+mj-cs"/>
              </a:rPr>
              <a:t>A lack of robustness, due to shrinking underlying markets coupled with the large volume of financial transactions </a:t>
            </a:r>
            <a:r>
              <a:rPr lang="en-US" sz="1500" dirty="0">
                <a:solidFill>
                  <a:schemeClr val="tx1">
                    <a:lumMod val="65000"/>
                    <a:lumOff val="35000"/>
                  </a:schemeClr>
                </a:solidFill>
              </a:rPr>
              <a:t>that reference these </a:t>
            </a:r>
            <a:r>
              <a:rPr lang="en-US" sz="1500" dirty="0" smtClean="0">
                <a:solidFill>
                  <a:schemeClr val="tx1">
                    <a:lumMod val="65000"/>
                    <a:lumOff val="35000"/>
                  </a:schemeClr>
                </a:solidFill>
              </a:rPr>
              <a:t>rates </a:t>
            </a:r>
            <a:r>
              <a:rPr lang="en-US" sz="1500" dirty="0" smtClean="0">
                <a:solidFill>
                  <a:schemeClr val="tx1">
                    <a:lumMod val="65000"/>
                    <a:lumOff val="35000"/>
                  </a:schemeClr>
                </a:solidFill>
                <a:latin typeface="+mj-lt"/>
                <a:ea typeface="+mj-ea"/>
                <a:cs typeface="+mj-cs"/>
              </a:rPr>
              <a:t>has </a:t>
            </a:r>
            <a:r>
              <a:rPr lang="en-US" sz="1500" dirty="0">
                <a:solidFill>
                  <a:schemeClr val="tx1">
                    <a:lumMod val="65000"/>
                    <a:lumOff val="35000"/>
                  </a:schemeClr>
                </a:solidFill>
                <a:latin typeface="+mj-lt"/>
                <a:ea typeface="+mj-ea"/>
                <a:cs typeface="+mj-cs"/>
              </a:rPr>
              <a:t>resulted in systemic risk concerns and manipulation </a:t>
            </a:r>
            <a:r>
              <a:rPr lang="en-US" sz="1500" dirty="0" smtClean="0">
                <a:solidFill>
                  <a:schemeClr val="tx1">
                    <a:lumMod val="65000"/>
                    <a:lumOff val="35000"/>
                  </a:schemeClr>
                </a:solidFill>
                <a:latin typeface="+mj-lt"/>
                <a:ea typeface="+mj-ea"/>
                <a:cs typeface="+mj-cs"/>
              </a:rPr>
              <a:t>risks.</a:t>
            </a:r>
            <a:endParaRPr lang="en-US" sz="1500" dirty="0">
              <a:solidFill>
                <a:schemeClr val="tx1">
                  <a:lumMod val="65000"/>
                  <a:lumOff val="35000"/>
                </a:schemeClr>
              </a:solidFill>
              <a:latin typeface="+mj-lt"/>
              <a:ea typeface="+mj-ea"/>
              <a:cs typeface="+mj-cs"/>
            </a:endParaRPr>
          </a:p>
          <a:p>
            <a:pPr marL="444500" lvl="1" indent="-171450">
              <a:lnSpc>
                <a:spcPct val="90000"/>
              </a:lnSpc>
              <a:spcBef>
                <a:spcPts val="600"/>
              </a:spcBef>
              <a:spcAft>
                <a:spcPts val="300"/>
              </a:spcAft>
              <a:buFont typeface="Arial" panose="020B0604020202020204" pitchFamily="34" charset="0"/>
              <a:buChar char="•"/>
            </a:pPr>
            <a:r>
              <a:rPr lang="en-US" sz="1500" dirty="0">
                <a:solidFill>
                  <a:schemeClr val="tx1">
                    <a:lumMod val="65000"/>
                    <a:lumOff val="35000"/>
                  </a:schemeClr>
                </a:solidFill>
                <a:latin typeface="+mj-lt"/>
                <a:ea typeface="+mj-ea"/>
                <a:cs typeface="+mj-cs"/>
              </a:rPr>
              <a:t>Reluctance </a:t>
            </a:r>
            <a:r>
              <a:rPr lang="en-US" sz="1500" dirty="0" smtClean="0">
                <a:solidFill>
                  <a:schemeClr val="tx1">
                    <a:lumMod val="65000"/>
                    <a:lumOff val="35000"/>
                  </a:schemeClr>
                </a:solidFill>
                <a:latin typeface="+mj-lt"/>
                <a:ea typeface="+mj-ea"/>
                <a:cs typeface="+mj-cs"/>
              </a:rPr>
              <a:t>by EONIA, LIBOR </a:t>
            </a:r>
            <a:r>
              <a:rPr lang="en-US" sz="1500" dirty="0">
                <a:solidFill>
                  <a:schemeClr val="tx1">
                    <a:lumMod val="65000"/>
                    <a:lumOff val="35000"/>
                  </a:schemeClr>
                </a:solidFill>
                <a:latin typeface="+mj-lt"/>
                <a:ea typeface="+mj-ea"/>
                <a:cs typeface="+mj-cs"/>
              </a:rPr>
              <a:t>and EURIBOR panel banks to submit quotes.</a:t>
            </a:r>
          </a:p>
        </p:txBody>
      </p:sp>
      <p:sp>
        <p:nvSpPr>
          <p:cNvPr id="5" name="Rectángulo 4"/>
          <p:cNvSpPr/>
          <p:nvPr/>
        </p:nvSpPr>
        <p:spPr>
          <a:xfrm>
            <a:off x="715311" y="3416911"/>
            <a:ext cx="4940450" cy="369332"/>
          </a:xfrm>
          <a:prstGeom prst="rect">
            <a:avLst/>
          </a:prstGeom>
        </p:spPr>
        <p:txBody>
          <a:bodyPr wrap="square">
            <a:spAutoFit/>
          </a:bodyPr>
          <a:lstStyle/>
          <a:p>
            <a:r>
              <a:rPr lang="en-US" b="1">
                <a:solidFill>
                  <a:schemeClr val="accent2">
                    <a:lumMod val="50000"/>
                  </a:schemeClr>
                </a:solidFill>
                <a:latin typeface="Arial" panose="020B0604020202020204" pitchFamily="34" charset="0"/>
                <a:cs typeface="Arial" panose="020B0604020202020204" pitchFamily="34" charset="0"/>
              </a:rPr>
              <a:t>Regulatory </a:t>
            </a:r>
            <a:r>
              <a:rPr lang="en-US" b="1" smtClean="0">
                <a:solidFill>
                  <a:schemeClr val="accent2">
                    <a:lumMod val="50000"/>
                  </a:schemeClr>
                </a:solidFill>
                <a:latin typeface="Arial" panose="020B0604020202020204" pitchFamily="34" charset="0"/>
                <a:cs typeface="Arial" panose="020B0604020202020204" pitchFamily="34" charset="0"/>
              </a:rPr>
              <a:t>background:</a:t>
            </a:r>
            <a:endParaRPr lang="en-US"/>
          </a:p>
        </p:txBody>
      </p:sp>
      <p:sp>
        <p:nvSpPr>
          <p:cNvPr id="9" name="Rectángulo 8"/>
          <p:cNvSpPr/>
          <p:nvPr/>
        </p:nvSpPr>
        <p:spPr>
          <a:xfrm>
            <a:off x="787971" y="4014269"/>
            <a:ext cx="4375003" cy="2422201"/>
          </a:xfrm>
          <a:prstGeom prst="rect">
            <a:avLst/>
          </a:prstGeom>
        </p:spPr>
        <p:txBody>
          <a:bodyPr wrap="square">
            <a:spAutoFit/>
          </a:bodyPr>
          <a:lstStyle/>
          <a:p>
            <a:pPr marL="171450" indent="-171450" algn="just">
              <a:lnSpc>
                <a:spcPct val="90000"/>
              </a:lnSpc>
              <a:buFont typeface="Arial" panose="020B0604020202020204" pitchFamily="34" charset="0"/>
              <a:buChar char="•"/>
            </a:pPr>
            <a:r>
              <a:rPr lang="en-US" sz="1200" dirty="0" smtClean="0">
                <a:solidFill>
                  <a:schemeClr val="tx1">
                    <a:lumMod val="65000"/>
                    <a:lumOff val="35000"/>
                  </a:schemeClr>
                </a:solidFill>
                <a:latin typeface="+mj-lt"/>
                <a:ea typeface="+mj-ea"/>
                <a:cs typeface="+mj-cs"/>
              </a:rPr>
              <a:t>The International Organization of Securities Commissions (IOSCO) </a:t>
            </a:r>
            <a:r>
              <a:rPr lang="en-US" sz="1200" dirty="0">
                <a:solidFill>
                  <a:schemeClr val="tx1">
                    <a:lumMod val="65000"/>
                    <a:lumOff val="35000"/>
                  </a:schemeClr>
                </a:solidFill>
                <a:latin typeface="+mj-lt"/>
                <a:ea typeface="+mj-ea"/>
                <a:cs typeface="+mj-cs"/>
              </a:rPr>
              <a:t>principles on financial benchmarks (2013</a:t>
            </a:r>
            <a:r>
              <a:rPr lang="en-US" sz="1200" dirty="0" smtClean="0">
                <a:solidFill>
                  <a:schemeClr val="tx1">
                    <a:lumMod val="65000"/>
                    <a:lumOff val="35000"/>
                  </a:schemeClr>
                </a:solidFill>
                <a:latin typeface="+mj-lt"/>
                <a:ea typeface="+mj-ea"/>
                <a:cs typeface="+mj-cs"/>
              </a:rPr>
              <a:t>)</a:t>
            </a:r>
            <a:endParaRPr lang="en-US" sz="1200" dirty="0">
              <a:solidFill>
                <a:schemeClr val="tx1">
                  <a:lumMod val="65000"/>
                  <a:lumOff val="35000"/>
                </a:schemeClr>
              </a:solidFill>
              <a:latin typeface="+mj-lt"/>
              <a:ea typeface="+mj-ea"/>
              <a:cs typeface="+mj-cs"/>
            </a:endParaRPr>
          </a:p>
          <a:p>
            <a:pPr marL="171450" indent="-171450" algn="just">
              <a:lnSpc>
                <a:spcPct val="90000"/>
              </a:lnSpc>
              <a:buFont typeface="Arial" panose="020B0604020202020204" pitchFamily="34" charset="0"/>
              <a:buChar char="•"/>
            </a:pPr>
            <a:endParaRPr lang="en-US" sz="1200" dirty="0">
              <a:solidFill>
                <a:schemeClr val="tx1">
                  <a:lumMod val="65000"/>
                  <a:lumOff val="35000"/>
                </a:schemeClr>
              </a:solidFill>
              <a:latin typeface="+mj-lt"/>
              <a:ea typeface="+mj-ea"/>
              <a:cs typeface="+mj-cs"/>
            </a:endParaRPr>
          </a:p>
          <a:p>
            <a:pPr marL="171450" indent="-171450" algn="just">
              <a:lnSpc>
                <a:spcPct val="90000"/>
              </a:lnSpc>
              <a:buFont typeface="Arial" panose="020B0604020202020204" pitchFamily="34" charset="0"/>
              <a:buChar char="•"/>
            </a:pPr>
            <a:r>
              <a:rPr lang="en-US" sz="1200" dirty="0">
                <a:solidFill>
                  <a:schemeClr val="tx1">
                    <a:lumMod val="65000"/>
                    <a:lumOff val="35000"/>
                  </a:schemeClr>
                </a:solidFill>
                <a:latin typeface="+mj-lt"/>
                <a:ea typeface="+mj-ea"/>
                <a:cs typeface="+mj-cs"/>
              </a:rPr>
              <a:t>EU Benchmarks Regulation (BMR, effective </a:t>
            </a:r>
            <a:r>
              <a:rPr lang="en-US" sz="1200" dirty="0" smtClean="0">
                <a:solidFill>
                  <a:schemeClr val="tx1">
                    <a:lumMod val="65000"/>
                    <a:lumOff val="35000"/>
                  </a:schemeClr>
                </a:solidFill>
                <a:latin typeface="+mj-lt"/>
                <a:ea typeface="+mj-ea"/>
                <a:cs typeface="+mj-cs"/>
              </a:rPr>
              <a:t>01</a:t>
            </a:r>
            <a:r>
              <a:rPr lang="en-US" sz="1200" dirty="0">
                <a:solidFill>
                  <a:schemeClr val="tx1">
                    <a:lumMod val="65000"/>
                    <a:lumOff val="35000"/>
                  </a:schemeClr>
                </a:solidFill>
                <a:latin typeface="+mj-lt"/>
                <a:ea typeface="+mj-ea"/>
                <a:cs typeface="+mj-cs"/>
              </a:rPr>
              <a:t>/01/2018</a:t>
            </a:r>
            <a:r>
              <a:rPr lang="en-US" sz="1200" dirty="0" smtClean="0">
                <a:solidFill>
                  <a:schemeClr val="tx1">
                    <a:lumMod val="65000"/>
                    <a:lumOff val="35000"/>
                  </a:schemeClr>
                </a:solidFill>
                <a:latin typeface="+mj-lt"/>
                <a:ea typeface="+mj-ea"/>
                <a:cs typeface="+mj-cs"/>
              </a:rPr>
              <a:t>)</a:t>
            </a:r>
            <a:endParaRPr lang="en-US" sz="1200" dirty="0">
              <a:solidFill>
                <a:schemeClr val="tx1">
                  <a:lumMod val="65000"/>
                  <a:lumOff val="35000"/>
                </a:schemeClr>
              </a:solidFill>
              <a:latin typeface="+mj-lt"/>
              <a:ea typeface="+mj-ea"/>
              <a:cs typeface="+mj-cs"/>
            </a:endParaRPr>
          </a:p>
          <a:p>
            <a:pPr marL="171450" indent="-171450" algn="just">
              <a:lnSpc>
                <a:spcPct val="90000"/>
              </a:lnSpc>
              <a:buFont typeface="Arial" panose="020B0604020202020204" pitchFamily="34" charset="0"/>
              <a:buChar char="•"/>
            </a:pPr>
            <a:endParaRPr lang="en-US" sz="1200" dirty="0">
              <a:solidFill>
                <a:schemeClr val="tx1">
                  <a:lumMod val="65000"/>
                  <a:lumOff val="35000"/>
                </a:schemeClr>
              </a:solidFill>
              <a:latin typeface="+mj-lt"/>
              <a:ea typeface="+mj-ea"/>
              <a:cs typeface="+mj-cs"/>
            </a:endParaRPr>
          </a:p>
          <a:p>
            <a:pPr marL="171450" indent="-171450" algn="just">
              <a:lnSpc>
                <a:spcPct val="90000"/>
              </a:lnSpc>
              <a:buFont typeface="Arial" panose="020B0604020202020204" pitchFamily="34" charset="0"/>
              <a:buChar char="•"/>
            </a:pPr>
            <a:r>
              <a:rPr lang="en-US" sz="1200" dirty="0">
                <a:solidFill>
                  <a:schemeClr val="tx1">
                    <a:lumMod val="65000"/>
                    <a:lumOff val="35000"/>
                  </a:schemeClr>
                </a:solidFill>
                <a:latin typeface="+mj-lt"/>
                <a:ea typeface="+mj-ea"/>
                <a:cs typeface="+mj-cs"/>
              </a:rPr>
              <a:t>The BMR will be phased in fully as of 01/01/2022 for critical benchmarks and </a:t>
            </a:r>
            <a:r>
              <a:rPr lang="en-US" sz="1200" dirty="0" smtClean="0">
                <a:solidFill>
                  <a:schemeClr val="tx1">
                    <a:lumMod val="65000"/>
                    <a:lumOff val="35000"/>
                  </a:schemeClr>
                </a:solidFill>
                <a:latin typeface="+mj-lt"/>
                <a:ea typeface="+mj-ea"/>
                <a:cs typeface="+mj-cs"/>
              </a:rPr>
              <a:t>third-country </a:t>
            </a:r>
            <a:r>
              <a:rPr lang="en-US" sz="1200" dirty="0">
                <a:solidFill>
                  <a:schemeClr val="tx1">
                    <a:lumMod val="65000"/>
                    <a:lumOff val="35000"/>
                  </a:schemeClr>
                </a:solidFill>
                <a:latin typeface="+mj-lt"/>
                <a:ea typeface="+mj-ea"/>
                <a:cs typeface="+mj-cs"/>
              </a:rPr>
              <a:t>benchmarks, and </a:t>
            </a:r>
            <a:r>
              <a:rPr lang="en-US" sz="1200" dirty="0" smtClean="0">
                <a:solidFill>
                  <a:schemeClr val="tx1">
                    <a:lumMod val="65000"/>
                    <a:lumOff val="35000"/>
                  </a:schemeClr>
                </a:solidFill>
                <a:latin typeface="+mj-lt"/>
                <a:ea typeface="+mj-ea"/>
                <a:cs typeface="+mj-cs"/>
              </a:rPr>
              <a:t>as of 01/01/2020 </a:t>
            </a:r>
            <a:r>
              <a:rPr lang="en-US" sz="1200" dirty="0">
                <a:solidFill>
                  <a:schemeClr val="tx1">
                    <a:lumMod val="65000"/>
                    <a:lumOff val="35000"/>
                  </a:schemeClr>
                </a:solidFill>
                <a:latin typeface="+mj-lt"/>
                <a:ea typeface="+mj-ea"/>
                <a:cs typeface="+mj-cs"/>
              </a:rPr>
              <a:t>for all other benchmarks</a:t>
            </a:r>
          </a:p>
          <a:p>
            <a:pPr marL="171450" indent="-171450" algn="just">
              <a:lnSpc>
                <a:spcPct val="90000"/>
              </a:lnSpc>
              <a:buFont typeface="Arial" panose="020B0604020202020204" pitchFamily="34" charset="0"/>
              <a:buChar char="•"/>
            </a:pPr>
            <a:endParaRPr lang="en-US" sz="1200" dirty="0">
              <a:solidFill>
                <a:schemeClr val="tx1">
                  <a:lumMod val="65000"/>
                  <a:lumOff val="35000"/>
                </a:schemeClr>
              </a:solidFill>
              <a:latin typeface="+mj-lt"/>
              <a:ea typeface="+mj-ea"/>
              <a:cs typeface="+mj-cs"/>
            </a:endParaRPr>
          </a:p>
          <a:p>
            <a:pPr marL="171450" indent="-171450" algn="just">
              <a:lnSpc>
                <a:spcPct val="90000"/>
              </a:lnSpc>
              <a:buFont typeface="Arial" panose="020B0604020202020204" pitchFamily="34" charset="0"/>
              <a:buChar char="•"/>
            </a:pPr>
            <a:r>
              <a:rPr lang="en-US" sz="1200" dirty="0">
                <a:solidFill>
                  <a:schemeClr val="tx1">
                    <a:lumMod val="65000"/>
                    <a:lumOff val="35000"/>
                  </a:schemeClr>
                </a:solidFill>
                <a:latin typeface="+mj-lt"/>
                <a:ea typeface="+mj-ea"/>
                <a:cs typeface="+mj-cs"/>
              </a:rPr>
              <a:t>The continuity of </a:t>
            </a:r>
            <a:r>
              <a:rPr lang="en-US" sz="1200" dirty="0" smtClean="0">
                <a:solidFill>
                  <a:schemeClr val="tx1">
                    <a:lumMod val="65000"/>
                    <a:lumOff val="35000"/>
                  </a:schemeClr>
                </a:solidFill>
                <a:latin typeface="+mj-lt"/>
                <a:ea typeface="+mj-ea"/>
                <a:cs typeface="+mj-cs"/>
              </a:rPr>
              <a:t>the</a:t>
            </a:r>
            <a:r>
              <a:rPr lang="en-US" sz="1200" b="1" dirty="0" smtClean="0">
                <a:solidFill>
                  <a:schemeClr val="tx1">
                    <a:lumMod val="65000"/>
                    <a:lumOff val="35000"/>
                  </a:schemeClr>
                </a:solidFill>
                <a:latin typeface="+mj-lt"/>
                <a:ea typeface="+mj-ea"/>
                <a:cs typeface="+mj-cs"/>
              </a:rPr>
              <a:t> </a:t>
            </a:r>
            <a:r>
              <a:rPr lang="en-US" sz="1200" dirty="0" smtClean="0">
                <a:solidFill>
                  <a:schemeClr val="tx1">
                    <a:lumMod val="65000"/>
                    <a:lumOff val="35000"/>
                  </a:schemeClr>
                </a:solidFill>
                <a:latin typeface="+mj-lt"/>
                <a:ea typeface="+mj-ea"/>
                <a:cs typeface="+mj-cs"/>
              </a:rPr>
              <a:t>Libor </a:t>
            </a:r>
            <a:r>
              <a:rPr lang="en-US" sz="1200" dirty="0">
                <a:solidFill>
                  <a:schemeClr val="tx1">
                    <a:lumMod val="65000"/>
                    <a:lumOff val="35000"/>
                  </a:schemeClr>
                </a:solidFill>
                <a:latin typeface="+mj-lt"/>
                <a:ea typeface="+mj-ea"/>
                <a:cs typeface="+mj-cs"/>
              </a:rPr>
              <a:t>will not be guaranteed after </a:t>
            </a:r>
            <a:r>
              <a:rPr lang="en-US" sz="1200" dirty="0" smtClean="0">
                <a:solidFill>
                  <a:schemeClr val="tx1">
                    <a:lumMod val="65000"/>
                    <a:lumOff val="35000"/>
                  </a:schemeClr>
                </a:solidFill>
                <a:latin typeface="+mj-lt"/>
                <a:ea typeface="+mj-ea"/>
                <a:cs typeface="+mj-cs"/>
              </a:rPr>
              <a:t>2021; hence, it needs to be replaced </a:t>
            </a:r>
            <a:r>
              <a:rPr lang="en-US" sz="1200" dirty="0">
                <a:solidFill>
                  <a:schemeClr val="tx1">
                    <a:lumMod val="65000"/>
                    <a:lumOff val="35000"/>
                  </a:schemeClr>
                </a:solidFill>
                <a:latin typeface="+mj-lt"/>
                <a:ea typeface="+mj-ea"/>
                <a:cs typeface="+mj-cs"/>
              </a:rPr>
              <a:t>by alternative nearly </a:t>
            </a:r>
            <a:r>
              <a:rPr lang="en-US" sz="1200" dirty="0" smtClean="0">
                <a:solidFill>
                  <a:schemeClr val="tx1">
                    <a:lumMod val="65000"/>
                    <a:lumOff val="35000"/>
                  </a:schemeClr>
                </a:solidFill>
                <a:latin typeface="+mj-lt"/>
                <a:ea typeface="+mj-ea"/>
                <a:cs typeface="+mj-cs"/>
              </a:rPr>
              <a:t>risk-free </a:t>
            </a:r>
            <a:r>
              <a:rPr lang="en-US" sz="1200" dirty="0">
                <a:solidFill>
                  <a:schemeClr val="tx1">
                    <a:lumMod val="65000"/>
                    <a:lumOff val="35000"/>
                  </a:schemeClr>
                </a:solidFill>
                <a:latin typeface="+mj-lt"/>
                <a:ea typeface="+mj-ea"/>
                <a:cs typeface="+mj-cs"/>
              </a:rPr>
              <a:t>rates (RFRs</a:t>
            </a:r>
            <a:r>
              <a:rPr lang="en-US" sz="1200" dirty="0" smtClean="0">
                <a:solidFill>
                  <a:schemeClr val="tx1">
                    <a:lumMod val="65000"/>
                    <a:lumOff val="35000"/>
                  </a:schemeClr>
                </a:solidFill>
                <a:latin typeface="+mj-lt"/>
                <a:ea typeface="+mj-ea"/>
                <a:cs typeface="+mj-cs"/>
              </a:rPr>
              <a:t>)</a:t>
            </a:r>
            <a:endParaRPr lang="en-US" sz="1200" dirty="0">
              <a:solidFill>
                <a:schemeClr val="tx1">
                  <a:lumMod val="65000"/>
                  <a:lumOff val="35000"/>
                </a:schemeClr>
              </a:solidFill>
              <a:latin typeface="+mj-lt"/>
              <a:ea typeface="+mj-ea"/>
              <a:cs typeface="+mj-cs"/>
            </a:endParaRPr>
          </a:p>
          <a:p>
            <a:pPr marL="171450" indent="-171450" algn="just">
              <a:lnSpc>
                <a:spcPct val="90000"/>
              </a:lnSpc>
              <a:buFont typeface="Arial" panose="020B0604020202020204" pitchFamily="34" charset="0"/>
              <a:buChar char="•"/>
            </a:pPr>
            <a:endParaRPr lang="en-US" sz="1200" dirty="0">
              <a:solidFill>
                <a:schemeClr val="tx1">
                  <a:lumMod val="65000"/>
                  <a:lumOff val="35000"/>
                </a:schemeClr>
              </a:solidFill>
              <a:latin typeface="+mj-lt"/>
              <a:ea typeface="+mj-ea"/>
              <a:cs typeface="+mj-cs"/>
            </a:endParaRPr>
          </a:p>
          <a:p>
            <a:pPr marL="171450" indent="-171450" algn="just">
              <a:lnSpc>
                <a:spcPct val="90000"/>
              </a:lnSpc>
              <a:buFont typeface="Arial" panose="020B0604020202020204" pitchFamily="34" charset="0"/>
              <a:buChar char="•"/>
            </a:pPr>
            <a:endParaRPr lang="en-US" sz="1200" dirty="0">
              <a:solidFill>
                <a:schemeClr val="tx1">
                  <a:lumMod val="65000"/>
                  <a:lumOff val="35000"/>
                </a:schemeClr>
              </a:solidFill>
            </a:endParaRPr>
          </a:p>
        </p:txBody>
      </p:sp>
      <p:sp>
        <p:nvSpPr>
          <p:cNvPr id="18" name="Cheurón 17"/>
          <p:cNvSpPr/>
          <p:nvPr/>
        </p:nvSpPr>
        <p:spPr>
          <a:xfrm>
            <a:off x="5317772" y="4895349"/>
            <a:ext cx="230952" cy="485759"/>
          </a:xfrm>
          <a:prstGeom prst="chevron">
            <a:avLst/>
          </a:prstGeom>
          <a:solidFill>
            <a:schemeClr val="accent5">
              <a:lumMod val="7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ángulo 19"/>
          <p:cNvSpPr/>
          <p:nvPr/>
        </p:nvSpPr>
        <p:spPr>
          <a:xfrm>
            <a:off x="5709384" y="4048104"/>
            <a:ext cx="3485249" cy="307777"/>
          </a:xfrm>
          <a:prstGeom prst="rect">
            <a:avLst/>
          </a:prstGeom>
        </p:spPr>
        <p:txBody>
          <a:bodyPr wrap="none">
            <a:spAutoFit/>
          </a:bodyPr>
          <a:lstStyle/>
          <a:p>
            <a:r>
              <a:rPr lang="en-US" sz="1400" b="1" dirty="0">
                <a:solidFill>
                  <a:schemeClr val="accent2">
                    <a:lumMod val="50000"/>
                  </a:schemeClr>
                </a:solidFill>
                <a:latin typeface="Arial" panose="020B0604020202020204" pitchFamily="34" charset="0"/>
                <a:cs typeface="Arial" panose="020B0604020202020204" pitchFamily="34" charset="0"/>
              </a:rPr>
              <a:t>BMR sets additional requirements for:</a:t>
            </a:r>
            <a:endParaRPr lang="en-US" sz="1400" dirty="0"/>
          </a:p>
        </p:txBody>
      </p:sp>
      <p:sp>
        <p:nvSpPr>
          <p:cNvPr id="21" name="Rectángulo 20"/>
          <p:cNvSpPr/>
          <p:nvPr/>
        </p:nvSpPr>
        <p:spPr>
          <a:xfrm>
            <a:off x="5799004" y="4712540"/>
            <a:ext cx="2107474" cy="1151412"/>
          </a:xfrm>
          <a:prstGeom prst="rect">
            <a:avLst/>
          </a:prstGeom>
          <a:ln w="6350" cap="flat" algn="ctr">
            <a:solidFill>
              <a:schemeClr val="accent2">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171450" indent="-171450">
              <a:buFont typeface="Wingdings" panose="05000000000000000000" pitchFamily="2" charset="2"/>
              <a:buChar char="§"/>
            </a:pPr>
            <a:r>
              <a:rPr lang="en-US" sz="900" dirty="0">
                <a:solidFill>
                  <a:schemeClr val="tx1">
                    <a:lumMod val="65000"/>
                    <a:lumOff val="35000"/>
                  </a:schemeClr>
                </a:solidFill>
                <a:latin typeface="+mj-lt"/>
                <a:ea typeface="+mj-ea"/>
                <a:cs typeface="+mj-cs"/>
              </a:rPr>
              <a:t>Effective governance and control framework to ensure the integrity and reliability of the benchmark (methodology)</a:t>
            </a:r>
          </a:p>
          <a:p>
            <a:pPr marL="171450" indent="-171450">
              <a:buFont typeface="Wingdings" panose="05000000000000000000" pitchFamily="2" charset="2"/>
              <a:buChar char="§"/>
            </a:pPr>
            <a:r>
              <a:rPr lang="en-US" sz="900" dirty="0">
                <a:solidFill>
                  <a:schemeClr val="tx1">
                    <a:lumMod val="65000"/>
                    <a:lumOff val="35000"/>
                  </a:schemeClr>
                </a:solidFill>
                <a:latin typeface="+mj-lt"/>
                <a:ea typeface="+mj-ea"/>
                <a:cs typeface="+mj-cs"/>
              </a:rPr>
              <a:t>Apply for and obtain registration or authorization from NCA</a:t>
            </a:r>
          </a:p>
        </p:txBody>
      </p:sp>
      <p:sp>
        <p:nvSpPr>
          <p:cNvPr id="22" name="CuadroTexto 21"/>
          <p:cNvSpPr txBox="1"/>
          <p:nvPr/>
        </p:nvSpPr>
        <p:spPr>
          <a:xfrm>
            <a:off x="5799004" y="4386062"/>
            <a:ext cx="2107474" cy="276999"/>
          </a:xfrm>
          <a:prstGeom prst="rect">
            <a:avLst/>
          </a:prstGeom>
          <a:solidFill>
            <a:schemeClr val="accent5">
              <a:lumMod val="75000"/>
            </a:schemeClr>
          </a:solidFill>
        </p:spPr>
        <p:txBody>
          <a:bodyPr wrap="square" rtlCol="0">
            <a:spAutoFit/>
          </a:bodyPr>
          <a:lstStyle/>
          <a:p>
            <a:r>
              <a:rPr lang="en-US" sz="1200">
                <a:solidFill>
                  <a:schemeClr val="bg1"/>
                </a:solidFill>
              </a:rPr>
              <a:t>Administrators</a:t>
            </a:r>
          </a:p>
        </p:txBody>
      </p:sp>
      <p:sp>
        <p:nvSpPr>
          <p:cNvPr id="23" name="Rectángulo 22"/>
          <p:cNvSpPr/>
          <p:nvPr/>
        </p:nvSpPr>
        <p:spPr>
          <a:xfrm>
            <a:off x="8050982" y="4712540"/>
            <a:ext cx="1769174" cy="1151412"/>
          </a:xfrm>
          <a:prstGeom prst="rect">
            <a:avLst/>
          </a:prstGeom>
          <a:ln w="6350" cap="flat" algn="ctr">
            <a:solidFill>
              <a:schemeClr val="accent2">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171450" indent="-171450">
              <a:buFont typeface="Wingdings" panose="05000000000000000000" pitchFamily="2" charset="2"/>
              <a:buChar char="§"/>
            </a:pPr>
            <a:r>
              <a:rPr lang="en-US" sz="900">
                <a:solidFill>
                  <a:schemeClr val="tx1">
                    <a:lumMod val="65000"/>
                    <a:lumOff val="35000"/>
                  </a:schemeClr>
                </a:solidFill>
                <a:latin typeface="+mj-lt"/>
                <a:ea typeface="+mj-ea"/>
                <a:cs typeface="+mj-cs"/>
              </a:rPr>
              <a:t>Effective governance and control framework to ensure the integrity and reliability of all contributions of input data to the administrator</a:t>
            </a:r>
          </a:p>
        </p:txBody>
      </p:sp>
      <p:sp>
        <p:nvSpPr>
          <p:cNvPr id="24" name="Rectángulo 23"/>
          <p:cNvSpPr/>
          <p:nvPr/>
        </p:nvSpPr>
        <p:spPr>
          <a:xfrm>
            <a:off x="9959873" y="4712540"/>
            <a:ext cx="1883783" cy="1151412"/>
          </a:xfrm>
          <a:prstGeom prst="rect">
            <a:avLst/>
          </a:prstGeom>
          <a:ln w="6350" cap="flat" algn="ctr">
            <a:solidFill>
              <a:schemeClr val="accent2">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171450" indent="-171450">
              <a:buFont typeface="Wingdings" panose="05000000000000000000" pitchFamily="2" charset="2"/>
              <a:buChar char="§"/>
            </a:pPr>
            <a:r>
              <a:rPr lang="en-US" sz="900">
                <a:solidFill>
                  <a:schemeClr val="tx1">
                    <a:lumMod val="65000"/>
                    <a:lumOff val="35000"/>
                  </a:schemeClr>
                </a:solidFill>
                <a:latin typeface="+mj-lt"/>
                <a:ea typeface="+mj-ea"/>
                <a:cs typeface="+mj-cs"/>
              </a:rPr>
              <a:t>Robust plans if benchmark ceases to exist, including fallbacks in contracts Art 28.2 BMR</a:t>
            </a:r>
          </a:p>
          <a:p>
            <a:pPr marL="171450" indent="-171450">
              <a:buFont typeface="Wingdings" panose="05000000000000000000" pitchFamily="2" charset="2"/>
              <a:buChar char="§"/>
            </a:pPr>
            <a:r>
              <a:rPr lang="en-US" sz="900">
                <a:solidFill>
                  <a:schemeClr val="tx1">
                    <a:lumMod val="65000"/>
                    <a:lumOff val="35000"/>
                  </a:schemeClr>
                </a:solidFill>
                <a:latin typeface="+mj-lt"/>
                <a:ea typeface="+mj-ea"/>
                <a:cs typeface="+mj-cs"/>
              </a:rPr>
              <a:t>Only registered or authorized benchmarks can be used </a:t>
            </a:r>
          </a:p>
        </p:txBody>
      </p:sp>
      <p:sp>
        <p:nvSpPr>
          <p:cNvPr id="25" name="CuadroTexto 24"/>
          <p:cNvSpPr txBox="1"/>
          <p:nvPr/>
        </p:nvSpPr>
        <p:spPr>
          <a:xfrm>
            <a:off x="8050982" y="4372075"/>
            <a:ext cx="1765022" cy="276999"/>
          </a:xfrm>
          <a:prstGeom prst="rect">
            <a:avLst/>
          </a:prstGeom>
          <a:solidFill>
            <a:schemeClr val="accent5">
              <a:lumMod val="75000"/>
            </a:schemeClr>
          </a:solidFill>
        </p:spPr>
        <p:txBody>
          <a:bodyPr wrap="square" rtlCol="0">
            <a:spAutoFit/>
          </a:bodyPr>
          <a:lstStyle/>
          <a:p>
            <a:r>
              <a:rPr lang="en-US" sz="1200">
                <a:solidFill>
                  <a:schemeClr val="bg1"/>
                </a:solidFill>
              </a:rPr>
              <a:t>Contributors</a:t>
            </a:r>
          </a:p>
        </p:txBody>
      </p:sp>
      <p:sp>
        <p:nvSpPr>
          <p:cNvPr id="26" name="CuadroTexto 25"/>
          <p:cNvSpPr txBox="1"/>
          <p:nvPr/>
        </p:nvSpPr>
        <p:spPr>
          <a:xfrm>
            <a:off x="9959874" y="4372075"/>
            <a:ext cx="1883782" cy="276999"/>
          </a:xfrm>
          <a:prstGeom prst="rect">
            <a:avLst/>
          </a:prstGeom>
          <a:solidFill>
            <a:schemeClr val="accent5">
              <a:lumMod val="75000"/>
            </a:schemeClr>
          </a:solidFill>
        </p:spPr>
        <p:txBody>
          <a:bodyPr wrap="square" rtlCol="0">
            <a:spAutoFit/>
          </a:bodyPr>
          <a:lstStyle/>
          <a:p>
            <a:r>
              <a:rPr lang="en-US" sz="1200">
                <a:solidFill>
                  <a:schemeClr val="bg1"/>
                </a:solidFill>
              </a:rPr>
              <a:t>Users</a:t>
            </a:r>
          </a:p>
        </p:txBody>
      </p:sp>
      <p:cxnSp>
        <p:nvCxnSpPr>
          <p:cNvPr id="10" name="Conector recto 9"/>
          <p:cNvCxnSpPr/>
          <p:nvPr/>
        </p:nvCxnSpPr>
        <p:spPr>
          <a:xfrm>
            <a:off x="787971" y="1275119"/>
            <a:ext cx="11024283" cy="0"/>
          </a:xfrm>
          <a:prstGeom prst="line">
            <a:avLst/>
          </a:prstGeom>
          <a:ln w="9525" cap="flat" algn="ctr">
            <a:solidFill>
              <a:schemeClr val="accent5">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787971" y="3803209"/>
            <a:ext cx="11036293" cy="0"/>
          </a:xfrm>
          <a:prstGeom prst="line">
            <a:avLst/>
          </a:prstGeom>
          <a:ln w="9525" cap="flat" algn="ctr">
            <a:solidFill>
              <a:schemeClr val="accent5">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vert="horz" lIns="91440" tIns="45720" rIns="91440" bIns="45720" rtlCol="0" anchor="ctr"/>
          <a:lstStyle/>
          <a:p>
            <a:fld id="{BC0D97B6-E32F-4D7D-B839-7C3B51F2640F}" type="slidenum">
              <a:rPr lang="es-ES">
                <a:solidFill>
                  <a:srgbClr val="002060"/>
                </a:solidFill>
              </a:rPr>
              <a:t>5</a:t>
            </a:fld>
            <a:endParaRPr lang="es-ES">
              <a:solidFill>
                <a:srgbClr val="002060"/>
              </a:solidFill>
            </a:endParaRPr>
          </a:p>
        </p:txBody>
      </p:sp>
      <p:sp>
        <p:nvSpPr>
          <p:cNvPr id="28" name="Rectángulo 27">
            <a:extLst>
              <a:ext uri="{FF2B5EF4-FFF2-40B4-BE49-F238E27FC236}">
                <a16:creationId xmlns:a16="http://schemas.microsoft.com/office/drawing/2014/main" xmlns="" id="{99C1A128-20BD-4164-84FE-358B515717C4}"/>
              </a:ext>
            </a:extLst>
          </p:cNvPr>
          <p:cNvSpPr/>
          <p:nvPr/>
        </p:nvSpPr>
        <p:spPr>
          <a:xfrm>
            <a:off x="715311" y="1375133"/>
            <a:ext cx="4771089" cy="2354491"/>
          </a:xfrm>
          <a:prstGeom prst="rect">
            <a:avLst/>
          </a:prstGeom>
        </p:spPr>
        <p:txBody>
          <a:bodyPr wrap="square">
            <a:spAutoFit/>
          </a:bodyPr>
          <a:lstStyle/>
          <a:p>
            <a:pPr>
              <a:spcAft>
                <a:spcPts val="300"/>
              </a:spcAft>
            </a:pPr>
            <a:r>
              <a:rPr lang="en-US" sz="1500" b="1" dirty="0">
                <a:solidFill>
                  <a:schemeClr val="tx1">
                    <a:lumMod val="65000"/>
                    <a:lumOff val="35000"/>
                  </a:schemeClr>
                </a:solidFill>
                <a:latin typeface="+mj-lt"/>
                <a:ea typeface="+mj-ea"/>
                <a:cs typeface="+mj-cs"/>
              </a:rPr>
              <a:t>FSB </a:t>
            </a:r>
            <a:r>
              <a:rPr lang="en-US" sz="1500" b="1" dirty="0" smtClean="0">
                <a:solidFill>
                  <a:schemeClr val="tx1">
                    <a:lumMod val="65000"/>
                    <a:lumOff val="35000"/>
                  </a:schemeClr>
                </a:solidFill>
                <a:latin typeface="+mj-lt"/>
                <a:ea typeface="+mj-ea"/>
                <a:cs typeface="+mj-cs"/>
              </a:rPr>
              <a:t>recommendations </a:t>
            </a:r>
            <a:r>
              <a:rPr lang="en-US" sz="1500" b="1" dirty="0">
                <a:solidFill>
                  <a:schemeClr val="tx1">
                    <a:lumMod val="65000"/>
                    <a:lumOff val="35000"/>
                  </a:schemeClr>
                </a:solidFill>
                <a:latin typeface="+mj-lt"/>
                <a:ea typeface="+mj-ea"/>
                <a:cs typeface="+mj-cs"/>
              </a:rPr>
              <a:t>on </a:t>
            </a:r>
            <a:r>
              <a:rPr lang="en-US" sz="1500" b="1" dirty="0" smtClean="0">
                <a:solidFill>
                  <a:schemeClr val="tx1">
                    <a:lumMod val="65000"/>
                    <a:lumOff val="35000"/>
                  </a:schemeClr>
                </a:solidFill>
                <a:latin typeface="+mj-lt"/>
                <a:ea typeface="+mj-ea"/>
                <a:cs typeface="+mj-cs"/>
              </a:rPr>
              <a:t>reforming </a:t>
            </a:r>
            <a:r>
              <a:rPr lang="en-US" sz="1500" b="1" dirty="0">
                <a:solidFill>
                  <a:schemeClr val="tx1">
                    <a:lumMod val="65000"/>
                    <a:lumOff val="35000"/>
                  </a:schemeClr>
                </a:solidFill>
                <a:latin typeface="+mj-lt"/>
                <a:ea typeface="+mj-ea"/>
                <a:cs typeface="+mj-cs"/>
              </a:rPr>
              <a:t>major interest rate </a:t>
            </a:r>
            <a:r>
              <a:rPr lang="en-US" sz="1500" b="1" dirty="0" smtClean="0">
                <a:solidFill>
                  <a:schemeClr val="tx1">
                    <a:lumMod val="65000"/>
                    <a:lumOff val="35000"/>
                  </a:schemeClr>
                </a:solidFill>
                <a:latin typeface="+mj-lt"/>
                <a:ea typeface="+mj-ea"/>
                <a:cs typeface="+mj-cs"/>
              </a:rPr>
              <a:t>benchmarks:</a:t>
            </a:r>
            <a:endParaRPr lang="en-US" sz="1500" b="1" dirty="0">
              <a:solidFill>
                <a:schemeClr val="tx1">
                  <a:lumMod val="65000"/>
                  <a:lumOff val="35000"/>
                </a:schemeClr>
              </a:solidFill>
              <a:latin typeface="+mj-lt"/>
              <a:ea typeface="+mj-ea"/>
              <a:cs typeface="+mj-cs"/>
            </a:endParaRPr>
          </a:p>
          <a:p>
            <a:pPr marL="444500" lvl="1" indent="-171450">
              <a:lnSpc>
                <a:spcPct val="90000"/>
              </a:lnSpc>
              <a:spcBef>
                <a:spcPts val="600"/>
              </a:spcBef>
              <a:spcAft>
                <a:spcPts val="300"/>
              </a:spcAft>
              <a:buFont typeface="Arial" panose="020B0604020202020204" pitchFamily="34" charset="0"/>
              <a:buChar char="•"/>
            </a:pPr>
            <a:r>
              <a:rPr lang="en-US" sz="1500" dirty="0">
                <a:solidFill>
                  <a:schemeClr val="tx1">
                    <a:lumMod val="65000"/>
                    <a:lumOff val="35000"/>
                  </a:schemeClr>
                </a:solidFill>
                <a:latin typeface="+mj-lt"/>
                <a:ea typeface="+mj-ea"/>
                <a:cs typeface="+mj-cs"/>
              </a:rPr>
              <a:t>Strengthen existing benchmarks by underpinning them with transaction data to the greatest extent possible </a:t>
            </a:r>
          </a:p>
          <a:p>
            <a:pPr marL="444500" lvl="1" indent="-171450">
              <a:lnSpc>
                <a:spcPct val="90000"/>
              </a:lnSpc>
              <a:spcBef>
                <a:spcPts val="600"/>
              </a:spcBef>
              <a:spcAft>
                <a:spcPts val="300"/>
              </a:spcAft>
              <a:buFont typeface="Arial" panose="020B0604020202020204" pitchFamily="34" charset="0"/>
              <a:buChar char="•"/>
            </a:pPr>
            <a:r>
              <a:rPr lang="en-US" sz="1500" dirty="0">
                <a:solidFill>
                  <a:schemeClr val="tx1">
                    <a:lumMod val="65000"/>
                    <a:lumOff val="35000"/>
                  </a:schemeClr>
                </a:solidFill>
                <a:latin typeface="+mj-lt"/>
                <a:ea typeface="+mj-ea"/>
                <a:cs typeface="+mj-cs"/>
              </a:rPr>
              <a:t>Develop alternative nearly risk-free </a:t>
            </a:r>
            <a:r>
              <a:rPr lang="en-US" sz="1500" dirty="0" smtClean="0">
                <a:solidFill>
                  <a:schemeClr val="tx1">
                    <a:lumMod val="65000"/>
                    <a:lumOff val="35000"/>
                  </a:schemeClr>
                </a:solidFill>
                <a:latin typeface="+mj-lt"/>
                <a:ea typeface="+mj-ea"/>
                <a:cs typeface="+mj-cs"/>
              </a:rPr>
              <a:t>rates </a:t>
            </a:r>
            <a:r>
              <a:rPr lang="en-US" sz="1500" dirty="0">
                <a:solidFill>
                  <a:schemeClr val="tx1">
                    <a:lumMod val="65000"/>
                    <a:lumOff val="35000"/>
                  </a:schemeClr>
                </a:solidFill>
                <a:latin typeface="+mj-lt"/>
                <a:ea typeface="+mj-ea"/>
                <a:cs typeface="+mj-cs"/>
              </a:rPr>
              <a:t>as many </a:t>
            </a:r>
            <a:r>
              <a:rPr lang="en-US" sz="1500" dirty="0" smtClean="0">
                <a:solidFill>
                  <a:schemeClr val="tx1">
                    <a:lumMod val="65000"/>
                    <a:lumOff val="35000"/>
                  </a:schemeClr>
                </a:solidFill>
                <a:latin typeface="+mj-lt"/>
                <a:ea typeface="+mj-ea"/>
                <a:cs typeface="+mj-cs"/>
              </a:rPr>
              <a:t>products are </a:t>
            </a:r>
            <a:r>
              <a:rPr lang="en-US" sz="1500" dirty="0">
                <a:solidFill>
                  <a:schemeClr val="tx1">
                    <a:lumMod val="65000"/>
                    <a:lumOff val="35000"/>
                  </a:schemeClr>
                </a:solidFill>
                <a:latin typeface="+mj-lt"/>
                <a:ea typeface="+mj-ea"/>
                <a:cs typeface="+mj-cs"/>
              </a:rPr>
              <a:t>better suited to reference rates that are closer to risk-free</a:t>
            </a:r>
          </a:p>
          <a:p>
            <a:pPr marL="444500" lvl="1" indent="-171450">
              <a:lnSpc>
                <a:spcPct val="90000"/>
              </a:lnSpc>
              <a:spcBef>
                <a:spcPts val="600"/>
              </a:spcBef>
              <a:spcAft>
                <a:spcPts val="300"/>
              </a:spcAft>
              <a:buFont typeface="Arial" panose="020B0604020202020204" pitchFamily="34" charset="0"/>
              <a:buChar char="•"/>
            </a:pPr>
            <a:endParaRPr lang="en-US" sz="1500" dirty="0">
              <a:solidFill>
                <a:schemeClr val="tx1">
                  <a:lumMod val="65000"/>
                  <a:lumOff val="35000"/>
                </a:schemeClr>
              </a:solidFill>
              <a:latin typeface="+mj-lt"/>
              <a:ea typeface="+mj-ea"/>
              <a:cs typeface="+mj-cs"/>
            </a:endParaRPr>
          </a:p>
        </p:txBody>
      </p:sp>
    </p:spTree>
    <p:extLst>
      <p:ext uri="{BB962C8B-B14F-4D97-AF65-F5344CB8AC3E}">
        <p14:creationId xmlns:p14="http://schemas.microsoft.com/office/powerpoint/2010/main" val="723621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55" name="Diapositiva de think-cell" r:id="rId5" imgW="0" imgH="0" progId="TCLayout.ActiveDocument.1">
                  <p:embed/>
                </p:oleObj>
              </mc:Choice>
              <mc:Fallback>
                <p:oleObj name="Diapositiva de think-cell" r:id="rId5" imgW="0" imgH="0" progId="TCLayout.ActiveDocument.1">
                  <p:embed/>
                  <p:pic>
                    <p:nvPicPr>
                      <p:cNvPr id="0" name="Picture 1" descr="rId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 name="Rectángulo: esquinas redondeadas 23">
            <a:extLst>
              <a:ext uri="{FF2B5EF4-FFF2-40B4-BE49-F238E27FC236}">
                <a16:creationId xmlns="" xmlns:a16="http://schemas.microsoft.com/office/drawing/2014/main" id="{3F46A0D8-8F19-4798-A62D-D398C6259DDD}"/>
              </a:ext>
            </a:extLst>
          </p:cNvPr>
          <p:cNvSpPr/>
          <p:nvPr/>
        </p:nvSpPr>
        <p:spPr>
          <a:xfrm>
            <a:off x="6242211" y="4680448"/>
            <a:ext cx="1269028" cy="621927"/>
          </a:xfrm>
          <a:prstGeom prst="roundRect">
            <a:avLst/>
          </a:prstGeom>
          <a:solidFill>
            <a:schemeClr val="accent5">
              <a:lumMod val="20000"/>
              <a:lumOff val="8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endParaRPr>
          </a:p>
        </p:txBody>
      </p:sp>
      <p:sp>
        <p:nvSpPr>
          <p:cNvPr id="38" name="Rectángulo: esquinas redondeadas 45">
            <a:extLst>
              <a:ext uri="{FF2B5EF4-FFF2-40B4-BE49-F238E27FC236}">
                <a16:creationId xmlns="" xmlns:a16="http://schemas.microsoft.com/office/drawing/2014/main" id="{DE54BAF7-1439-410D-B069-636CFA4BC1C3}"/>
              </a:ext>
            </a:extLst>
          </p:cNvPr>
          <p:cNvSpPr/>
          <p:nvPr/>
        </p:nvSpPr>
        <p:spPr>
          <a:xfrm>
            <a:off x="9138063" y="4666215"/>
            <a:ext cx="1404133" cy="648658"/>
          </a:xfrm>
          <a:prstGeom prst="roundRect">
            <a:avLst/>
          </a:prstGeom>
          <a:solidFill>
            <a:schemeClr val="bg1"/>
          </a:solidFill>
          <a:ln w="12700" cap="flat" algn="ctr">
            <a:solidFill>
              <a:srgbClr val="458FA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6" name="Conector recto 55">
            <a:extLst>
              <a:ext uri="{FF2B5EF4-FFF2-40B4-BE49-F238E27FC236}">
                <a16:creationId xmlns="" xmlns:a16="http://schemas.microsoft.com/office/drawing/2014/main" id="{18B6C1C9-58B1-4132-AA0D-939E1F13FD69}"/>
              </a:ext>
            </a:extLst>
          </p:cNvPr>
          <p:cNvCxnSpPr/>
          <p:nvPr/>
        </p:nvCxnSpPr>
        <p:spPr>
          <a:xfrm>
            <a:off x="8403408" y="4463329"/>
            <a:ext cx="0" cy="201834"/>
          </a:xfrm>
          <a:prstGeom prst="line">
            <a:avLst/>
          </a:prstGeom>
          <a:ln w="19050" cap="flat" algn="ctr">
            <a:solidFill>
              <a:srgbClr val="458FA3"/>
            </a:solidFill>
            <a:prstDash val="solid"/>
          </a:ln>
        </p:spPr>
        <p:style>
          <a:lnRef idx="1">
            <a:schemeClr val="accent1"/>
          </a:lnRef>
          <a:fillRef idx="0">
            <a:schemeClr val="accent1"/>
          </a:fillRef>
          <a:effectRef idx="0">
            <a:schemeClr val="accent1"/>
          </a:effectRef>
          <a:fontRef idx="minor">
            <a:schemeClr val="tx1"/>
          </a:fontRef>
        </p:style>
      </p:cxnSp>
      <p:cxnSp>
        <p:nvCxnSpPr>
          <p:cNvPr id="57" name="Conector recto 56">
            <a:extLst>
              <a:ext uri="{FF2B5EF4-FFF2-40B4-BE49-F238E27FC236}">
                <a16:creationId xmlns="" xmlns:a16="http://schemas.microsoft.com/office/drawing/2014/main" id="{29661BCE-208D-46FB-BB05-80AA4F149691}"/>
              </a:ext>
            </a:extLst>
          </p:cNvPr>
          <p:cNvCxnSpPr/>
          <p:nvPr/>
        </p:nvCxnSpPr>
        <p:spPr>
          <a:xfrm>
            <a:off x="9825321" y="4463329"/>
            <a:ext cx="0" cy="201834"/>
          </a:xfrm>
          <a:prstGeom prst="line">
            <a:avLst/>
          </a:prstGeom>
          <a:ln w="19050" cap="flat" algn="ctr">
            <a:solidFill>
              <a:srgbClr val="458FA3"/>
            </a:solidFill>
            <a:prstDash val="solid"/>
          </a:ln>
        </p:spPr>
        <p:style>
          <a:lnRef idx="1">
            <a:schemeClr val="accent1"/>
          </a:lnRef>
          <a:fillRef idx="0">
            <a:schemeClr val="accent1"/>
          </a:fillRef>
          <a:effectRef idx="0">
            <a:schemeClr val="accent1"/>
          </a:effectRef>
          <a:fontRef idx="minor">
            <a:schemeClr val="tx1"/>
          </a:fontRef>
        </p:style>
      </p:cxnSp>
      <p:cxnSp>
        <p:nvCxnSpPr>
          <p:cNvPr id="58" name="Conector recto 57">
            <a:extLst>
              <a:ext uri="{FF2B5EF4-FFF2-40B4-BE49-F238E27FC236}">
                <a16:creationId xmlns="" xmlns:a16="http://schemas.microsoft.com/office/drawing/2014/main" id="{26C4187F-5954-4B1F-87E8-06586F1CEEC7}"/>
              </a:ext>
            </a:extLst>
          </p:cNvPr>
          <p:cNvCxnSpPr/>
          <p:nvPr/>
        </p:nvCxnSpPr>
        <p:spPr>
          <a:xfrm>
            <a:off x="11375657" y="4451853"/>
            <a:ext cx="0" cy="201834"/>
          </a:xfrm>
          <a:prstGeom prst="line">
            <a:avLst/>
          </a:prstGeom>
          <a:ln w="19050" cap="flat" algn="ctr">
            <a:solidFill>
              <a:srgbClr val="458FA3"/>
            </a:solidFill>
            <a:prstDash val="solid"/>
          </a:ln>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 xmlns:a16="http://schemas.microsoft.com/office/drawing/2014/main" id="{736A8811-3558-41F6-B4FD-03483810EBA7}"/>
              </a:ext>
            </a:extLst>
          </p:cNvPr>
          <p:cNvCxnSpPr/>
          <p:nvPr/>
        </p:nvCxnSpPr>
        <p:spPr>
          <a:xfrm>
            <a:off x="6791984" y="4452313"/>
            <a:ext cx="0" cy="201834"/>
          </a:xfrm>
          <a:prstGeom prst="line">
            <a:avLst/>
          </a:prstGeom>
          <a:ln w="19050" cap="flat" algn="ctr">
            <a:solidFill>
              <a:srgbClr val="458FA3"/>
            </a:solidFill>
            <a:prstDash val="solid"/>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 xmlns:a16="http://schemas.microsoft.com/office/drawing/2014/main" id="{FE261D7B-7172-4294-93C3-A01DF70B5DBA}"/>
              </a:ext>
            </a:extLst>
          </p:cNvPr>
          <p:cNvCxnSpPr/>
          <p:nvPr/>
        </p:nvCxnSpPr>
        <p:spPr>
          <a:xfrm>
            <a:off x="9006716" y="3381880"/>
            <a:ext cx="0" cy="1077305"/>
          </a:xfrm>
          <a:prstGeom prst="line">
            <a:avLst/>
          </a:prstGeom>
          <a:ln w="19050" cap="flat" algn="ctr">
            <a:solidFill>
              <a:srgbClr val="458FA3"/>
            </a:solidFill>
            <a:prstDash val="solid"/>
          </a:ln>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 xmlns:a16="http://schemas.microsoft.com/office/drawing/2014/main" id="{84AF3724-BA0D-428E-8E17-D8E601044713}"/>
              </a:ext>
            </a:extLst>
          </p:cNvPr>
          <p:cNvCxnSpPr/>
          <p:nvPr/>
        </p:nvCxnSpPr>
        <p:spPr>
          <a:xfrm>
            <a:off x="6794738" y="4459185"/>
            <a:ext cx="4570707" cy="0"/>
          </a:xfrm>
          <a:prstGeom prst="line">
            <a:avLst/>
          </a:prstGeom>
          <a:ln w="19050" cap="flat" algn="ctr">
            <a:solidFill>
              <a:srgbClr val="458FA3"/>
            </a:solidFill>
            <a:prstDash val="solid"/>
          </a:ln>
        </p:spPr>
        <p:style>
          <a:lnRef idx="1">
            <a:schemeClr val="accent1"/>
          </a:lnRef>
          <a:fillRef idx="0">
            <a:schemeClr val="accent1"/>
          </a:fillRef>
          <a:effectRef idx="0">
            <a:schemeClr val="accent1"/>
          </a:effectRef>
          <a:fontRef idx="minor">
            <a:schemeClr val="tx1"/>
          </a:fontRef>
        </p:style>
      </p:cxnSp>
      <p:sp>
        <p:nvSpPr>
          <p:cNvPr id="3" name="Marcador de texto 9"/>
          <p:cNvSpPr>
            <a:spLocks noGrp="1"/>
          </p:cNvSpPr>
          <p:nvPr/>
        </p:nvSpPr>
        <p:spPr>
          <a:xfrm>
            <a:off x="694087" y="389183"/>
            <a:ext cx="10660597" cy="518400"/>
          </a:xfrm>
          <a:prstGeom prst="rect">
            <a:avLst/>
          </a:prstGeom>
        </p:spPr>
        <p:txBody>
          <a:bodyPr/>
          <a:lstStyle>
            <a:lvl1pPr marL="0" indent="0" algn="l" defTabSz="914400" rtl="0" eaLnBrk="1" latinLnBrk="0" hangingPunct="1">
              <a:lnSpc>
                <a:spcPct val="90000"/>
              </a:lnSpc>
              <a:spcBef>
                <a:spcPts val="1000"/>
              </a:spcBef>
              <a:buFontTx/>
              <a:buNone/>
              <a:defRPr sz="3200" kern="1200" baseline="0">
                <a:solidFill>
                  <a:srgbClr val="FF0000"/>
                </a:solidFill>
                <a:latin typeface="+mn-lt"/>
                <a:ea typeface="+mn-ea"/>
                <a:cs typeface="+mn-cs"/>
              </a:defRPr>
            </a:lvl1pPr>
            <a:lvl2pPr marL="4572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2pPr>
            <a:lvl3pPr marL="9144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3pPr>
            <a:lvl4pPr marL="13716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4pPr>
            <a:lvl5pPr marL="18288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Font typeface="Arial" panose="020B0604020202020204" pitchFamily="34" charset="0"/>
              <a:buNone/>
            </a:pPr>
            <a:r>
              <a:rPr lang="en-US" sz="2400" b="1">
                <a:solidFill>
                  <a:srgbClr val="DEEDF1">
                    <a:lumMod val="50000"/>
                  </a:srgbClr>
                </a:solidFill>
                <a:cs typeface="Arial" panose="020B0604020202020204" pitchFamily="34" charset="0"/>
              </a:rPr>
              <a:t>The role of the working group on euro risk-free rates</a:t>
            </a:r>
          </a:p>
        </p:txBody>
      </p:sp>
      <p:sp>
        <p:nvSpPr>
          <p:cNvPr id="13" name="Rectángulo 12"/>
          <p:cNvSpPr/>
          <p:nvPr/>
        </p:nvSpPr>
        <p:spPr>
          <a:xfrm>
            <a:off x="0" y="1073978"/>
            <a:ext cx="12192000" cy="699657"/>
          </a:xfrm>
          <a:prstGeom prst="rect">
            <a:avLst/>
          </a:prstGeom>
          <a:solidFill>
            <a:srgbClr val="DEEDF1">
              <a:lumMod val="90000"/>
            </a:srgbClr>
          </a:solidFill>
          <a:ln w="12700" cap="flat" cmpd="sng" algn="ctr">
            <a:noFill/>
            <a:prstDash val="solid"/>
            <a:miter lim="800000"/>
          </a:ln>
          <a:effectLst/>
        </p:spPr>
        <p:txBody>
          <a:bodyPr rtlCol="0" anchor="ctr"/>
          <a:lstStyle/>
          <a:p>
            <a:pPr algn="ctr"/>
            <a:endParaRPr lang="en-US" sz="1200" b="1" kern="0">
              <a:solidFill>
                <a:prstClr val="black">
                  <a:lumMod val="65000"/>
                  <a:lumOff val="35000"/>
                </a:prstClr>
              </a:solidFill>
              <a:cs typeface="Arial" panose="020B0604020202020204" pitchFamily="34" charset="0"/>
            </a:endParaRPr>
          </a:p>
        </p:txBody>
      </p:sp>
      <p:sp>
        <p:nvSpPr>
          <p:cNvPr id="7" name="Rectángulo redondeado 6"/>
          <p:cNvSpPr/>
          <p:nvPr/>
        </p:nvSpPr>
        <p:spPr>
          <a:xfrm>
            <a:off x="6096000" y="1716564"/>
            <a:ext cx="5776391" cy="482400"/>
          </a:xfrm>
          <a:prstGeom prst="roundRect">
            <a:avLst/>
          </a:prstGeom>
          <a:no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solidFill>
                  <a:srgbClr val="458FA3"/>
                </a:solidFill>
              </a:rPr>
              <a:t>Organisational Structure</a:t>
            </a:r>
          </a:p>
        </p:txBody>
      </p:sp>
      <p:sp>
        <p:nvSpPr>
          <p:cNvPr id="18" name="Rectángulo redondeado 17"/>
          <p:cNvSpPr/>
          <p:nvPr/>
        </p:nvSpPr>
        <p:spPr>
          <a:xfrm>
            <a:off x="595512" y="1710609"/>
            <a:ext cx="5032727" cy="481383"/>
          </a:xfrm>
          <a:prstGeom prst="roundRect">
            <a:avLst/>
          </a:prstGeom>
          <a:no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solidFill>
                  <a:srgbClr val="458FA3"/>
                </a:solidFill>
              </a:rPr>
              <a:t>General Mandate </a:t>
            </a:r>
          </a:p>
        </p:txBody>
      </p:sp>
      <p:sp>
        <p:nvSpPr>
          <p:cNvPr id="11" name="Rectángulo 10"/>
          <p:cNvSpPr/>
          <p:nvPr/>
        </p:nvSpPr>
        <p:spPr>
          <a:xfrm>
            <a:off x="619126" y="2171980"/>
            <a:ext cx="5118376" cy="4439677"/>
          </a:xfrm>
          <a:prstGeom prst="rect">
            <a:avLst/>
          </a:prstGeom>
        </p:spPr>
        <p:txBody>
          <a:bodyPr wrap="square">
            <a:spAutoFit/>
          </a:bodyPr>
          <a:lstStyle/>
          <a:p>
            <a:pPr marL="177800" indent="-177800" algn="just">
              <a:spcBef>
                <a:spcPts val="600"/>
              </a:spcBef>
              <a:spcAft>
                <a:spcPts val="600"/>
              </a:spcAft>
              <a:buFont typeface="Wingdings" panose="05000000000000000000" pitchFamily="2" charset="2"/>
              <a:buChar char="§"/>
            </a:pPr>
            <a:r>
              <a:rPr lang="en-US" sz="1200" dirty="0">
                <a:solidFill>
                  <a:prstClr val="black">
                    <a:lumMod val="65000"/>
                    <a:lumOff val="35000"/>
                  </a:prstClr>
                </a:solidFill>
              </a:rPr>
              <a:t>To identify and recommend alternative euro risk-free rates. Such rates serve as a basis for an alternative to current benchmarks used in a variety of financial instruments and contracts in the euro area. </a:t>
            </a:r>
          </a:p>
          <a:p>
            <a:pPr marL="177800" indent="-177800" algn="just">
              <a:spcBef>
                <a:spcPts val="600"/>
              </a:spcBef>
              <a:spcAft>
                <a:spcPts val="600"/>
              </a:spcAft>
              <a:buFont typeface="Wingdings" panose="05000000000000000000" pitchFamily="2" charset="2"/>
              <a:buChar char="§"/>
            </a:pPr>
            <a:r>
              <a:rPr lang="en-US" sz="1200" dirty="0">
                <a:solidFill>
                  <a:prstClr val="black">
                    <a:lumMod val="65000"/>
                    <a:lumOff val="35000"/>
                  </a:prstClr>
                </a:solidFill>
              </a:rPr>
              <a:t>To work on a market adoption plan to ensure a smooth transition to these alternative euro risk-free rates by all market </a:t>
            </a:r>
            <a:r>
              <a:rPr lang="en-US" sz="1200" dirty="0" smtClean="0">
                <a:solidFill>
                  <a:prstClr val="black">
                    <a:lumMod val="65000"/>
                    <a:lumOff val="35000"/>
                  </a:prstClr>
                </a:solidFill>
              </a:rPr>
              <a:t>participants.</a:t>
            </a:r>
            <a:endParaRPr lang="en-US" sz="1200" dirty="0">
              <a:solidFill>
                <a:prstClr val="black">
                  <a:lumMod val="65000"/>
                  <a:lumOff val="35000"/>
                </a:prstClr>
              </a:solidFill>
            </a:endParaRPr>
          </a:p>
          <a:p>
            <a:pPr marL="180975" lvl="1" indent="-180975" algn="just">
              <a:spcBef>
                <a:spcPts val="300"/>
              </a:spcBef>
              <a:buClr>
                <a:srgbClr val="6E7678"/>
              </a:buClr>
              <a:buFont typeface="Wingdings" panose="05000000000000000000" pitchFamily="2" charset="2"/>
              <a:buChar char="§"/>
            </a:pPr>
            <a:r>
              <a:rPr lang="en-US" altLang="en-US" sz="1200" dirty="0">
                <a:solidFill>
                  <a:prstClr val="black">
                    <a:lumMod val="65000"/>
                    <a:lumOff val="35000"/>
                  </a:prstClr>
                </a:solidFill>
              </a:rPr>
              <a:t>Working group (chaired by the private </a:t>
            </a:r>
            <a:r>
              <a:rPr lang="en-US" altLang="en-US" sz="1200" dirty="0" smtClean="0">
                <a:solidFill>
                  <a:prstClr val="black">
                    <a:lumMod val="65000"/>
                    <a:lumOff val="35000"/>
                  </a:prstClr>
                </a:solidFill>
              </a:rPr>
              <a:t>sector: ING Chief Risk Officer): </a:t>
            </a:r>
            <a:endParaRPr lang="en-US" altLang="en-US" sz="1200" dirty="0">
              <a:solidFill>
                <a:prstClr val="black">
                  <a:lumMod val="65000"/>
                  <a:lumOff val="35000"/>
                </a:prstClr>
              </a:solidFill>
            </a:endParaRPr>
          </a:p>
          <a:p>
            <a:pPr marL="638175" lvl="2" indent="-180975" algn="just">
              <a:spcBef>
                <a:spcPts val="300"/>
              </a:spcBef>
              <a:buClr>
                <a:srgbClr val="6E7678"/>
              </a:buClr>
              <a:buFont typeface="Arial" panose="020B0604020202020204" pitchFamily="34" charset="0"/>
              <a:buChar char="•"/>
            </a:pPr>
            <a:r>
              <a:rPr lang="en-US" altLang="en-US" sz="1200" dirty="0">
                <a:solidFill>
                  <a:prstClr val="black">
                    <a:lumMod val="65000"/>
                    <a:lumOff val="35000"/>
                  </a:prstClr>
                </a:solidFill>
              </a:rPr>
              <a:t>Voting members:  21 credit institutions</a:t>
            </a:r>
          </a:p>
          <a:p>
            <a:pPr marL="638175" lvl="2" indent="-180975" algn="just">
              <a:spcBef>
                <a:spcPts val="300"/>
              </a:spcBef>
              <a:buClr>
                <a:srgbClr val="6E7678"/>
              </a:buClr>
              <a:buFont typeface="Arial" panose="020B0604020202020204" pitchFamily="34" charset="0"/>
              <a:buChar char="•"/>
            </a:pPr>
            <a:r>
              <a:rPr lang="en-US" altLang="en-US" sz="1200" dirty="0">
                <a:solidFill>
                  <a:prstClr val="black">
                    <a:lumMod val="65000"/>
                    <a:lumOff val="35000"/>
                  </a:prstClr>
                </a:solidFill>
              </a:rPr>
              <a:t>Observers: ECB, ESMA, FSMA, EC</a:t>
            </a:r>
          </a:p>
          <a:p>
            <a:pPr marL="638175" lvl="2" indent="-180975" algn="just">
              <a:spcBef>
                <a:spcPts val="300"/>
              </a:spcBef>
              <a:buClr>
                <a:srgbClr val="6E7678"/>
              </a:buClr>
              <a:buFont typeface="Arial" panose="020B0604020202020204" pitchFamily="34" charset="0"/>
              <a:buChar char="•"/>
            </a:pPr>
            <a:r>
              <a:rPr lang="en-US" altLang="en-US" sz="1200" dirty="0">
                <a:solidFill>
                  <a:prstClr val="black">
                    <a:lumMod val="65000"/>
                    <a:lumOff val="35000"/>
                  </a:prstClr>
                </a:solidFill>
              </a:rPr>
              <a:t>Secretariat: ECB </a:t>
            </a:r>
          </a:p>
          <a:p>
            <a:pPr marL="638175" lvl="2" indent="-180975" algn="just">
              <a:spcBef>
                <a:spcPts val="300"/>
              </a:spcBef>
              <a:buClr>
                <a:srgbClr val="6E7678"/>
              </a:buClr>
              <a:buFont typeface="Arial" panose="020B0604020202020204" pitchFamily="34" charset="0"/>
              <a:buChar char="•"/>
            </a:pPr>
            <a:r>
              <a:rPr lang="en-US" altLang="en-US" sz="1200" dirty="0">
                <a:solidFill>
                  <a:prstClr val="black">
                    <a:lumMod val="65000"/>
                    <a:lumOff val="35000"/>
                  </a:prstClr>
                </a:solidFill>
              </a:rPr>
              <a:t>Non-voting members: EMMI, market associations, EIB, 1 insurance company… </a:t>
            </a:r>
            <a:endParaRPr lang="en-US" sz="1200" dirty="0">
              <a:solidFill>
                <a:prstClr val="black">
                  <a:lumMod val="65000"/>
                  <a:lumOff val="35000"/>
                </a:prstClr>
              </a:solidFill>
            </a:endParaRPr>
          </a:p>
          <a:p>
            <a:pPr marL="177800" indent="-177800" algn="just">
              <a:spcBef>
                <a:spcPts val="600"/>
              </a:spcBef>
              <a:spcAft>
                <a:spcPts val="600"/>
              </a:spcAft>
              <a:buFont typeface="Wingdings" panose="05000000000000000000" pitchFamily="2" charset="2"/>
              <a:buChar char="§"/>
            </a:pPr>
            <a:r>
              <a:rPr lang="en-GB" sz="1200" dirty="0">
                <a:solidFill>
                  <a:prstClr val="black">
                    <a:lumMod val="65000"/>
                    <a:lumOff val="35000"/>
                  </a:prstClr>
                </a:solidFill>
              </a:rPr>
              <a:t>For voting and decision-making, each member firm will have one vote. Observers will not be eligible to vote. Decisions and recommendations of the working group should be reached by consensus, if possible, or otherwise by a two-thirds majority where necessary.</a:t>
            </a:r>
            <a:endParaRPr lang="es-ES" sz="1200" dirty="0">
              <a:solidFill>
                <a:prstClr val="black">
                  <a:lumMod val="65000"/>
                  <a:lumOff val="35000"/>
                </a:prstClr>
              </a:solidFill>
            </a:endParaRPr>
          </a:p>
          <a:p>
            <a:pPr marL="177800" indent="-177800" algn="just">
              <a:spcBef>
                <a:spcPts val="600"/>
              </a:spcBef>
              <a:spcAft>
                <a:spcPts val="600"/>
              </a:spcAft>
              <a:buFont typeface="Wingdings" panose="05000000000000000000" pitchFamily="2" charset="2"/>
              <a:buChar char="§"/>
            </a:pPr>
            <a:r>
              <a:rPr lang="en-GB" sz="1200" dirty="0">
                <a:solidFill>
                  <a:prstClr val="black">
                    <a:lumMod val="65000"/>
                    <a:lumOff val="35000"/>
                  </a:prstClr>
                </a:solidFill>
              </a:rPr>
              <a:t>Decisions or recommendations by the working group are not </a:t>
            </a:r>
            <a:r>
              <a:rPr lang="en-GB" sz="1200" dirty="0" smtClean="0">
                <a:solidFill>
                  <a:prstClr val="black">
                    <a:lumMod val="65000"/>
                    <a:lumOff val="35000"/>
                  </a:prstClr>
                </a:solidFill>
              </a:rPr>
              <a:t>binding. </a:t>
            </a:r>
            <a:r>
              <a:rPr lang="en-GB" sz="1200" dirty="0">
                <a:solidFill>
                  <a:prstClr val="black">
                    <a:lumMod val="65000"/>
                    <a:lumOff val="35000"/>
                  </a:prstClr>
                </a:solidFill>
              </a:rPr>
              <a:t>It is up to financial market participants to prepare themselves for changes in benchmark </a:t>
            </a:r>
            <a:r>
              <a:rPr lang="en-GB" sz="1200" dirty="0" smtClean="0">
                <a:solidFill>
                  <a:prstClr val="black">
                    <a:lumMod val="65000"/>
                    <a:lumOff val="35000"/>
                  </a:prstClr>
                </a:solidFill>
              </a:rPr>
              <a:t>rates, </a:t>
            </a:r>
            <a:r>
              <a:rPr lang="en-GB" sz="1200" dirty="0">
                <a:solidFill>
                  <a:prstClr val="black">
                    <a:lumMod val="65000"/>
                    <a:lumOff val="35000"/>
                  </a:prstClr>
                </a:solidFill>
              </a:rPr>
              <a:t>and the working </a:t>
            </a:r>
            <a:r>
              <a:rPr lang="en-GB" sz="1200" dirty="0" smtClean="0">
                <a:solidFill>
                  <a:prstClr val="black">
                    <a:lumMod val="65000"/>
                    <a:lumOff val="35000"/>
                  </a:prstClr>
                </a:solidFill>
              </a:rPr>
              <a:t>group’s </a:t>
            </a:r>
            <a:r>
              <a:rPr lang="en-GB" sz="1200" dirty="0">
                <a:solidFill>
                  <a:prstClr val="black">
                    <a:lumMod val="65000"/>
                    <a:lumOff val="35000"/>
                  </a:prstClr>
                </a:solidFill>
              </a:rPr>
              <a:t>recommendations are meant to help financial market participants in the transition.</a:t>
            </a:r>
            <a:endParaRPr lang="en-US" sz="1200" dirty="0">
              <a:solidFill>
                <a:prstClr val="black">
                  <a:lumMod val="65000"/>
                  <a:lumOff val="35000"/>
                </a:prstClr>
              </a:solidFill>
            </a:endParaRPr>
          </a:p>
        </p:txBody>
      </p:sp>
      <p:sp>
        <p:nvSpPr>
          <p:cNvPr id="4" name="CuadroTexto 3"/>
          <p:cNvSpPr txBox="1"/>
          <p:nvPr/>
        </p:nvSpPr>
        <p:spPr>
          <a:xfrm>
            <a:off x="3797846" y="1844903"/>
            <a:ext cx="1927836" cy="276999"/>
          </a:xfrm>
          <a:prstGeom prst="rect">
            <a:avLst/>
          </a:prstGeom>
          <a:noFill/>
        </p:spPr>
        <p:txBody>
          <a:bodyPr wrap="square" rtlCol="0">
            <a:spAutoFit/>
          </a:bodyPr>
          <a:lstStyle/>
          <a:p>
            <a:r>
              <a:rPr lang="en-US" sz="1200" i="1" u="sng" dirty="0">
                <a:solidFill>
                  <a:srgbClr val="458FA3"/>
                </a:solidFill>
                <a:hlinkClick r:id="rId7"/>
              </a:rPr>
              <a:t>See Terms of Reference</a:t>
            </a:r>
            <a:endParaRPr lang="en-US" sz="1200" i="1" u="sng" dirty="0">
              <a:solidFill>
                <a:srgbClr val="458FA3"/>
              </a:solidFill>
            </a:endParaRPr>
          </a:p>
        </p:txBody>
      </p:sp>
      <p:sp>
        <p:nvSpPr>
          <p:cNvPr id="21" name="Rectángulo redondeado 20"/>
          <p:cNvSpPr/>
          <p:nvPr/>
        </p:nvSpPr>
        <p:spPr>
          <a:xfrm>
            <a:off x="6101916" y="4728472"/>
            <a:ext cx="1564105" cy="541421"/>
          </a:xfrm>
          <a:prstGeom prst="roundRect">
            <a:avLst>
              <a:gd name="adj" fmla="val 0"/>
            </a:avLst>
          </a:prstGeom>
          <a:no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prstClr val="black"/>
                </a:solidFill>
              </a:rPr>
              <a:t>Subgroup </a:t>
            </a:r>
            <a:r>
              <a:rPr lang="en-US" sz="1050" b="1" smtClean="0">
                <a:solidFill>
                  <a:prstClr val="black"/>
                </a:solidFill>
              </a:rPr>
              <a:t>#1</a:t>
            </a:r>
            <a:endParaRPr lang="en-US" sz="1050" b="1">
              <a:solidFill>
                <a:prstClr val="black"/>
              </a:solidFill>
            </a:endParaRPr>
          </a:p>
          <a:p>
            <a:pPr algn="ctr"/>
            <a:r>
              <a:rPr lang="en-US" sz="1050">
                <a:solidFill>
                  <a:prstClr val="black"/>
                </a:solidFill>
              </a:rPr>
              <a:t>Identify Alternative RFRs</a:t>
            </a:r>
          </a:p>
        </p:txBody>
      </p:sp>
      <p:sp>
        <p:nvSpPr>
          <p:cNvPr id="23" name="Rectángulo redondeado 22"/>
          <p:cNvSpPr/>
          <p:nvPr/>
        </p:nvSpPr>
        <p:spPr>
          <a:xfrm>
            <a:off x="10705072" y="4677200"/>
            <a:ext cx="1247295" cy="603048"/>
          </a:xfrm>
          <a:prstGeom prst="roundRect">
            <a:avLst/>
          </a:prstGeom>
          <a:solidFill>
            <a:schemeClr val="accent5">
              <a:lumMod val="20000"/>
              <a:lumOff val="8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prstClr val="black"/>
                </a:solidFill>
              </a:rPr>
              <a:t>Subgroup #</a:t>
            </a:r>
            <a:r>
              <a:rPr lang="en-US" sz="900" smtClean="0">
                <a:solidFill>
                  <a:prstClr val="black"/>
                </a:solidFill>
              </a:rPr>
              <a:t>4</a:t>
            </a:r>
            <a:endParaRPr lang="en-US" sz="900">
              <a:solidFill>
                <a:prstClr val="black"/>
              </a:solidFill>
            </a:endParaRPr>
          </a:p>
          <a:p>
            <a:pPr algn="ctr"/>
            <a:r>
              <a:rPr lang="en-US" sz="900">
                <a:solidFill>
                  <a:prstClr val="black"/>
                </a:solidFill>
              </a:rPr>
              <a:t>EONIA transition</a:t>
            </a:r>
          </a:p>
        </p:txBody>
      </p:sp>
      <p:sp>
        <p:nvSpPr>
          <p:cNvPr id="22" name="Rectángulo 21"/>
          <p:cNvSpPr/>
          <p:nvPr/>
        </p:nvSpPr>
        <p:spPr>
          <a:xfrm>
            <a:off x="6237486" y="2245759"/>
            <a:ext cx="149115" cy="146568"/>
          </a:xfrm>
          <a:prstGeom prst="rect">
            <a:avLst/>
          </a:prstGeom>
          <a:solidFill>
            <a:schemeClr val="accent5">
              <a:lumMod val="20000"/>
              <a:lumOff val="8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CuadroTexto 24"/>
          <p:cNvSpPr txBox="1"/>
          <p:nvPr/>
        </p:nvSpPr>
        <p:spPr>
          <a:xfrm>
            <a:off x="6337832" y="2213082"/>
            <a:ext cx="1665841" cy="230832"/>
          </a:xfrm>
          <a:prstGeom prst="rect">
            <a:avLst/>
          </a:prstGeom>
          <a:noFill/>
        </p:spPr>
        <p:txBody>
          <a:bodyPr wrap="none" rtlCol="0">
            <a:spAutoFit/>
          </a:bodyPr>
          <a:lstStyle/>
          <a:p>
            <a:r>
              <a:rPr lang="en-US" sz="900" b="1">
                <a:solidFill>
                  <a:prstClr val="black">
                    <a:lumMod val="65000"/>
                    <a:lumOff val="35000"/>
                  </a:prstClr>
                </a:solidFill>
              </a:rPr>
              <a:t>Subgroups in Phase 1 only</a:t>
            </a:r>
          </a:p>
        </p:txBody>
      </p:sp>
      <p:sp>
        <p:nvSpPr>
          <p:cNvPr id="2" name="Slide Number Placeholder 1"/>
          <p:cNvSpPr>
            <a:spLocks noGrp="1"/>
          </p:cNvSpPr>
          <p:nvPr>
            <p:ph type="sldNum" sz="quarter" idx="12"/>
          </p:nvPr>
        </p:nvSpPr>
        <p:spPr>
          <a:xfrm>
            <a:off x="8745359" y="6427311"/>
            <a:ext cx="2743200" cy="365125"/>
          </a:xfrm>
        </p:spPr>
        <p:txBody>
          <a:bodyPr/>
          <a:lstStyle/>
          <a:p>
            <a:fld id="{BC0D97B6-E32F-4D7D-B839-7C3B51F2640F}" type="slidenum">
              <a:rPr lang="es-ES" smtClean="0"/>
              <a:t>6</a:t>
            </a:fld>
            <a:endParaRPr lang="es-ES"/>
          </a:p>
        </p:txBody>
      </p:sp>
      <p:sp>
        <p:nvSpPr>
          <p:cNvPr id="6" name="Rectángulo: esquinas redondeadas 5">
            <a:extLst>
              <a:ext uri="{FF2B5EF4-FFF2-40B4-BE49-F238E27FC236}">
                <a16:creationId xmlns="" xmlns:a16="http://schemas.microsoft.com/office/drawing/2014/main" id="{44EC9F25-3999-4591-8138-A90437D0160B}"/>
              </a:ext>
            </a:extLst>
          </p:cNvPr>
          <p:cNvSpPr/>
          <p:nvPr/>
        </p:nvSpPr>
        <p:spPr>
          <a:xfrm>
            <a:off x="8264974" y="2937877"/>
            <a:ext cx="1438442" cy="442720"/>
          </a:xfrm>
          <a:prstGeom prst="roundRect">
            <a:avLst/>
          </a:prstGeom>
          <a:noFill/>
          <a:ln w="12700" cap="flat" algn="ctr">
            <a:solidFill>
              <a:srgbClr val="458FA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ángulo 8">
            <a:extLst>
              <a:ext uri="{FF2B5EF4-FFF2-40B4-BE49-F238E27FC236}">
                <a16:creationId xmlns="" xmlns:a16="http://schemas.microsoft.com/office/drawing/2014/main" id="{1A0839F4-3A6A-499F-89A9-751A69E1888C}"/>
              </a:ext>
            </a:extLst>
          </p:cNvPr>
          <p:cNvSpPr/>
          <p:nvPr/>
        </p:nvSpPr>
        <p:spPr>
          <a:xfrm>
            <a:off x="8403748" y="3048653"/>
            <a:ext cx="1160894" cy="253916"/>
          </a:xfrm>
          <a:prstGeom prst="rect">
            <a:avLst/>
          </a:prstGeom>
        </p:spPr>
        <p:txBody>
          <a:bodyPr wrap="none">
            <a:spAutoFit/>
          </a:bodyPr>
          <a:lstStyle/>
          <a:p>
            <a:pPr algn="ctr"/>
            <a:r>
              <a:rPr lang="en-US" sz="1050" b="1" smtClean="0">
                <a:solidFill>
                  <a:prstClr val="black">
                    <a:lumMod val="65000"/>
                    <a:lumOff val="35000"/>
                  </a:prstClr>
                </a:solidFill>
              </a:rPr>
              <a:t>Working Group</a:t>
            </a:r>
            <a:endParaRPr lang="en-US" sz="1050" b="1">
              <a:solidFill>
                <a:prstClr val="black">
                  <a:lumMod val="65000"/>
                  <a:lumOff val="35000"/>
                </a:prstClr>
              </a:solidFill>
            </a:endParaRPr>
          </a:p>
        </p:txBody>
      </p:sp>
      <p:sp>
        <p:nvSpPr>
          <p:cNvPr id="20" name="Rectángulo 19">
            <a:extLst>
              <a:ext uri="{FF2B5EF4-FFF2-40B4-BE49-F238E27FC236}">
                <a16:creationId xmlns="" xmlns:a16="http://schemas.microsoft.com/office/drawing/2014/main" id="{B138035E-92E4-4216-895B-53F9D933B9BE}"/>
              </a:ext>
            </a:extLst>
          </p:cNvPr>
          <p:cNvSpPr/>
          <p:nvPr/>
        </p:nvSpPr>
        <p:spPr>
          <a:xfrm>
            <a:off x="6977620" y="3587181"/>
            <a:ext cx="1191353" cy="253916"/>
          </a:xfrm>
          <a:prstGeom prst="rect">
            <a:avLst/>
          </a:prstGeom>
        </p:spPr>
        <p:txBody>
          <a:bodyPr wrap="none">
            <a:spAutoFit/>
          </a:bodyPr>
          <a:lstStyle/>
          <a:p>
            <a:pPr algn="ctr"/>
            <a:r>
              <a:rPr lang="en-US" sz="1050" b="1" smtClean="0">
                <a:solidFill>
                  <a:prstClr val="black">
                    <a:lumMod val="65000"/>
                    <a:lumOff val="35000"/>
                  </a:prstClr>
                </a:solidFill>
              </a:rPr>
              <a:t>ECB secretariat</a:t>
            </a:r>
            <a:endParaRPr lang="en-US" sz="1050" b="1">
              <a:solidFill>
                <a:prstClr val="black">
                  <a:lumMod val="65000"/>
                  <a:lumOff val="35000"/>
                </a:prstClr>
              </a:solidFill>
            </a:endParaRPr>
          </a:p>
        </p:txBody>
      </p:sp>
      <p:sp>
        <p:nvSpPr>
          <p:cNvPr id="24" name="Rectángulo: esquinas redondeadas 23">
            <a:extLst>
              <a:ext uri="{FF2B5EF4-FFF2-40B4-BE49-F238E27FC236}">
                <a16:creationId xmlns="" xmlns:a16="http://schemas.microsoft.com/office/drawing/2014/main" id="{3F46A0D8-8F19-4798-A62D-D398C6259DDD}"/>
              </a:ext>
            </a:extLst>
          </p:cNvPr>
          <p:cNvSpPr/>
          <p:nvPr/>
        </p:nvSpPr>
        <p:spPr>
          <a:xfrm>
            <a:off x="7813400" y="4675719"/>
            <a:ext cx="1269028" cy="635449"/>
          </a:xfrm>
          <a:prstGeom prst="roundRect">
            <a:avLst/>
          </a:prstGeom>
          <a:solidFill>
            <a:schemeClr val="accent5">
              <a:lumMod val="20000"/>
              <a:lumOff val="8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black"/>
              </a:solidFill>
            </a:endParaRPr>
          </a:p>
        </p:txBody>
      </p:sp>
      <p:sp>
        <p:nvSpPr>
          <p:cNvPr id="26" name="Rectángulo 25">
            <a:extLst>
              <a:ext uri="{FF2B5EF4-FFF2-40B4-BE49-F238E27FC236}">
                <a16:creationId xmlns="" xmlns:a16="http://schemas.microsoft.com/office/drawing/2014/main" id="{4A13B55B-3817-450D-A8E3-D9486275AAF5}"/>
              </a:ext>
            </a:extLst>
          </p:cNvPr>
          <p:cNvSpPr/>
          <p:nvPr/>
        </p:nvSpPr>
        <p:spPr>
          <a:xfrm>
            <a:off x="7799557" y="4707482"/>
            <a:ext cx="1302079" cy="530915"/>
          </a:xfrm>
          <a:prstGeom prst="rect">
            <a:avLst/>
          </a:prstGeom>
        </p:spPr>
        <p:txBody>
          <a:bodyPr wrap="square">
            <a:spAutoFit/>
          </a:bodyPr>
          <a:lstStyle/>
          <a:p>
            <a:pPr algn="ctr"/>
            <a:r>
              <a:rPr lang="en-US" sz="1050" b="1" dirty="0" smtClean="0">
                <a:solidFill>
                  <a:prstClr val="black">
                    <a:lumMod val="65000"/>
                    <a:lumOff val="35000"/>
                  </a:prstClr>
                </a:solidFill>
              </a:rPr>
              <a:t>Subgroup #2</a:t>
            </a:r>
          </a:p>
          <a:p>
            <a:pPr algn="ctr"/>
            <a:r>
              <a:rPr lang="en-US" sz="900" i="1" dirty="0" smtClean="0">
                <a:solidFill>
                  <a:prstClr val="black">
                    <a:lumMod val="65000"/>
                    <a:lumOff val="35000"/>
                  </a:prstClr>
                </a:solidFill>
              </a:rPr>
              <a:t>Identify term structure on RFR(s)</a:t>
            </a:r>
            <a:endParaRPr lang="en-US" sz="1050" b="1" dirty="0">
              <a:solidFill>
                <a:prstClr val="black">
                  <a:lumMod val="65000"/>
                  <a:lumOff val="35000"/>
                </a:prstClr>
              </a:solidFill>
            </a:endParaRPr>
          </a:p>
        </p:txBody>
      </p:sp>
      <p:sp>
        <p:nvSpPr>
          <p:cNvPr id="29" name="Rectángulo: esquinas redondeadas 28">
            <a:extLst>
              <a:ext uri="{FF2B5EF4-FFF2-40B4-BE49-F238E27FC236}">
                <a16:creationId xmlns="" xmlns:a16="http://schemas.microsoft.com/office/drawing/2014/main" id="{4B4C9199-B2ED-4CBD-B08F-E34BCD5276E7}"/>
              </a:ext>
            </a:extLst>
          </p:cNvPr>
          <p:cNvSpPr/>
          <p:nvPr/>
        </p:nvSpPr>
        <p:spPr>
          <a:xfrm>
            <a:off x="6709877" y="3507545"/>
            <a:ext cx="1930900" cy="442720"/>
          </a:xfrm>
          <a:prstGeom prst="roundRect">
            <a:avLst/>
          </a:prstGeom>
          <a:noFill/>
          <a:ln w="12700" cap="flat" algn="ctr">
            <a:solidFill>
              <a:srgbClr val="458FA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ángulo 30">
            <a:extLst>
              <a:ext uri="{FF2B5EF4-FFF2-40B4-BE49-F238E27FC236}">
                <a16:creationId xmlns="" xmlns:a16="http://schemas.microsoft.com/office/drawing/2014/main" id="{CFBA2006-4B47-4D39-BA90-D9F133314EC9}"/>
              </a:ext>
            </a:extLst>
          </p:cNvPr>
          <p:cNvSpPr/>
          <p:nvPr/>
        </p:nvSpPr>
        <p:spPr>
          <a:xfrm>
            <a:off x="9129133" y="4665163"/>
            <a:ext cx="1412842" cy="669414"/>
          </a:xfrm>
          <a:prstGeom prst="rect">
            <a:avLst/>
          </a:prstGeom>
        </p:spPr>
        <p:txBody>
          <a:bodyPr wrap="square">
            <a:spAutoFit/>
          </a:bodyPr>
          <a:lstStyle/>
          <a:p>
            <a:pPr algn="ctr"/>
            <a:r>
              <a:rPr lang="en-US" sz="1050" b="1" smtClean="0">
                <a:solidFill>
                  <a:prstClr val="black">
                    <a:lumMod val="65000"/>
                    <a:lumOff val="35000"/>
                  </a:prstClr>
                </a:solidFill>
              </a:rPr>
              <a:t>Subgroup #3</a:t>
            </a:r>
          </a:p>
          <a:p>
            <a:pPr algn="ctr"/>
            <a:r>
              <a:rPr lang="en-US" sz="900" i="1" smtClean="0">
                <a:solidFill>
                  <a:prstClr val="black">
                    <a:lumMod val="65000"/>
                    <a:lumOff val="35000"/>
                  </a:prstClr>
                </a:solidFill>
              </a:rPr>
              <a:t>Contractual robustness: </a:t>
            </a:r>
            <a:br>
              <a:rPr lang="en-US" sz="900" i="1" smtClean="0">
                <a:solidFill>
                  <a:prstClr val="black">
                    <a:lumMod val="65000"/>
                    <a:lumOff val="35000"/>
                  </a:prstClr>
                </a:solidFill>
              </a:rPr>
            </a:br>
            <a:r>
              <a:rPr lang="en-US" sz="900" i="1" smtClean="0">
                <a:solidFill>
                  <a:prstClr val="black">
                    <a:lumMod val="65000"/>
                    <a:lumOff val="35000"/>
                  </a:prstClr>
                </a:solidFill>
              </a:rPr>
              <a:t>legacy and new contracts</a:t>
            </a:r>
            <a:endParaRPr lang="en-US" sz="1050" b="1">
              <a:solidFill>
                <a:prstClr val="black">
                  <a:lumMod val="65000"/>
                  <a:lumOff val="35000"/>
                </a:prstClr>
              </a:solidFill>
            </a:endParaRPr>
          </a:p>
        </p:txBody>
      </p:sp>
      <p:sp>
        <p:nvSpPr>
          <p:cNvPr id="42" name="Rectángulo: esquinas redondeadas 41">
            <a:extLst>
              <a:ext uri="{FF2B5EF4-FFF2-40B4-BE49-F238E27FC236}">
                <a16:creationId xmlns="" xmlns:a16="http://schemas.microsoft.com/office/drawing/2014/main" id="{77923E31-2585-4D46-9B38-AAFF247C0EDB}"/>
              </a:ext>
            </a:extLst>
          </p:cNvPr>
          <p:cNvSpPr/>
          <p:nvPr/>
        </p:nvSpPr>
        <p:spPr>
          <a:xfrm>
            <a:off x="6866385" y="5438116"/>
            <a:ext cx="1404133" cy="659958"/>
          </a:xfrm>
          <a:prstGeom prst="roundRect">
            <a:avLst/>
          </a:prstGeom>
          <a:solidFill>
            <a:schemeClr val="bg1"/>
          </a:solidFill>
          <a:ln w="12700" cap="flat" algn="ctr">
            <a:solidFill>
              <a:srgbClr val="458FA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ángulo 42">
            <a:extLst>
              <a:ext uri="{FF2B5EF4-FFF2-40B4-BE49-F238E27FC236}">
                <a16:creationId xmlns="" xmlns:a16="http://schemas.microsoft.com/office/drawing/2014/main" id="{BB8C4A2A-258E-443B-BAAB-C8A344C82860}"/>
              </a:ext>
            </a:extLst>
          </p:cNvPr>
          <p:cNvSpPr/>
          <p:nvPr/>
        </p:nvSpPr>
        <p:spPr>
          <a:xfrm>
            <a:off x="6937352" y="5487530"/>
            <a:ext cx="1311459" cy="530915"/>
          </a:xfrm>
          <a:prstGeom prst="rect">
            <a:avLst/>
          </a:prstGeom>
        </p:spPr>
        <p:txBody>
          <a:bodyPr wrap="square">
            <a:spAutoFit/>
          </a:bodyPr>
          <a:lstStyle/>
          <a:p>
            <a:pPr algn="ctr"/>
            <a:r>
              <a:rPr lang="en-US" sz="1050" b="1">
                <a:solidFill>
                  <a:prstClr val="black">
                    <a:lumMod val="65000"/>
                    <a:lumOff val="35000"/>
                  </a:prstClr>
                </a:solidFill>
              </a:rPr>
              <a:t>Subgroup #5</a:t>
            </a:r>
          </a:p>
          <a:p>
            <a:pPr algn="ctr"/>
            <a:r>
              <a:rPr lang="en-US" sz="900" i="1">
                <a:solidFill>
                  <a:prstClr val="black">
                    <a:lumMod val="65000"/>
                    <a:lumOff val="35000"/>
                  </a:prstClr>
                </a:solidFill>
              </a:rPr>
              <a:t>Cash products &amp; derivatives</a:t>
            </a:r>
          </a:p>
        </p:txBody>
      </p:sp>
      <p:sp>
        <p:nvSpPr>
          <p:cNvPr id="44" name="Rectángulo: esquinas redondeadas 43">
            <a:extLst>
              <a:ext uri="{FF2B5EF4-FFF2-40B4-BE49-F238E27FC236}">
                <a16:creationId xmlns="" xmlns:a16="http://schemas.microsoft.com/office/drawing/2014/main" id="{8CD026DA-EE47-4987-9C25-D89AE1213CC6}"/>
              </a:ext>
            </a:extLst>
          </p:cNvPr>
          <p:cNvSpPr/>
          <p:nvPr/>
        </p:nvSpPr>
        <p:spPr>
          <a:xfrm>
            <a:off x="8399093" y="5438116"/>
            <a:ext cx="1404133" cy="659958"/>
          </a:xfrm>
          <a:prstGeom prst="roundRect">
            <a:avLst/>
          </a:prstGeom>
          <a:solidFill>
            <a:schemeClr val="bg1"/>
          </a:solidFill>
          <a:ln w="12700" cap="flat" algn="ctr">
            <a:solidFill>
              <a:srgbClr val="458FA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ángulo 44">
            <a:extLst>
              <a:ext uri="{FF2B5EF4-FFF2-40B4-BE49-F238E27FC236}">
                <a16:creationId xmlns="" xmlns:a16="http://schemas.microsoft.com/office/drawing/2014/main" id="{C791557B-5E07-44CF-B879-3788491C0A58}"/>
              </a:ext>
            </a:extLst>
          </p:cNvPr>
          <p:cNvSpPr/>
          <p:nvPr/>
        </p:nvSpPr>
        <p:spPr>
          <a:xfrm>
            <a:off x="8463305" y="5488760"/>
            <a:ext cx="1311459" cy="530915"/>
          </a:xfrm>
          <a:prstGeom prst="rect">
            <a:avLst/>
          </a:prstGeom>
        </p:spPr>
        <p:txBody>
          <a:bodyPr wrap="square">
            <a:spAutoFit/>
          </a:bodyPr>
          <a:lstStyle/>
          <a:p>
            <a:pPr algn="ctr"/>
            <a:r>
              <a:rPr lang="en-US" sz="1050" b="1">
                <a:solidFill>
                  <a:prstClr val="black">
                    <a:lumMod val="65000"/>
                    <a:lumOff val="35000"/>
                  </a:prstClr>
                </a:solidFill>
              </a:rPr>
              <a:t>Subgroup #6</a:t>
            </a:r>
          </a:p>
          <a:p>
            <a:pPr algn="ctr"/>
            <a:r>
              <a:rPr lang="en-US" sz="900" i="1">
                <a:solidFill>
                  <a:prstClr val="black">
                    <a:lumMod val="65000"/>
                    <a:lumOff val="35000"/>
                  </a:prstClr>
                </a:solidFill>
              </a:rPr>
              <a:t>Financial accounting &amp; risk management</a:t>
            </a:r>
          </a:p>
        </p:txBody>
      </p:sp>
      <p:sp>
        <p:nvSpPr>
          <p:cNvPr id="46" name="Rectángulo: esquinas redondeadas 45">
            <a:extLst>
              <a:ext uri="{FF2B5EF4-FFF2-40B4-BE49-F238E27FC236}">
                <a16:creationId xmlns="" xmlns:a16="http://schemas.microsoft.com/office/drawing/2014/main" id="{DE54BAF7-1439-410D-B069-636CFA4BC1C3}"/>
              </a:ext>
            </a:extLst>
          </p:cNvPr>
          <p:cNvSpPr/>
          <p:nvPr/>
        </p:nvSpPr>
        <p:spPr>
          <a:xfrm>
            <a:off x="9896967" y="5438116"/>
            <a:ext cx="1404133" cy="659958"/>
          </a:xfrm>
          <a:prstGeom prst="roundRect">
            <a:avLst/>
          </a:prstGeom>
          <a:solidFill>
            <a:schemeClr val="bg1"/>
          </a:solidFill>
          <a:ln w="12700" cap="flat" algn="ctr">
            <a:solidFill>
              <a:srgbClr val="458FA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ángulo 46">
            <a:extLst>
              <a:ext uri="{FF2B5EF4-FFF2-40B4-BE49-F238E27FC236}">
                <a16:creationId xmlns="" xmlns:a16="http://schemas.microsoft.com/office/drawing/2014/main" id="{46F44C6B-AE3D-417D-84A1-3A9C0223B928}"/>
              </a:ext>
            </a:extLst>
          </p:cNvPr>
          <p:cNvSpPr/>
          <p:nvPr/>
        </p:nvSpPr>
        <p:spPr>
          <a:xfrm>
            <a:off x="9908534" y="5493545"/>
            <a:ext cx="1404133" cy="530915"/>
          </a:xfrm>
          <a:prstGeom prst="rect">
            <a:avLst/>
          </a:prstGeom>
        </p:spPr>
        <p:txBody>
          <a:bodyPr wrap="square">
            <a:spAutoFit/>
          </a:bodyPr>
          <a:lstStyle/>
          <a:p>
            <a:pPr algn="ctr"/>
            <a:r>
              <a:rPr lang="en-US" sz="1050" b="1" smtClean="0">
                <a:solidFill>
                  <a:prstClr val="black">
                    <a:lumMod val="65000"/>
                    <a:lumOff val="35000"/>
                  </a:prstClr>
                </a:solidFill>
              </a:rPr>
              <a:t>Subgroup #7</a:t>
            </a:r>
          </a:p>
          <a:p>
            <a:pPr algn="ctr"/>
            <a:r>
              <a:rPr lang="en-US" sz="900" i="1" smtClean="0">
                <a:solidFill>
                  <a:prstClr val="black">
                    <a:lumMod val="65000"/>
                    <a:lumOff val="35000"/>
                  </a:prstClr>
                </a:solidFill>
              </a:rPr>
              <a:t>Communication &amp; Education</a:t>
            </a:r>
            <a:endParaRPr lang="en-US" sz="900" i="1">
              <a:solidFill>
                <a:prstClr val="black">
                  <a:lumMod val="65000"/>
                  <a:lumOff val="35000"/>
                </a:prstClr>
              </a:solidFill>
            </a:endParaRPr>
          </a:p>
        </p:txBody>
      </p:sp>
      <p:cxnSp>
        <p:nvCxnSpPr>
          <p:cNvPr id="12" name="Conector recto 11">
            <a:extLst>
              <a:ext uri="{FF2B5EF4-FFF2-40B4-BE49-F238E27FC236}">
                <a16:creationId xmlns="" xmlns:a16="http://schemas.microsoft.com/office/drawing/2014/main" id="{303BAA18-C754-4F1E-AE90-51099F050B1C}"/>
              </a:ext>
            </a:extLst>
          </p:cNvPr>
          <p:cNvCxnSpPr/>
          <p:nvPr/>
        </p:nvCxnSpPr>
        <p:spPr>
          <a:xfrm>
            <a:off x="5897088" y="1941790"/>
            <a:ext cx="0" cy="4608000"/>
          </a:xfrm>
          <a:prstGeom prst="line">
            <a:avLst/>
          </a:prstGeom>
          <a:ln w="6350" cap="flat" algn="ctr">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90762" y="1170398"/>
            <a:ext cx="10983871" cy="492443"/>
          </a:xfrm>
          <a:prstGeom prst="rect">
            <a:avLst/>
          </a:prstGeom>
        </p:spPr>
        <p:txBody>
          <a:bodyPr wrap="square">
            <a:spAutoFit/>
          </a:bodyPr>
          <a:lstStyle/>
          <a:p>
            <a:r>
              <a:rPr lang="en-US" sz="1300" kern="0">
                <a:solidFill>
                  <a:prstClr val="black">
                    <a:lumMod val="65000"/>
                    <a:lumOff val="35000"/>
                  </a:prstClr>
                </a:solidFill>
                <a:cs typeface="Arial" panose="020B0604020202020204" pitchFamily="34" charset="0"/>
              </a:rPr>
              <a:t>European Central Bank (ECB), the Financial Services and Markets Authority (FSMA), the European Securities and Markets Authority (ESMA) and the European Commission set up a private sector working group with the task to identify and recommend alternative euro risk-free rates.</a:t>
            </a:r>
          </a:p>
        </p:txBody>
      </p:sp>
      <p:sp>
        <p:nvSpPr>
          <p:cNvPr id="37" name="CuadroTexto 11"/>
          <p:cNvSpPr txBox="1"/>
          <p:nvPr/>
        </p:nvSpPr>
        <p:spPr>
          <a:xfrm>
            <a:off x="711879" y="724466"/>
            <a:ext cx="7773936" cy="338554"/>
          </a:xfrm>
          <a:prstGeom prst="rect">
            <a:avLst/>
          </a:prstGeom>
          <a:noFill/>
        </p:spPr>
        <p:txBody>
          <a:bodyPr wrap="square" rtlCol="0">
            <a:spAutoFit/>
          </a:bodyPr>
          <a:lstStyle/>
          <a:p>
            <a:r>
              <a:rPr lang="en-US" sz="1600">
                <a:solidFill>
                  <a:prstClr val="black">
                    <a:lumMod val="75000"/>
                    <a:lumOff val="25000"/>
                  </a:prstClr>
                </a:solidFill>
                <a:cs typeface="Arial" panose="020B0604020202020204" pitchFamily="34" charset="0"/>
              </a:rPr>
              <a:t>Context and </a:t>
            </a:r>
            <a:r>
              <a:rPr lang="en-US" sz="1600" smtClean="0">
                <a:solidFill>
                  <a:prstClr val="black">
                    <a:lumMod val="75000"/>
                    <a:lumOff val="25000"/>
                  </a:prstClr>
                </a:solidFill>
                <a:cs typeface="Arial" panose="020B0604020202020204" pitchFamily="34" charset="0"/>
              </a:rPr>
              <a:t>deliverables</a:t>
            </a:r>
            <a:endParaRPr lang="en-US" sz="1600">
              <a:solidFill>
                <a:prstClr val="black">
                  <a:lumMod val="75000"/>
                  <a:lumOff val="25000"/>
                </a:prstClr>
              </a:solidFill>
              <a:cs typeface="Arial" panose="020B0604020202020204" pitchFamily="34" charset="0"/>
            </a:endParaRPr>
          </a:p>
        </p:txBody>
      </p:sp>
    </p:spTree>
    <p:extLst>
      <p:ext uri="{BB962C8B-B14F-4D97-AF65-F5344CB8AC3E}">
        <p14:creationId xmlns:p14="http://schemas.microsoft.com/office/powerpoint/2010/main" val="4195197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82"/>
          <p:cNvSpPr/>
          <p:nvPr/>
        </p:nvSpPr>
        <p:spPr>
          <a:xfrm>
            <a:off x="0" y="1112450"/>
            <a:ext cx="12192000" cy="977720"/>
          </a:xfrm>
          <a:prstGeom prst="rect">
            <a:avLst/>
          </a:prstGeom>
          <a:solidFill>
            <a:srgbClr val="DEEDF1">
              <a:lumMod val="90000"/>
            </a:srgbClr>
          </a:solidFill>
          <a:ln w="12700" cap="flat" cmpd="sng" algn="ctr">
            <a:noFill/>
            <a:prstDash val="solid"/>
            <a:miter lim="800000"/>
          </a:ln>
          <a:effectLst/>
        </p:spPr>
        <p:txBody>
          <a:bodyPr rtlCol="0" anchor="ctr"/>
          <a:lstStyle/>
          <a:p>
            <a:pPr algn="ctr"/>
            <a:endParaRPr lang="es-ES" sz="1600" b="1" kern="0" smtClean="0">
              <a:solidFill>
                <a:prstClr val="black">
                  <a:lumMod val="65000"/>
                  <a:lumOff val="35000"/>
                </a:prstClr>
              </a:solidFill>
              <a:cs typeface="Arial" panose="020B0604020202020204" pitchFamily="34" charset="0"/>
            </a:endParaRPr>
          </a:p>
        </p:txBody>
      </p:sp>
      <p:graphicFrame>
        <p:nvGraphicFramePr>
          <p:cNvPr id="7" name="Objeto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79" name="Diapositiva de think-cell" r:id="rId4" imgW="0" imgH="0" progId="TCLayout.ActiveDocument.1">
                  <p:embed/>
                </p:oleObj>
              </mc:Choice>
              <mc:Fallback>
                <p:oleObj name="Diapositiva de think-cell" r:id="rId4" imgW="0" imgH="0" progId="TCLayout.ActiveDocument.1">
                  <p:embed/>
                  <p:pic>
                    <p:nvPicPr>
                      <p:cNvPr id="0" name="Picture 1" descr="rI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Conector recto 4"/>
          <p:cNvCxnSpPr/>
          <p:nvPr/>
        </p:nvCxnSpPr>
        <p:spPr>
          <a:xfrm>
            <a:off x="1685032" y="2397552"/>
            <a:ext cx="0" cy="4140000"/>
          </a:xfrm>
          <a:prstGeom prst="line">
            <a:avLst/>
          </a:prstGeom>
          <a:ln w="57150" cap="flat" algn="ctr">
            <a:solidFill>
              <a:srgbClr val="BDDBE3"/>
            </a:solidFill>
            <a:prstDash val="solid"/>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711879" y="724466"/>
            <a:ext cx="7773936" cy="338554"/>
          </a:xfrm>
          <a:prstGeom prst="rect">
            <a:avLst/>
          </a:prstGeom>
          <a:noFill/>
        </p:spPr>
        <p:txBody>
          <a:bodyPr wrap="square" rtlCol="0">
            <a:spAutoFit/>
          </a:bodyPr>
          <a:lstStyle/>
          <a:p>
            <a:r>
              <a:rPr lang="en-US" sz="1600">
                <a:solidFill>
                  <a:prstClr val="black">
                    <a:lumMod val="75000"/>
                    <a:lumOff val="25000"/>
                  </a:prstClr>
                </a:solidFill>
                <a:cs typeface="Arial" panose="020B0604020202020204" pitchFamily="34" charset="0"/>
              </a:rPr>
              <a:t>Context and </a:t>
            </a:r>
            <a:r>
              <a:rPr lang="en-US" sz="1600" smtClean="0">
                <a:solidFill>
                  <a:prstClr val="black">
                    <a:lumMod val="75000"/>
                    <a:lumOff val="25000"/>
                  </a:prstClr>
                </a:solidFill>
                <a:cs typeface="Arial" panose="020B0604020202020204" pitchFamily="34" charset="0"/>
              </a:rPr>
              <a:t>deliverables</a:t>
            </a:r>
            <a:endParaRPr lang="en-US" sz="1600">
              <a:solidFill>
                <a:prstClr val="black">
                  <a:lumMod val="75000"/>
                  <a:lumOff val="25000"/>
                </a:prstClr>
              </a:solidFill>
              <a:cs typeface="Arial" panose="020B0604020202020204" pitchFamily="34" charset="0"/>
            </a:endParaRPr>
          </a:p>
        </p:txBody>
      </p:sp>
      <p:sp>
        <p:nvSpPr>
          <p:cNvPr id="33" name="Rectángulo 32"/>
          <p:cNvSpPr/>
          <p:nvPr/>
        </p:nvSpPr>
        <p:spPr>
          <a:xfrm>
            <a:off x="1842662" y="2239472"/>
            <a:ext cx="10282663" cy="2446828"/>
          </a:xfrm>
          <a:prstGeom prst="rect">
            <a:avLst/>
          </a:prstGeom>
        </p:spPr>
        <p:txBody>
          <a:bodyPr wrap="square" numCol="1" spcCol="540000">
            <a:noAutofit/>
          </a:bodyPr>
          <a:lstStyle/>
          <a:p>
            <a:pPr>
              <a:spcAft>
                <a:spcPts val="1200"/>
              </a:spcAft>
            </a:pPr>
            <a:r>
              <a:rPr lang="en-US" sz="1400" b="1" dirty="0" smtClean="0">
                <a:solidFill>
                  <a:prstClr val="black">
                    <a:lumMod val="65000"/>
                    <a:lumOff val="35000"/>
                  </a:prstClr>
                </a:solidFill>
              </a:rPr>
              <a:t>Reports and recommendations </a:t>
            </a:r>
            <a:r>
              <a:rPr lang="en-US" sz="1400" b="1" dirty="0">
                <a:solidFill>
                  <a:prstClr val="black">
                    <a:lumMod val="65000"/>
                    <a:lumOff val="35000"/>
                  </a:prstClr>
                </a:solidFill>
              </a:rPr>
              <a:t>published by the working </a:t>
            </a:r>
            <a:r>
              <a:rPr lang="en-US" sz="1400" b="1" dirty="0" smtClean="0">
                <a:solidFill>
                  <a:prstClr val="black">
                    <a:lumMod val="65000"/>
                    <a:lumOff val="35000"/>
                  </a:prstClr>
                </a:solidFill>
              </a:rPr>
              <a:t>group</a:t>
            </a:r>
            <a:endParaRPr lang="en-US" sz="1400" b="1" dirty="0">
              <a:solidFill>
                <a:prstClr val="black">
                  <a:lumMod val="65000"/>
                  <a:lumOff val="35000"/>
                </a:prstClr>
              </a:solidFill>
            </a:endParaRPr>
          </a:p>
          <a:p>
            <a:pPr marL="266700" indent="-171450">
              <a:spcAft>
                <a:spcPts val="900"/>
              </a:spcAft>
              <a:buFont typeface="Wingdings" panose="05000000000000000000" pitchFamily="2" charset="2"/>
              <a:buChar char="§"/>
            </a:pPr>
            <a:r>
              <a:rPr lang="en-US" sz="1200" dirty="0" smtClean="0">
                <a:solidFill>
                  <a:prstClr val="black">
                    <a:lumMod val="65000"/>
                    <a:lumOff val="35000"/>
                  </a:prstClr>
                </a:solidFill>
                <a:hlinkClick r:id="rId6"/>
              </a:rPr>
              <a:t>Recommendations</a:t>
            </a:r>
            <a:r>
              <a:rPr lang="en-US" sz="1200" dirty="0" smtClean="0">
                <a:solidFill>
                  <a:prstClr val="black">
                    <a:lumMod val="65000"/>
                    <a:lumOff val="35000"/>
                  </a:prstClr>
                </a:solidFill>
              </a:rPr>
              <a:t> on the Transition </a:t>
            </a:r>
            <a:r>
              <a:rPr lang="en-US" sz="1200" dirty="0">
                <a:solidFill>
                  <a:prstClr val="black">
                    <a:lumMod val="65000"/>
                    <a:lumOff val="35000"/>
                  </a:prstClr>
                </a:solidFill>
              </a:rPr>
              <a:t>path from EONIA to the €STR </a:t>
            </a:r>
            <a:r>
              <a:rPr lang="en-US" sz="1200" dirty="0" smtClean="0">
                <a:solidFill>
                  <a:prstClr val="black">
                    <a:lumMod val="65000"/>
                    <a:lumOff val="35000"/>
                  </a:prstClr>
                </a:solidFill>
              </a:rPr>
              <a:t>and on </a:t>
            </a:r>
            <a:r>
              <a:rPr lang="en-US" sz="1200" dirty="0">
                <a:solidFill>
                  <a:prstClr val="black">
                    <a:lumMod val="65000"/>
                    <a:lumOff val="35000"/>
                  </a:prstClr>
                </a:solidFill>
              </a:rPr>
              <a:t>a €STR-based forward-looking term structure </a:t>
            </a:r>
            <a:r>
              <a:rPr lang="en-US" sz="1200" dirty="0" smtClean="0">
                <a:solidFill>
                  <a:prstClr val="black">
                    <a:lumMod val="65000"/>
                    <a:lumOff val="35000"/>
                  </a:prstClr>
                </a:solidFill>
              </a:rPr>
              <a:t>methodology</a:t>
            </a:r>
          </a:p>
          <a:p>
            <a:pPr marL="266700" indent="-171450">
              <a:spcAft>
                <a:spcPts val="900"/>
              </a:spcAft>
              <a:buFont typeface="Wingdings" panose="05000000000000000000" pitchFamily="2" charset="2"/>
              <a:buChar char="§"/>
            </a:pPr>
            <a:r>
              <a:rPr lang="en-US" sz="1200" dirty="0">
                <a:solidFill>
                  <a:prstClr val="black">
                    <a:lumMod val="65000"/>
                    <a:lumOff val="35000"/>
                  </a:prstClr>
                </a:solidFill>
                <a:hlinkClick r:id="rId7"/>
              </a:rPr>
              <a:t>Recommendations</a:t>
            </a:r>
            <a:r>
              <a:rPr lang="en-US" sz="1200" dirty="0" smtClean="0">
                <a:solidFill>
                  <a:prstClr val="black">
                    <a:lumMod val="65000"/>
                    <a:lumOff val="35000"/>
                  </a:prstClr>
                </a:solidFill>
              </a:rPr>
              <a:t> on EONIA </a:t>
            </a:r>
            <a:r>
              <a:rPr lang="en-US" sz="1200" dirty="0">
                <a:solidFill>
                  <a:prstClr val="black">
                    <a:lumMod val="65000"/>
                    <a:lumOff val="35000"/>
                  </a:prstClr>
                </a:solidFill>
              </a:rPr>
              <a:t>to €STR legal action </a:t>
            </a:r>
            <a:r>
              <a:rPr lang="en-US" sz="1200" dirty="0" smtClean="0">
                <a:solidFill>
                  <a:prstClr val="black">
                    <a:lumMod val="65000"/>
                    <a:lumOff val="35000"/>
                  </a:prstClr>
                </a:solidFill>
              </a:rPr>
              <a:t>plan</a:t>
            </a:r>
          </a:p>
          <a:p>
            <a:pPr marL="266700" indent="-171450">
              <a:spcAft>
                <a:spcPts val="900"/>
              </a:spcAft>
              <a:buFont typeface="Wingdings" panose="05000000000000000000" pitchFamily="2" charset="2"/>
              <a:buChar char="§"/>
            </a:pPr>
            <a:r>
              <a:rPr lang="en-US" sz="1200" dirty="0">
                <a:solidFill>
                  <a:prstClr val="black">
                    <a:lumMod val="65000"/>
                    <a:lumOff val="35000"/>
                  </a:prstClr>
                </a:solidFill>
                <a:hlinkClick r:id="rId8"/>
              </a:rPr>
              <a:t>Report</a:t>
            </a:r>
            <a:r>
              <a:rPr lang="en-US" sz="1200" dirty="0">
                <a:solidFill>
                  <a:prstClr val="black">
                    <a:lumMod val="65000"/>
                    <a:lumOff val="35000"/>
                  </a:prstClr>
                </a:solidFill>
              </a:rPr>
              <a:t> on </a:t>
            </a:r>
            <a:r>
              <a:rPr lang="en-US" sz="1200" dirty="0" smtClean="0">
                <a:solidFill>
                  <a:prstClr val="black">
                    <a:lumMod val="65000"/>
                    <a:lumOff val="35000"/>
                  </a:prstClr>
                </a:solidFill>
              </a:rPr>
              <a:t>the impact </a:t>
            </a:r>
            <a:r>
              <a:rPr lang="en-US" sz="1200" dirty="0">
                <a:solidFill>
                  <a:prstClr val="black">
                    <a:lumMod val="65000"/>
                    <a:lumOff val="35000"/>
                  </a:prstClr>
                </a:solidFill>
              </a:rPr>
              <a:t>of the transition from EONIA to the €STR on cash and derivatives </a:t>
            </a:r>
            <a:r>
              <a:rPr lang="en-US" sz="1200" dirty="0" smtClean="0">
                <a:solidFill>
                  <a:prstClr val="black">
                    <a:lumMod val="65000"/>
                    <a:lumOff val="35000"/>
                  </a:prstClr>
                </a:solidFill>
              </a:rPr>
              <a:t>products</a:t>
            </a:r>
          </a:p>
          <a:p>
            <a:pPr marL="266700" indent="-171450">
              <a:spcAft>
                <a:spcPts val="900"/>
              </a:spcAft>
              <a:buFont typeface="Wingdings" panose="05000000000000000000" pitchFamily="2" charset="2"/>
              <a:buChar char="§"/>
            </a:pPr>
            <a:r>
              <a:rPr lang="en-US" sz="1200" dirty="0" smtClean="0">
                <a:solidFill>
                  <a:prstClr val="black">
                    <a:lumMod val="65000"/>
                    <a:lumOff val="35000"/>
                  </a:prstClr>
                </a:solidFill>
                <a:hlinkClick r:id="rId9"/>
              </a:rPr>
              <a:t>Report</a:t>
            </a:r>
            <a:r>
              <a:rPr lang="en-US" sz="1200" dirty="0" smtClean="0">
                <a:solidFill>
                  <a:prstClr val="black">
                    <a:lumMod val="65000"/>
                    <a:lumOff val="35000"/>
                  </a:prstClr>
                </a:solidFill>
              </a:rPr>
              <a:t> on risk </a:t>
            </a:r>
            <a:r>
              <a:rPr lang="en-US" sz="1200" dirty="0">
                <a:solidFill>
                  <a:prstClr val="black">
                    <a:lumMod val="65000"/>
                    <a:lumOff val="35000"/>
                  </a:prstClr>
                </a:solidFill>
              </a:rPr>
              <a:t>management implications of the transition from EONIA to the €STR and the introduction of €STR-based fallbacks for </a:t>
            </a:r>
            <a:r>
              <a:rPr lang="en-US" sz="1200" dirty="0" smtClean="0">
                <a:solidFill>
                  <a:prstClr val="black">
                    <a:lumMod val="65000"/>
                    <a:lumOff val="35000"/>
                  </a:prstClr>
                </a:solidFill>
              </a:rPr>
              <a:t>EURIBOR</a:t>
            </a:r>
          </a:p>
          <a:p>
            <a:pPr marL="266700" indent="-171450">
              <a:spcAft>
                <a:spcPts val="900"/>
              </a:spcAft>
              <a:buFont typeface="Wingdings" panose="05000000000000000000" pitchFamily="2" charset="2"/>
              <a:buChar char="§"/>
            </a:pPr>
            <a:r>
              <a:rPr lang="en-US" sz="1200" dirty="0">
                <a:solidFill>
                  <a:prstClr val="black">
                    <a:lumMod val="65000"/>
                    <a:lumOff val="35000"/>
                  </a:prstClr>
                </a:solidFill>
                <a:hlinkClick r:id="rId10"/>
              </a:rPr>
              <a:t>Report</a:t>
            </a:r>
            <a:r>
              <a:rPr lang="en-US" sz="1200" dirty="0">
                <a:solidFill>
                  <a:prstClr val="black">
                    <a:lumMod val="65000"/>
                    <a:lumOff val="35000"/>
                  </a:prstClr>
                </a:solidFill>
              </a:rPr>
              <a:t> on </a:t>
            </a:r>
            <a:r>
              <a:rPr lang="en-US" sz="1200" dirty="0" smtClean="0">
                <a:solidFill>
                  <a:prstClr val="black">
                    <a:lumMod val="65000"/>
                    <a:lumOff val="35000"/>
                  </a:prstClr>
                </a:solidFill>
              </a:rPr>
              <a:t>Financial </a:t>
            </a:r>
            <a:r>
              <a:rPr lang="en-US" sz="1200" dirty="0">
                <a:solidFill>
                  <a:prstClr val="black">
                    <a:lumMod val="65000"/>
                    <a:lumOff val="35000"/>
                  </a:prstClr>
                </a:solidFill>
              </a:rPr>
              <a:t>accounting implications of the transition from EONIA to the €STR and the introduction of €STR-based fallbacks for </a:t>
            </a:r>
            <a:r>
              <a:rPr lang="en-US" sz="1200" dirty="0" smtClean="0">
                <a:solidFill>
                  <a:prstClr val="black">
                    <a:lumMod val="65000"/>
                    <a:lumOff val="35000"/>
                  </a:prstClr>
                </a:solidFill>
              </a:rPr>
              <a:t>EURIBOR</a:t>
            </a:r>
          </a:p>
          <a:p>
            <a:pPr marL="266700" indent="-171450">
              <a:spcAft>
                <a:spcPts val="900"/>
              </a:spcAft>
              <a:buFont typeface="Wingdings" panose="05000000000000000000" pitchFamily="2" charset="2"/>
              <a:buChar char="§"/>
            </a:pPr>
            <a:r>
              <a:rPr lang="en-US" sz="1200" dirty="0">
                <a:solidFill>
                  <a:prstClr val="black">
                    <a:lumMod val="65000"/>
                    <a:lumOff val="35000"/>
                  </a:prstClr>
                </a:solidFill>
                <a:hlinkClick r:id="rId11"/>
              </a:rPr>
              <a:t>Report</a:t>
            </a:r>
            <a:r>
              <a:rPr lang="en-US" sz="1200" dirty="0">
                <a:solidFill>
                  <a:prstClr val="black">
                    <a:lumMod val="65000"/>
                    <a:lumOff val="35000"/>
                  </a:prstClr>
                </a:solidFill>
              </a:rPr>
              <a:t> on </a:t>
            </a:r>
            <a:r>
              <a:rPr lang="en-US" sz="1200" dirty="0" smtClean="0">
                <a:solidFill>
                  <a:prstClr val="black">
                    <a:lumMod val="65000"/>
                    <a:lumOff val="35000"/>
                  </a:prstClr>
                </a:solidFill>
              </a:rPr>
              <a:t>Fallback </a:t>
            </a:r>
            <a:r>
              <a:rPr lang="en-US" sz="1200" dirty="0">
                <a:solidFill>
                  <a:prstClr val="black">
                    <a:lumMod val="65000"/>
                    <a:lumOff val="35000"/>
                  </a:prstClr>
                </a:solidFill>
              </a:rPr>
              <a:t>provisions in contracts for cash products and derivatives transactions referencing </a:t>
            </a:r>
            <a:r>
              <a:rPr lang="en-US" sz="1200" dirty="0" smtClean="0">
                <a:solidFill>
                  <a:prstClr val="black">
                    <a:lumMod val="65000"/>
                    <a:lumOff val="35000"/>
                  </a:prstClr>
                </a:solidFill>
              </a:rPr>
              <a:t>EURIBOR</a:t>
            </a:r>
          </a:p>
          <a:p>
            <a:pPr marL="266700" indent="-171450">
              <a:spcAft>
                <a:spcPts val="900"/>
              </a:spcAft>
              <a:buFont typeface="Wingdings" panose="05000000000000000000" pitchFamily="2" charset="2"/>
              <a:buChar char="§"/>
            </a:pPr>
            <a:r>
              <a:rPr lang="en-US" sz="1200" dirty="0" smtClean="0">
                <a:solidFill>
                  <a:prstClr val="black">
                    <a:lumMod val="65000"/>
                    <a:lumOff val="35000"/>
                  </a:prstClr>
                </a:solidFill>
                <a:hlinkClick r:id="rId12"/>
              </a:rPr>
              <a:t>Report</a:t>
            </a:r>
            <a:r>
              <a:rPr lang="en-US" sz="1200" dirty="0" smtClean="0">
                <a:solidFill>
                  <a:prstClr val="black">
                    <a:lumMod val="65000"/>
                    <a:lumOff val="35000"/>
                  </a:prstClr>
                </a:solidFill>
              </a:rPr>
              <a:t> on €</a:t>
            </a:r>
            <a:r>
              <a:rPr lang="en-US" sz="1200" dirty="0">
                <a:solidFill>
                  <a:prstClr val="black">
                    <a:lumMod val="65000"/>
                    <a:lumOff val="35000"/>
                  </a:prstClr>
                </a:solidFill>
              </a:rPr>
              <a:t>STR fallback arrangements</a:t>
            </a:r>
            <a:endParaRPr lang="en-US" sz="1200" dirty="0" smtClean="0">
              <a:solidFill>
                <a:prstClr val="black">
                  <a:lumMod val="65000"/>
                  <a:lumOff val="35000"/>
                </a:prstClr>
              </a:solidFill>
            </a:endParaRPr>
          </a:p>
          <a:p>
            <a:pPr marL="266700" indent="-171450">
              <a:spcAft>
                <a:spcPts val="900"/>
              </a:spcAft>
              <a:buFont typeface="Wingdings" panose="05000000000000000000" pitchFamily="2" charset="2"/>
              <a:buChar char="§"/>
            </a:pPr>
            <a:r>
              <a:rPr lang="en-US" sz="1200" dirty="0">
                <a:solidFill>
                  <a:prstClr val="black">
                    <a:lumMod val="65000"/>
                    <a:lumOff val="35000"/>
                  </a:prstClr>
                </a:solidFill>
                <a:hlinkClick r:id="rId13"/>
              </a:rPr>
              <a:t>Communication </a:t>
            </a:r>
            <a:r>
              <a:rPr lang="en-US" sz="1200" dirty="0" smtClean="0">
                <a:solidFill>
                  <a:prstClr val="black">
                    <a:lumMod val="65000"/>
                    <a:lumOff val="35000"/>
                  </a:prstClr>
                </a:solidFill>
                <a:hlinkClick r:id="rId13"/>
              </a:rPr>
              <a:t>toolkit</a:t>
            </a:r>
            <a:endParaRPr lang="en-US" sz="1200" dirty="0">
              <a:solidFill>
                <a:prstClr val="black">
                  <a:lumMod val="65000"/>
                  <a:lumOff val="35000"/>
                </a:prstClr>
              </a:solidFill>
            </a:endParaRPr>
          </a:p>
        </p:txBody>
      </p:sp>
      <p:sp>
        <p:nvSpPr>
          <p:cNvPr id="34" name="Elipse 33"/>
          <p:cNvSpPr/>
          <p:nvPr/>
        </p:nvSpPr>
        <p:spPr>
          <a:xfrm>
            <a:off x="1554403" y="2246174"/>
            <a:ext cx="261257" cy="264592"/>
          </a:xfrm>
          <a:prstGeom prst="ellipse">
            <a:avLst/>
          </a:prstGeom>
          <a:solidFill>
            <a:srgbClr val="BDDBE3"/>
          </a:solidFill>
          <a:ln w="38100" cap="flat" algn="ctr">
            <a:solidFill>
              <a:srgbClr val="1386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cs typeface="Arial" panose="020B0604020202020204" pitchFamily="34" charset="0"/>
            </a:endParaRPr>
          </a:p>
        </p:txBody>
      </p:sp>
      <p:sp>
        <p:nvSpPr>
          <p:cNvPr id="13" name="Marcador de texto 9">
            <a:extLst>
              <a:ext uri="{FF2B5EF4-FFF2-40B4-BE49-F238E27FC236}">
                <a16:creationId xmlns="" xmlns:a16="http://schemas.microsoft.com/office/drawing/2014/main" id="{339012C0-BF72-4C1F-8C2A-892B62840DFF}"/>
              </a:ext>
            </a:extLst>
          </p:cNvPr>
          <p:cNvSpPr>
            <a:spLocks noGrp="1"/>
          </p:cNvSpPr>
          <p:nvPr/>
        </p:nvSpPr>
        <p:spPr>
          <a:xfrm>
            <a:off x="694087" y="389183"/>
            <a:ext cx="10660597" cy="518400"/>
          </a:xfrm>
          <a:prstGeom prst="rect">
            <a:avLst/>
          </a:prstGeom>
        </p:spPr>
        <p:txBody>
          <a:bodyPr/>
          <a:lstStyle>
            <a:lvl1pPr marL="0" indent="0" algn="l" defTabSz="914400" rtl="0" eaLnBrk="1" latinLnBrk="0" hangingPunct="1">
              <a:lnSpc>
                <a:spcPct val="90000"/>
              </a:lnSpc>
              <a:spcBef>
                <a:spcPts val="1000"/>
              </a:spcBef>
              <a:buFontTx/>
              <a:buNone/>
              <a:defRPr sz="3200" kern="1200" baseline="0">
                <a:solidFill>
                  <a:srgbClr val="FF0000"/>
                </a:solidFill>
                <a:latin typeface="+mn-lt"/>
                <a:ea typeface="+mn-ea"/>
                <a:cs typeface="+mn-cs"/>
              </a:defRPr>
            </a:lvl1pPr>
            <a:lvl2pPr marL="4572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2pPr>
            <a:lvl3pPr marL="9144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3pPr>
            <a:lvl4pPr marL="13716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4pPr>
            <a:lvl5pPr marL="1828800" indent="0" algn="l" defTabSz="914400" rtl="0" eaLnBrk="1" latinLnBrk="0" hangingPunct="1">
              <a:lnSpc>
                <a:spcPct val="90000"/>
              </a:lnSpc>
              <a:spcBef>
                <a:spcPts val="500"/>
              </a:spcBef>
              <a:buFontTx/>
              <a:buNone/>
              <a:defRPr sz="3200" kern="1200">
                <a:solidFill>
                  <a:srgbClr val="FF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Font typeface="Arial" panose="020B0604020202020204" pitchFamily="34" charset="0"/>
              <a:buNone/>
            </a:pPr>
            <a:r>
              <a:rPr lang="en-US" sz="2400" b="1">
                <a:solidFill>
                  <a:srgbClr val="DEEDF1">
                    <a:lumMod val="50000"/>
                  </a:srgbClr>
                </a:solidFill>
                <a:cs typeface="Arial" panose="020B0604020202020204" pitchFamily="34" charset="0"/>
              </a:rPr>
              <a:t>The role of the working group on euro risk-free rates</a:t>
            </a:r>
          </a:p>
        </p:txBody>
      </p:sp>
      <p:sp>
        <p:nvSpPr>
          <p:cNvPr id="10" name="Rectangle 9"/>
          <p:cNvSpPr>
            <a:spLocks noChangeArrowheads="1"/>
          </p:cNvSpPr>
          <p:nvPr/>
        </p:nvSpPr>
        <p:spPr>
          <a:xfrm>
            <a:off x="727212" y="1196362"/>
            <a:ext cx="10861050" cy="748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1" eaLnBrk="1" hangingPunct="1">
              <a:spcAft>
                <a:spcPts val="400"/>
              </a:spcAft>
            </a:pPr>
            <a:r>
              <a:rPr lang="en-US" altLang="es-ES" sz="1200" dirty="0">
                <a:solidFill>
                  <a:prstClr val="black">
                    <a:lumMod val="65000"/>
                    <a:lumOff val="35000"/>
                  </a:prstClr>
                </a:solidFill>
                <a:latin typeface="Arial"/>
              </a:rPr>
              <a:t>As part of its mandate, the working group published a set of recommendations </a:t>
            </a:r>
            <a:r>
              <a:rPr lang="en-US" altLang="es-ES" sz="1200" dirty="0" smtClean="0">
                <a:solidFill>
                  <a:prstClr val="black">
                    <a:lumMod val="65000"/>
                    <a:lumOff val="35000"/>
                  </a:prstClr>
                </a:solidFill>
                <a:latin typeface="Arial"/>
              </a:rPr>
              <a:t>and reports to provide guidance </a:t>
            </a:r>
            <a:r>
              <a:rPr lang="en-GB" altLang="es-ES" sz="1200" dirty="0" smtClean="0">
                <a:solidFill>
                  <a:prstClr val="black">
                    <a:lumMod val="65000"/>
                    <a:lumOff val="35000"/>
                  </a:prstClr>
                </a:solidFill>
                <a:latin typeface="Arial"/>
              </a:rPr>
              <a:t>for</a:t>
            </a:r>
            <a:r>
              <a:rPr lang="en-GB" altLang="es-ES" sz="1200" dirty="0">
                <a:solidFill>
                  <a:prstClr val="black">
                    <a:lumMod val="65000"/>
                    <a:lumOff val="35000"/>
                  </a:prstClr>
                </a:solidFill>
                <a:latin typeface="Arial"/>
              </a:rPr>
              <a:t>:</a:t>
            </a:r>
            <a:endParaRPr lang="es-ES" altLang="es-ES" sz="1200" dirty="0">
              <a:solidFill>
                <a:prstClr val="black">
                  <a:lumMod val="65000"/>
                  <a:lumOff val="35000"/>
                </a:prstClr>
              </a:solidFill>
              <a:latin typeface="Arial"/>
            </a:endParaRPr>
          </a:p>
          <a:p>
            <a:pPr marL="360363" lvl="1" indent="-171450" eaLnBrk="1" hangingPunct="1">
              <a:spcAft>
                <a:spcPts val="400"/>
              </a:spcAft>
              <a:buFont typeface="Wingdings" panose="05000000000000000000" pitchFamily="2" charset="2"/>
              <a:buChar char="§"/>
            </a:pPr>
            <a:r>
              <a:rPr lang="en-GB" altLang="es-ES" sz="1200" dirty="0">
                <a:solidFill>
                  <a:prstClr val="black">
                    <a:lumMod val="65000"/>
                    <a:lumOff val="35000"/>
                  </a:prstClr>
                </a:solidFill>
                <a:latin typeface="Arial"/>
              </a:rPr>
              <a:t>A transition from EONIA to the euro risk-free rate (€STR); and</a:t>
            </a:r>
            <a:endParaRPr lang="es-ES" altLang="es-ES" sz="1200" dirty="0">
              <a:solidFill>
                <a:prstClr val="black">
                  <a:lumMod val="65000"/>
                  <a:lumOff val="35000"/>
                </a:prstClr>
              </a:solidFill>
              <a:latin typeface="Arial"/>
            </a:endParaRPr>
          </a:p>
          <a:p>
            <a:pPr marL="360363" lvl="1" indent="-171450" eaLnBrk="1" hangingPunct="1">
              <a:spcAft>
                <a:spcPts val="400"/>
              </a:spcAft>
              <a:buFont typeface="Wingdings" panose="05000000000000000000" pitchFamily="2" charset="2"/>
              <a:buChar char="§"/>
            </a:pPr>
            <a:r>
              <a:rPr lang="en-GB" altLang="es-ES" sz="1200" dirty="0" err="1">
                <a:solidFill>
                  <a:prstClr val="black">
                    <a:lumMod val="65000"/>
                    <a:lumOff val="35000"/>
                  </a:prstClr>
                </a:solidFill>
                <a:latin typeface="Arial"/>
              </a:rPr>
              <a:t>Fallbacks</a:t>
            </a:r>
            <a:r>
              <a:rPr lang="en-GB" altLang="es-ES" sz="1200" dirty="0">
                <a:solidFill>
                  <a:prstClr val="black">
                    <a:lumMod val="65000"/>
                    <a:lumOff val="35000"/>
                  </a:prstClr>
                </a:solidFill>
                <a:latin typeface="Arial"/>
              </a:rPr>
              <a:t> for the euro risk-free rate and EURIBOR.</a:t>
            </a:r>
            <a:endParaRPr lang="es-ES" altLang="es-ES" sz="1200" dirty="0">
              <a:solidFill>
                <a:prstClr val="black">
                  <a:lumMod val="65000"/>
                  <a:lumOff val="35000"/>
                </a:prstClr>
              </a:solidFill>
              <a:latin typeface="Arial"/>
            </a:endParaRPr>
          </a:p>
        </p:txBody>
      </p:sp>
      <p:sp>
        <p:nvSpPr>
          <p:cNvPr id="15" name="Rectángulo 32"/>
          <p:cNvSpPr/>
          <p:nvPr/>
        </p:nvSpPr>
        <p:spPr>
          <a:xfrm>
            <a:off x="619125" y="2623018"/>
            <a:ext cx="983532" cy="2072807"/>
          </a:xfrm>
          <a:prstGeom prst="rect">
            <a:avLst/>
          </a:prstGeom>
        </p:spPr>
        <p:txBody>
          <a:bodyPr wrap="square" lIns="36000" tIns="36000" rIns="36000" bIns="36000" numCol="1" spcCol="540000">
            <a:noAutofit/>
          </a:bodyPr>
          <a:lstStyle/>
          <a:p>
            <a:pPr algn="r">
              <a:spcAft>
                <a:spcPts val="900"/>
              </a:spcAft>
            </a:pPr>
            <a:r>
              <a:rPr lang="en-US" sz="1200" b="1">
                <a:solidFill>
                  <a:srgbClr val="458FA3"/>
                </a:solidFill>
                <a:cs typeface="Arial" panose="020B0604020202020204" pitchFamily="34" charset="0"/>
              </a:rPr>
              <a:t>March </a:t>
            </a:r>
            <a:endParaRPr lang="en-US" sz="1200" b="1" smtClean="0">
              <a:solidFill>
                <a:srgbClr val="458FA3"/>
              </a:solidFill>
              <a:cs typeface="Arial" panose="020B0604020202020204" pitchFamily="34" charset="0"/>
            </a:endParaRPr>
          </a:p>
          <a:p>
            <a:pPr algn="r">
              <a:spcAft>
                <a:spcPts val="900"/>
              </a:spcAft>
            </a:pPr>
            <a:r>
              <a:rPr lang="en-US" sz="1200" b="1" smtClean="0">
                <a:solidFill>
                  <a:srgbClr val="458FA3"/>
                </a:solidFill>
                <a:cs typeface="Arial" panose="020B0604020202020204" pitchFamily="34" charset="0"/>
              </a:rPr>
              <a:t>July</a:t>
            </a:r>
          </a:p>
          <a:p>
            <a:pPr algn="r">
              <a:spcAft>
                <a:spcPts val="900"/>
              </a:spcAft>
            </a:pPr>
            <a:r>
              <a:rPr lang="en-US" sz="1200" b="1" smtClean="0">
                <a:solidFill>
                  <a:srgbClr val="458FA3"/>
                </a:solidFill>
                <a:cs typeface="Arial" panose="020B0604020202020204" pitchFamily="34" charset="0"/>
              </a:rPr>
              <a:t> September</a:t>
            </a:r>
          </a:p>
          <a:p>
            <a:pPr algn="r">
              <a:spcAft>
                <a:spcPts val="900"/>
              </a:spcAft>
            </a:pPr>
            <a:r>
              <a:rPr lang="en-US" sz="1200" b="1" smtClean="0">
                <a:solidFill>
                  <a:srgbClr val="458FA3"/>
                </a:solidFill>
                <a:cs typeface="Arial" panose="020B0604020202020204" pitchFamily="34" charset="0"/>
              </a:rPr>
              <a:t> October</a:t>
            </a:r>
          </a:p>
          <a:p>
            <a:pPr algn="r">
              <a:spcAft>
                <a:spcPts val="900"/>
              </a:spcAft>
            </a:pPr>
            <a:r>
              <a:rPr lang="en-US" sz="1200" b="1" smtClean="0">
                <a:solidFill>
                  <a:srgbClr val="458FA3"/>
                </a:solidFill>
                <a:cs typeface="Arial" panose="020B0604020202020204" pitchFamily="34" charset="0"/>
              </a:rPr>
              <a:t> November</a:t>
            </a:r>
          </a:p>
          <a:p>
            <a:pPr algn="r">
              <a:spcAft>
                <a:spcPts val="900"/>
              </a:spcAft>
            </a:pPr>
            <a:endParaRPr lang="en-US" sz="1200" b="1" smtClean="0">
              <a:solidFill>
                <a:srgbClr val="458FA3"/>
              </a:solidFill>
              <a:cs typeface="Arial" panose="020B0604020202020204" pitchFamily="34" charset="0"/>
            </a:endParaRPr>
          </a:p>
          <a:p>
            <a:pPr algn="r">
              <a:spcAft>
                <a:spcPts val="900"/>
              </a:spcAft>
            </a:pPr>
            <a:endParaRPr lang="en-US" sz="1200" b="1">
              <a:solidFill>
                <a:srgbClr val="458FA3"/>
              </a:solidFill>
              <a:cs typeface="Arial" panose="020B0604020202020204" pitchFamily="34" charset="0"/>
            </a:endParaRPr>
          </a:p>
          <a:p>
            <a:pPr algn="r">
              <a:spcAft>
                <a:spcPts val="900"/>
              </a:spcAft>
            </a:pPr>
            <a:r>
              <a:rPr lang="en-US" sz="1200" b="1" smtClean="0">
                <a:solidFill>
                  <a:srgbClr val="458FA3"/>
                </a:solidFill>
                <a:cs typeface="Arial" panose="020B0604020202020204" pitchFamily="34" charset="0"/>
              </a:rPr>
              <a:t>December</a:t>
            </a:r>
            <a:endParaRPr lang="en-US" sz="1200" b="1">
              <a:solidFill>
                <a:srgbClr val="458FA3"/>
              </a:solidFill>
              <a:cs typeface="Arial" panose="020B0604020202020204" pitchFamily="34" charset="0"/>
            </a:endParaRPr>
          </a:p>
          <a:p>
            <a:pPr algn="r">
              <a:spcAft>
                <a:spcPts val="900"/>
              </a:spcAft>
            </a:pPr>
            <a:endParaRPr lang="en-US" sz="1200" b="1">
              <a:solidFill>
                <a:srgbClr val="458FA3"/>
              </a:solidFill>
              <a:cs typeface="Arial" panose="020B0604020202020204" pitchFamily="34" charset="0"/>
            </a:endParaRPr>
          </a:p>
        </p:txBody>
      </p:sp>
      <p:sp>
        <p:nvSpPr>
          <p:cNvPr id="2" name="Rectangle 1"/>
          <p:cNvSpPr/>
          <p:nvPr/>
        </p:nvSpPr>
        <p:spPr>
          <a:xfrm>
            <a:off x="965495" y="2235660"/>
            <a:ext cx="582211" cy="307777"/>
          </a:xfrm>
          <a:prstGeom prst="rect">
            <a:avLst/>
          </a:prstGeom>
        </p:spPr>
        <p:txBody>
          <a:bodyPr wrap="none">
            <a:spAutoFit/>
          </a:bodyPr>
          <a:lstStyle/>
          <a:p>
            <a:pPr algn="r">
              <a:spcAft>
                <a:spcPts val="900"/>
              </a:spcAft>
            </a:pPr>
            <a:r>
              <a:rPr lang="en-US" sz="1400" b="1" smtClean="0">
                <a:solidFill>
                  <a:srgbClr val="FF0000"/>
                </a:solidFill>
                <a:cs typeface="Arial" panose="020B0604020202020204" pitchFamily="34" charset="0"/>
              </a:rPr>
              <a:t>2019</a:t>
            </a:r>
            <a:endParaRPr lang="en-US" sz="1400" b="1">
              <a:solidFill>
                <a:srgbClr val="FF0000"/>
              </a:solidFill>
              <a:cs typeface="Arial" panose="020B0604020202020204" pitchFamily="34" charset="0"/>
            </a:endParaRPr>
          </a:p>
        </p:txBody>
      </p:sp>
      <p:sp>
        <p:nvSpPr>
          <p:cNvPr id="16" name="Elipse 33"/>
          <p:cNvSpPr/>
          <p:nvPr/>
        </p:nvSpPr>
        <p:spPr>
          <a:xfrm>
            <a:off x="1554403" y="5061347"/>
            <a:ext cx="261257" cy="264592"/>
          </a:xfrm>
          <a:prstGeom prst="ellipse">
            <a:avLst/>
          </a:prstGeom>
          <a:solidFill>
            <a:srgbClr val="BDDBE3"/>
          </a:solidFill>
          <a:ln w="38100" cap="flat" algn="ctr">
            <a:solidFill>
              <a:srgbClr val="1386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cs typeface="Arial" panose="020B0604020202020204" pitchFamily="34" charset="0"/>
            </a:endParaRPr>
          </a:p>
        </p:txBody>
      </p:sp>
      <p:sp>
        <p:nvSpPr>
          <p:cNvPr id="17" name="Rectangle 16"/>
          <p:cNvSpPr/>
          <p:nvPr/>
        </p:nvSpPr>
        <p:spPr>
          <a:xfrm>
            <a:off x="965495" y="5050833"/>
            <a:ext cx="582211" cy="307777"/>
          </a:xfrm>
          <a:prstGeom prst="rect">
            <a:avLst/>
          </a:prstGeom>
        </p:spPr>
        <p:txBody>
          <a:bodyPr wrap="none">
            <a:spAutoFit/>
          </a:bodyPr>
          <a:lstStyle/>
          <a:p>
            <a:pPr algn="r">
              <a:spcAft>
                <a:spcPts val="900"/>
              </a:spcAft>
            </a:pPr>
            <a:r>
              <a:rPr lang="en-US" sz="1400" b="1" dirty="0" smtClean="0">
                <a:solidFill>
                  <a:srgbClr val="FF0000"/>
                </a:solidFill>
                <a:cs typeface="Arial" panose="020B0604020202020204" pitchFamily="34" charset="0"/>
              </a:rPr>
              <a:t>2020</a:t>
            </a:r>
            <a:endParaRPr lang="en-US" sz="1400" b="1" dirty="0">
              <a:solidFill>
                <a:srgbClr val="FF0000"/>
              </a:solidFill>
              <a:cs typeface="Arial" panose="020B0604020202020204" pitchFamily="34" charset="0"/>
            </a:endParaRPr>
          </a:p>
        </p:txBody>
      </p:sp>
      <p:sp>
        <p:nvSpPr>
          <p:cNvPr id="18" name="Rectángulo 32"/>
          <p:cNvSpPr/>
          <p:nvPr/>
        </p:nvSpPr>
        <p:spPr>
          <a:xfrm>
            <a:off x="619125" y="5400282"/>
            <a:ext cx="983532" cy="615482"/>
          </a:xfrm>
          <a:prstGeom prst="rect">
            <a:avLst/>
          </a:prstGeom>
        </p:spPr>
        <p:txBody>
          <a:bodyPr wrap="square" lIns="36000" tIns="36000" rIns="36000" bIns="36000" numCol="1" spcCol="540000">
            <a:noAutofit/>
          </a:bodyPr>
          <a:lstStyle/>
          <a:p>
            <a:pPr algn="r">
              <a:spcAft>
                <a:spcPts val="900"/>
              </a:spcAft>
            </a:pPr>
            <a:r>
              <a:rPr lang="en-US" sz="1200" b="1" dirty="0" smtClean="0">
                <a:solidFill>
                  <a:srgbClr val="458FA3"/>
                </a:solidFill>
                <a:cs typeface="Arial" panose="020B0604020202020204" pitchFamily="34" charset="0"/>
              </a:rPr>
              <a:t>February </a:t>
            </a:r>
          </a:p>
          <a:p>
            <a:pPr algn="r">
              <a:spcAft>
                <a:spcPts val="900"/>
              </a:spcAft>
            </a:pPr>
            <a:r>
              <a:rPr lang="en-US" sz="1200" b="1" dirty="0" smtClean="0">
                <a:solidFill>
                  <a:srgbClr val="458FA3"/>
                </a:solidFill>
                <a:cs typeface="Arial" panose="020B0604020202020204" pitchFamily="34" charset="0"/>
              </a:rPr>
              <a:t>April</a:t>
            </a:r>
          </a:p>
          <a:p>
            <a:pPr algn="r">
              <a:spcAft>
                <a:spcPts val="900"/>
              </a:spcAft>
            </a:pPr>
            <a:endParaRPr lang="en-US" sz="1200" b="1" dirty="0">
              <a:solidFill>
                <a:srgbClr val="458FA3"/>
              </a:solidFill>
              <a:cs typeface="Arial" panose="020B0604020202020204" pitchFamily="34" charset="0"/>
            </a:endParaRPr>
          </a:p>
        </p:txBody>
      </p:sp>
      <p:sp>
        <p:nvSpPr>
          <p:cNvPr id="19" name="Rectángulo 32"/>
          <p:cNvSpPr/>
          <p:nvPr/>
        </p:nvSpPr>
        <p:spPr>
          <a:xfrm>
            <a:off x="1842663" y="5042297"/>
            <a:ext cx="9425586" cy="986905"/>
          </a:xfrm>
          <a:prstGeom prst="rect">
            <a:avLst/>
          </a:prstGeom>
        </p:spPr>
        <p:txBody>
          <a:bodyPr wrap="square" numCol="1" spcCol="540000">
            <a:noAutofit/>
          </a:bodyPr>
          <a:lstStyle/>
          <a:p>
            <a:pPr>
              <a:spcAft>
                <a:spcPts val="1200"/>
              </a:spcAft>
            </a:pPr>
            <a:r>
              <a:rPr lang="en-US" sz="1400" b="1" dirty="0" smtClean="0">
                <a:solidFill>
                  <a:prstClr val="black">
                    <a:lumMod val="65000"/>
                    <a:lumOff val="35000"/>
                  </a:prstClr>
                </a:solidFill>
              </a:rPr>
              <a:t>Reports and recommendations to be published </a:t>
            </a:r>
            <a:r>
              <a:rPr lang="en-US" sz="1400" b="1" dirty="0">
                <a:solidFill>
                  <a:prstClr val="black">
                    <a:lumMod val="65000"/>
                    <a:lumOff val="35000"/>
                  </a:prstClr>
                </a:solidFill>
              </a:rPr>
              <a:t>by the working </a:t>
            </a:r>
            <a:r>
              <a:rPr lang="en-US" sz="1400" b="1" dirty="0" smtClean="0">
                <a:solidFill>
                  <a:prstClr val="black">
                    <a:lumMod val="65000"/>
                    <a:lumOff val="35000"/>
                  </a:prstClr>
                </a:solidFill>
              </a:rPr>
              <a:t>group</a:t>
            </a:r>
            <a:endParaRPr lang="en-US" sz="1400" b="1" dirty="0">
              <a:solidFill>
                <a:prstClr val="black">
                  <a:lumMod val="65000"/>
                  <a:lumOff val="35000"/>
                </a:prstClr>
              </a:solidFill>
            </a:endParaRPr>
          </a:p>
          <a:p>
            <a:pPr marL="266700" indent="-171450">
              <a:spcAft>
                <a:spcPts val="900"/>
              </a:spcAft>
              <a:buFont typeface="Wingdings" panose="05000000000000000000" pitchFamily="2" charset="2"/>
              <a:buChar char="§"/>
            </a:pPr>
            <a:r>
              <a:rPr lang="en-US" sz="1200" dirty="0" smtClean="0">
                <a:solidFill>
                  <a:prstClr val="black">
                    <a:lumMod val="65000"/>
                    <a:lumOff val="35000"/>
                  </a:prstClr>
                </a:solidFill>
                <a:hlinkClick r:id="rId14"/>
              </a:rPr>
              <a:t>Report on the transfer of EONIA’s cash and derivatives markets liquidity to the €STR</a:t>
            </a:r>
            <a:endParaRPr lang="en-US" sz="1200" dirty="0" smtClean="0">
              <a:solidFill>
                <a:prstClr val="black">
                  <a:lumMod val="65000"/>
                  <a:lumOff val="35000"/>
                </a:prstClr>
              </a:solidFill>
            </a:endParaRPr>
          </a:p>
          <a:p>
            <a:pPr marL="266700" indent="-171450">
              <a:spcAft>
                <a:spcPts val="900"/>
              </a:spcAft>
              <a:buFont typeface="Wingdings" panose="05000000000000000000" pitchFamily="2" charset="2"/>
              <a:buChar char="§"/>
            </a:pPr>
            <a:r>
              <a:rPr lang="en-US" sz="1200" dirty="0" smtClean="0">
                <a:solidFill>
                  <a:prstClr val="black">
                    <a:lumMod val="65000"/>
                    <a:lumOff val="35000"/>
                  </a:prstClr>
                </a:solidFill>
                <a:hlinkClick r:id="rId15"/>
              </a:rPr>
              <a:t>Summary of responses to the public consultation on </a:t>
            </a:r>
            <a:r>
              <a:rPr lang="en-US" sz="1200" dirty="0" err="1" smtClean="0">
                <a:solidFill>
                  <a:prstClr val="black">
                    <a:lumMod val="65000"/>
                    <a:lumOff val="35000"/>
                  </a:prstClr>
                </a:solidFill>
                <a:hlinkClick r:id="rId15"/>
              </a:rPr>
              <a:t>swaptions</a:t>
            </a:r>
            <a:r>
              <a:rPr lang="en-US" sz="1200" dirty="0" smtClean="0">
                <a:solidFill>
                  <a:prstClr val="black">
                    <a:lumMod val="65000"/>
                    <a:lumOff val="35000"/>
                  </a:prstClr>
                </a:solidFill>
                <a:hlinkClick r:id="rId15"/>
              </a:rPr>
              <a:t> impacted by the CCP discount from EONIA to €STR</a:t>
            </a:r>
            <a:endParaRPr lang="en-US" sz="1200" dirty="0" smtClean="0">
              <a:solidFill>
                <a:prstClr val="black">
                  <a:lumMod val="65000"/>
                  <a:lumOff val="35000"/>
                </a:prstClr>
              </a:solidFill>
            </a:endParaRPr>
          </a:p>
          <a:p>
            <a:pPr marL="266700" indent="-171450">
              <a:spcAft>
                <a:spcPts val="900"/>
              </a:spcAft>
              <a:buFont typeface="Wingdings" panose="05000000000000000000" pitchFamily="2" charset="2"/>
              <a:buChar char="§"/>
            </a:pPr>
            <a:r>
              <a:rPr lang="en-US" sz="1200" dirty="0" smtClean="0">
                <a:solidFill>
                  <a:prstClr val="black">
                    <a:lumMod val="65000"/>
                    <a:lumOff val="35000"/>
                  </a:prstClr>
                </a:solidFill>
              </a:rPr>
              <a:t>Recommendations SG 3 (EURIBOR specific fallbacks by product)</a:t>
            </a:r>
          </a:p>
          <a:p>
            <a:pPr marL="266700" indent="-171450">
              <a:spcAft>
                <a:spcPts val="900"/>
              </a:spcAft>
              <a:buFont typeface="Wingdings" panose="05000000000000000000" pitchFamily="2" charset="2"/>
              <a:buChar char="§"/>
            </a:pPr>
            <a:r>
              <a:rPr lang="en-US" sz="1200" dirty="0" smtClean="0">
                <a:solidFill>
                  <a:prstClr val="black">
                    <a:lumMod val="65000"/>
                    <a:lumOff val="35000"/>
                  </a:prstClr>
                </a:solidFill>
              </a:rPr>
              <a:t>Recommendations </a:t>
            </a:r>
            <a:r>
              <a:rPr lang="en-US" sz="1200" dirty="0">
                <a:solidFill>
                  <a:prstClr val="black">
                    <a:lumMod val="65000"/>
                    <a:lumOff val="35000"/>
                  </a:prstClr>
                </a:solidFill>
              </a:rPr>
              <a:t>SG </a:t>
            </a:r>
            <a:r>
              <a:rPr lang="en-US" sz="1200" dirty="0" smtClean="0">
                <a:solidFill>
                  <a:prstClr val="black">
                    <a:lumMod val="65000"/>
                    <a:lumOff val="35000"/>
                  </a:prstClr>
                </a:solidFill>
              </a:rPr>
              <a:t>5 (Term structure methodology)</a:t>
            </a:r>
            <a:endParaRPr lang="en-US" sz="1200" dirty="0">
              <a:solidFill>
                <a:prstClr val="black">
                  <a:lumMod val="65000"/>
                  <a:lumOff val="35000"/>
                </a:prstClr>
              </a:solidFill>
            </a:endParaRPr>
          </a:p>
        </p:txBody>
      </p:sp>
      <p:sp>
        <p:nvSpPr>
          <p:cNvPr id="20" name="Elipse 33"/>
          <p:cNvSpPr/>
          <p:nvPr/>
        </p:nvSpPr>
        <p:spPr>
          <a:xfrm>
            <a:off x="1555074" y="6016542"/>
            <a:ext cx="261257" cy="264592"/>
          </a:xfrm>
          <a:prstGeom prst="ellipse">
            <a:avLst/>
          </a:prstGeom>
          <a:solidFill>
            <a:srgbClr val="BDDBE3"/>
          </a:solidFill>
          <a:ln w="38100" cap="flat" algn="ctr">
            <a:solidFill>
              <a:srgbClr val="1386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cs typeface="Arial" panose="020B0604020202020204" pitchFamily="34" charset="0"/>
            </a:endParaRPr>
          </a:p>
        </p:txBody>
      </p:sp>
      <p:sp>
        <p:nvSpPr>
          <p:cNvPr id="21" name="Rectangle 16"/>
          <p:cNvSpPr/>
          <p:nvPr/>
        </p:nvSpPr>
        <p:spPr>
          <a:xfrm>
            <a:off x="966166" y="6006028"/>
            <a:ext cx="582211" cy="307777"/>
          </a:xfrm>
          <a:prstGeom prst="rect">
            <a:avLst/>
          </a:prstGeom>
        </p:spPr>
        <p:txBody>
          <a:bodyPr wrap="none">
            <a:spAutoFit/>
          </a:bodyPr>
          <a:lstStyle/>
          <a:p>
            <a:pPr algn="r">
              <a:spcAft>
                <a:spcPts val="900"/>
              </a:spcAft>
            </a:pPr>
            <a:r>
              <a:rPr lang="en-US" sz="1400" b="1" dirty="0" smtClean="0">
                <a:solidFill>
                  <a:srgbClr val="FF0000"/>
                </a:solidFill>
                <a:cs typeface="Arial" panose="020B0604020202020204" pitchFamily="34" charset="0"/>
              </a:rPr>
              <a:t>2021</a:t>
            </a:r>
            <a:endParaRPr lang="en-US" sz="1400" b="1" dirty="0">
              <a:solidFill>
                <a:srgbClr val="FF0000"/>
              </a:solidFill>
              <a:cs typeface="Arial" panose="020B0604020202020204" pitchFamily="34" charset="0"/>
            </a:endParaRPr>
          </a:p>
        </p:txBody>
      </p:sp>
    </p:spTree>
    <p:extLst>
      <p:ext uri="{BB962C8B-B14F-4D97-AF65-F5344CB8AC3E}">
        <p14:creationId xmlns:p14="http://schemas.microsoft.com/office/powerpoint/2010/main" val="3944756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47472" y="1926490"/>
            <a:ext cx="2626468" cy="3677930"/>
          </a:xfrm>
          <a:prstGeom prst="rect">
            <a:avLst/>
          </a:prstGeom>
          <a:noFill/>
        </p:spPr>
        <p:txBody>
          <a:bodyPr wrap="square" rtlCol="0">
            <a:spAutoFit/>
          </a:bodyPr>
          <a:lstStyle/>
          <a:p>
            <a:pPr marL="198438" indent="-198438" algn="just">
              <a:spcBef>
                <a:spcPts val="600"/>
              </a:spcBef>
              <a:buFont typeface="Wingdings" panose="05000000000000000000" pitchFamily="2" charset="2"/>
              <a:buChar char="§"/>
            </a:pPr>
            <a:r>
              <a:rPr lang="en-US" sz="1200" dirty="0">
                <a:solidFill>
                  <a:schemeClr val="tx1">
                    <a:lumMod val="65000"/>
                    <a:lumOff val="35000"/>
                  </a:schemeClr>
                </a:solidFill>
                <a:latin typeface="+mj-lt"/>
                <a:ea typeface="+mj-ea"/>
                <a:cs typeface="+mj-cs"/>
              </a:rPr>
              <a:t>EONIA  in its </a:t>
            </a:r>
            <a:r>
              <a:rPr lang="en-US" sz="1200" dirty="0" smtClean="0">
                <a:solidFill>
                  <a:schemeClr val="tx1">
                    <a:lumMod val="65000"/>
                    <a:lumOff val="35000"/>
                  </a:schemeClr>
                </a:solidFill>
                <a:latin typeface="+mj-lt"/>
                <a:ea typeface="+mj-ea"/>
                <a:cs typeface="+mj-cs"/>
              </a:rPr>
              <a:t>previous form was going to become incompliant with the EU Benchmark regulation, </a:t>
            </a:r>
            <a:r>
              <a:rPr lang="en-US" sz="1200" dirty="0">
                <a:solidFill>
                  <a:schemeClr val="tx1">
                    <a:lumMod val="65000"/>
                    <a:lumOff val="35000"/>
                  </a:schemeClr>
                </a:solidFill>
                <a:latin typeface="+mj-lt"/>
                <a:ea typeface="+mj-ea"/>
                <a:cs typeface="+mj-cs"/>
              </a:rPr>
              <a:t>given the lack of underlying transactions and high concentration of volumes </a:t>
            </a:r>
            <a:r>
              <a:rPr lang="en-US" sz="1200" dirty="0" smtClean="0">
                <a:solidFill>
                  <a:schemeClr val="tx1">
                    <a:lumMod val="65000"/>
                    <a:lumOff val="35000"/>
                  </a:schemeClr>
                </a:solidFill>
                <a:latin typeface="+mj-lt"/>
                <a:ea typeface="+mj-ea"/>
                <a:cs typeface="+mj-cs"/>
              </a:rPr>
              <a:t>among a small number of </a:t>
            </a:r>
            <a:r>
              <a:rPr lang="en-US" sz="1200" dirty="0">
                <a:solidFill>
                  <a:schemeClr val="tx1">
                    <a:lumMod val="65000"/>
                    <a:lumOff val="35000"/>
                  </a:schemeClr>
                </a:solidFill>
                <a:latin typeface="+mj-lt"/>
                <a:ea typeface="+mj-ea"/>
                <a:cs typeface="+mj-cs"/>
              </a:rPr>
              <a:t>contributors. </a:t>
            </a:r>
            <a:r>
              <a:rPr lang="en-US" sz="1200" dirty="0" smtClean="0">
                <a:solidFill>
                  <a:schemeClr val="tx1">
                    <a:lumMod val="65000"/>
                    <a:lumOff val="35000"/>
                  </a:schemeClr>
                </a:solidFill>
                <a:latin typeface="+mj-lt"/>
                <a:ea typeface="+mj-ea"/>
                <a:cs typeface="+mj-cs"/>
              </a:rPr>
              <a:t>Therefore, </a:t>
            </a:r>
            <a:r>
              <a:rPr lang="en-US" sz="1200" dirty="0">
                <a:solidFill>
                  <a:schemeClr val="tx1">
                    <a:lumMod val="65000"/>
                    <a:lumOff val="35000"/>
                  </a:schemeClr>
                </a:solidFill>
                <a:latin typeface="+mj-lt"/>
                <a:ea typeface="+mj-ea"/>
                <a:cs typeface="+mj-cs"/>
              </a:rPr>
              <a:t>its administrator, EMMI, announced that it would stop publishing it on 3 January 2022 and participants have to make sure that they do not engage in contracts with maturity beyond this date.</a:t>
            </a:r>
          </a:p>
          <a:p>
            <a:pPr marL="198438" indent="-198438" algn="just">
              <a:spcBef>
                <a:spcPts val="600"/>
              </a:spcBef>
              <a:buFont typeface="Wingdings" panose="05000000000000000000" pitchFamily="2" charset="2"/>
              <a:buChar char="§"/>
            </a:pPr>
            <a:r>
              <a:rPr lang="en-US" sz="1200" dirty="0" smtClean="0">
                <a:solidFill>
                  <a:schemeClr val="tx1">
                    <a:lumMod val="65000"/>
                    <a:lumOff val="35000"/>
                  </a:schemeClr>
                </a:solidFill>
                <a:latin typeface="+mj-lt"/>
                <a:ea typeface="+mj-ea"/>
                <a:cs typeface="+mj-cs"/>
              </a:rPr>
              <a:t>As </a:t>
            </a:r>
            <a:r>
              <a:rPr lang="en-US" sz="1200" dirty="0">
                <a:solidFill>
                  <a:schemeClr val="tx1">
                    <a:lumMod val="65000"/>
                    <a:lumOff val="35000"/>
                  </a:schemeClr>
                </a:solidFill>
                <a:latin typeface="+mj-lt"/>
                <a:ea typeface="+mj-ea"/>
                <a:cs typeface="+mj-cs"/>
              </a:rPr>
              <a:t>a </a:t>
            </a:r>
            <a:r>
              <a:rPr lang="en-US" sz="1200" dirty="0" smtClean="0">
                <a:solidFill>
                  <a:schemeClr val="tx1">
                    <a:lumMod val="65000"/>
                    <a:lumOff val="35000"/>
                  </a:schemeClr>
                </a:solidFill>
                <a:latin typeface="+mj-lt"/>
                <a:ea typeface="+mj-ea"/>
                <a:cs typeface="+mj-cs"/>
              </a:rPr>
              <a:t>result, </a:t>
            </a:r>
            <a:r>
              <a:rPr lang="en-US" sz="1200" dirty="0">
                <a:solidFill>
                  <a:schemeClr val="tx1">
                    <a:lumMod val="65000"/>
                    <a:lumOff val="35000"/>
                  </a:schemeClr>
                </a:solidFill>
              </a:rPr>
              <a:t>after a public </a:t>
            </a:r>
            <a:r>
              <a:rPr lang="en-US" sz="1200" dirty="0" smtClean="0">
                <a:solidFill>
                  <a:schemeClr val="tx1">
                    <a:lumMod val="65000"/>
                    <a:lumOff val="35000"/>
                  </a:schemeClr>
                </a:solidFill>
              </a:rPr>
              <a:t>consultation, </a:t>
            </a:r>
            <a:r>
              <a:rPr lang="en-US" sz="1200" dirty="0" smtClean="0">
                <a:solidFill>
                  <a:schemeClr val="tx1">
                    <a:lumMod val="65000"/>
                    <a:lumOff val="35000"/>
                  </a:schemeClr>
                </a:solidFill>
                <a:latin typeface="+mj-lt"/>
                <a:ea typeface="+mj-ea"/>
                <a:cs typeface="+mj-cs"/>
              </a:rPr>
              <a:t>the </a:t>
            </a:r>
            <a:r>
              <a:rPr lang="en-US" sz="1200" dirty="0">
                <a:solidFill>
                  <a:schemeClr val="tx1">
                    <a:lumMod val="65000"/>
                    <a:lumOff val="35000"/>
                  </a:schemeClr>
                </a:solidFill>
                <a:latin typeface="+mj-lt"/>
                <a:ea typeface="+mj-ea"/>
                <a:cs typeface="+mj-cs"/>
              </a:rPr>
              <a:t>working group on euro risk-free rates recommended </a:t>
            </a:r>
            <a:r>
              <a:rPr lang="en-US" sz="1200" dirty="0" smtClean="0">
                <a:solidFill>
                  <a:schemeClr val="tx1">
                    <a:lumMod val="65000"/>
                    <a:lumOff val="35000"/>
                  </a:schemeClr>
                </a:solidFill>
                <a:latin typeface="+mj-lt"/>
                <a:ea typeface="+mj-ea"/>
                <a:cs typeface="+mj-cs"/>
              </a:rPr>
              <a:t>the €</a:t>
            </a:r>
            <a:r>
              <a:rPr lang="en-US" sz="1200" dirty="0">
                <a:solidFill>
                  <a:schemeClr val="tx1">
                    <a:lumMod val="65000"/>
                    <a:lumOff val="35000"/>
                  </a:schemeClr>
                </a:solidFill>
                <a:latin typeface="+mj-lt"/>
                <a:ea typeface="+mj-ea"/>
                <a:cs typeface="+mj-cs"/>
              </a:rPr>
              <a:t>STR </a:t>
            </a:r>
            <a:r>
              <a:rPr lang="en-US" sz="1200" dirty="0" smtClean="0">
                <a:solidFill>
                  <a:schemeClr val="tx1">
                    <a:lumMod val="65000"/>
                    <a:lumOff val="35000"/>
                  </a:schemeClr>
                </a:solidFill>
                <a:latin typeface="+mj-lt"/>
                <a:ea typeface="+mj-ea"/>
                <a:cs typeface="+mj-cs"/>
              </a:rPr>
              <a:t>as </a:t>
            </a:r>
            <a:r>
              <a:rPr lang="en-US" sz="1200" dirty="0">
                <a:solidFill>
                  <a:schemeClr val="tx1">
                    <a:lumMod val="65000"/>
                    <a:lumOff val="35000"/>
                  </a:schemeClr>
                </a:solidFill>
                <a:latin typeface="+mj-lt"/>
                <a:ea typeface="+mj-ea"/>
                <a:cs typeface="+mj-cs"/>
              </a:rPr>
              <a:t>its </a:t>
            </a:r>
            <a:r>
              <a:rPr lang="en-US" sz="1200" dirty="0" smtClean="0">
                <a:solidFill>
                  <a:schemeClr val="tx1">
                    <a:lumMod val="65000"/>
                    <a:lumOff val="35000"/>
                  </a:schemeClr>
                </a:solidFill>
                <a:latin typeface="+mj-lt"/>
                <a:ea typeface="+mj-ea"/>
                <a:cs typeface="+mj-cs"/>
              </a:rPr>
              <a:t>replacement.</a:t>
            </a:r>
            <a:endParaRPr lang="en-US" sz="1200" dirty="0">
              <a:solidFill>
                <a:schemeClr val="tx1">
                  <a:lumMod val="65000"/>
                  <a:lumOff val="35000"/>
                </a:schemeClr>
              </a:solidFill>
              <a:latin typeface="+mj-lt"/>
              <a:ea typeface="+mj-ea"/>
              <a:cs typeface="+mj-cs"/>
            </a:endParaRPr>
          </a:p>
        </p:txBody>
      </p:sp>
      <p:sp>
        <p:nvSpPr>
          <p:cNvPr id="5" name="Rectángulo 4"/>
          <p:cNvSpPr/>
          <p:nvPr/>
        </p:nvSpPr>
        <p:spPr>
          <a:xfrm>
            <a:off x="7677365" y="1105951"/>
            <a:ext cx="1961594" cy="646331"/>
          </a:xfrm>
          <a:prstGeom prst="rect">
            <a:avLst/>
          </a:prstGeom>
        </p:spPr>
        <p:txBody>
          <a:bodyPr wrap="square">
            <a:spAutoFit/>
          </a:bodyPr>
          <a:lstStyle/>
          <a:p>
            <a:r>
              <a:rPr lang="en-US" b="1">
                <a:solidFill>
                  <a:schemeClr val="accent2">
                    <a:lumMod val="50000"/>
                  </a:schemeClr>
                </a:solidFill>
                <a:latin typeface="Arial" panose="020B0604020202020204" pitchFamily="34" charset="0"/>
                <a:cs typeface="Arial" panose="020B0604020202020204" pitchFamily="34" charset="0"/>
              </a:rPr>
              <a:t>What is </a:t>
            </a:r>
            <a:r>
              <a:rPr lang="en-US" b="1" smtClean="0">
                <a:solidFill>
                  <a:schemeClr val="accent2">
                    <a:lumMod val="50000"/>
                  </a:schemeClr>
                </a:solidFill>
                <a:latin typeface="Arial" panose="020B0604020202020204" pitchFamily="34" charset="0"/>
                <a:cs typeface="Arial" panose="020B0604020202020204" pitchFamily="34" charset="0"/>
              </a:rPr>
              <a:t>the €</a:t>
            </a:r>
            <a:r>
              <a:rPr lang="en-US" b="1">
                <a:solidFill>
                  <a:schemeClr val="accent2">
                    <a:lumMod val="50000"/>
                  </a:schemeClr>
                </a:solidFill>
                <a:latin typeface="Arial" panose="020B0604020202020204" pitchFamily="34" charset="0"/>
                <a:cs typeface="Arial" panose="020B0604020202020204" pitchFamily="34" charset="0"/>
              </a:rPr>
              <a:t>STR?</a:t>
            </a:r>
            <a:endParaRPr lang="es-ES" sz="1400"/>
          </a:p>
        </p:txBody>
      </p:sp>
      <p:sp>
        <p:nvSpPr>
          <p:cNvPr id="6" name="CuadroTexto 1"/>
          <p:cNvSpPr txBox="1"/>
          <p:nvPr/>
        </p:nvSpPr>
        <p:spPr>
          <a:xfrm>
            <a:off x="710509" y="401486"/>
            <a:ext cx="8034850" cy="424732"/>
          </a:xfrm>
          <a:prstGeom prst="rect">
            <a:avLst/>
          </a:prstGeom>
          <a:noFill/>
        </p:spPr>
        <p:txBody>
          <a:bodyPr wrap="square" rtlCol="0">
            <a:spAutoFit/>
          </a:bodyPr>
          <a:lstStyle/>
          <a:p>
            <a:pPr marL="0" lvl="8" eaLnBrk="0" fontAlgn="base" hangingPunct="0">
              <a:lnSpc>
                <a:spcPct val="90000"/>
              </a:lnSpc>
              <a:spcBef>
                <a:spcPts val="600"/>
              </a:spcBef>
              <a:spcAft>
                <a:spcPts val="1200"/>
              </a:spcAft>
            </a:pPr>
            <a:r>
              <a:rPr lang="en-US" sz="2400" b="1" smtClean="0">
                <a:solidFill>
                  <a:schemeClr val="accent2">
                    <a:lumMod val="50000"/>
                  </a:schemeClr>
                </a:solidFill>
                <a:latin typeface="Arial" panose="020B0604020202020204" pitchFamily="34" charset="0"/>
                <a:cs typeface="Arial" panose="020B0604020202020204" pitchFamily="34" charset="0"/>
              </a:rPr>
              <a:t>Transition </a:t>
            </a:r>
            <a:r>
              <a:rPr lang="en-US" sz="2400" b="1">
                <a:solidFill>
                  <a:schemeClr val="accent2">
                    <a:lumMod val="50000"/>
                  </a:schemeClr>
                </a:solidFill>
                <a:latin typeface="Arial" panose="020B0604020202020204" pitchFamily="34" charset="0"/>
                <a:cs typeface="Arial" panose="020B0604020202020204" pitchFamily="34" charset="0"/>
              </a:rPr>
              <a:t>from EONIA to €STR</a:t>
            </a:r>
          </a:p>
        </p:txBody>
      </p:sp>
      <p:sp>
        <p:nvSpPr>
          <p:cNvPr id="8" name="Slide Number Placeholder 7"/>
          <p:cNvSpPr>
            <a:spLocks noGrp="1"/>
          </p:cNvSpPr>
          <p:nvPr>
            <p:ph type="sldNum" sz="quarter" idx="12"/>
          </p:nvPr>
        </p:nvSpPr>
        <p:spPr/>
        <p:txBody>
          <a:bodyPr/>
          <a:lstStyle/>
          <a:p>
            <a:fld id="{BC0D97B6-E32F-4D7D-B839-7C3B51F2640F}" type="slidenum">
              <a:rPr lang="es-ES" smtClean="0"/>
              <a:t>8</a:t>
            </a:fld>
            <a:endParaRPr lang="es-ES"/>
          </a:p>
        </p:txBody>
      </p:sp>
      <p:sp>
        <p:nvSpPr>
          <p:cNvPr id="3" name="Rectángulo 2">
            <a:extLst>
              <a:ext uri="{FF2B5EF4-FFF2-40B4-BE49-F238E27FC236}">
                <a16:creationId xmlns:a16="http://schemas.microsoft.com/office/drawing/2014/main" xmlns="" id="{1414D3FA-5AF3-43FE-B8F9-C93F8F359A4E}"/>
              </a:ext>
            </a:extLst>
          </p:cNvPr>
          <p:cNvSpPr/>
          <p:nvPr/>
        </p:nvSpPr>
        <p:spPr>
          <a:xfrm>
            <a:off x="710509" y="1115793"/>
            <a:ext cx="2556322" cy="646331"/>
          </a:xfrm>
          <a:prstGeom prst="rect">
            <a:avLst/>
          </a:prstGeom>
        </p:spPr>
        <p:txBody>
          <a:bodyPr wrap="square">
            <a:spAutoFit/>
          </a:bodyPr>
          <a:lstStyle/>
          <a:p>
            <a:pPr>
              <a:spcBef>
                <a:spcPts val="600"/>
              </a:spcBef>
            </a:pPr>
            <a:r>
              <a:rPr lang="en-US" b="1">
                <a:solidFill>
                  <a:schemeClr val="accent2">
                    <a:lumMod val="50000"/>
                  </a:schemeClr>
                </a:solidFill>
                <a:latin typeface="Arial" panose="020B0604020202020204" pitchFamily="34" charset="0"/>
                <a:cs typeface="Arial" panose="020B0604020202020204" pitchFamily="34" charset="0"/>
              </a:rPr>
              <a:t>What </a:t>
            </a:r>
            <a:r>
              <a:rPr lang="en-US" b="1" smtClean="0">
                <a:solidFill>
                  <a:schemeClr val="accent2">
                    <a:lumMod val="50000"/>
                  </a:schemeClr>
                </a:solidFill>
                <a:latin typeface="Arial" panose="020B0604020202020204" pitchFamily="34" charset="0"/>
                <a:cs typeface="Arial" panose="020B0604020202020204" pitchFamily="34" charset="0"/>
              </a:rPr>
              <a:t>was </a:t>
            </a:r>
            <a:r>
              <a:rPr lang="en-US" b="1">
                <a:solidFill>
                  <a:schemeClr val="accent2">
                    <a:lumMod val="50000"/>
                  </a:schemeClr>
                </a:solidFill>
                <a:latin typeface="Arial" panose="020B0604020202020204" pitchFamily="34" charset="0"/>
                <a:cs typeface="Arial" panose="020B0604020202020204" pitchFamily="34" charset="0"/>
              </a:rPr>
              <a:t>the problem with EONIA?</a:t>
            </a:r>
          </a:p>
        </p:txBody>
      </p:sp>
      <p:sp>
        <p:nvSpPr>
          <p:cNvPr id="7" name="Rectángulo 6">
            <a:extLst>
              <a:ext uri="{FF2B5EF4-FFF2-40B4-BE49-F238E27FC236}">
                <a16:creationId xmlns:a16="http://schemas.microsoft.com/office/drawing/2014/main" xmlns="" id="{D7383DAE-3BB9-4C1C-85EC-092CFE0DFCC3}"/>
              </a:ext>
            </a:extLst>
          </p:cNvPr>
          <p:cNvSpPr/>
          <p:nvPr/>
        </p:nvSpPr>
        <p:spPr>
          <a:xfrm>
            <a:off x="3620600" y="1115792"/>
            <a:ext cx="3438225" cy="646331"/>
          </a:xfrm>
          <a:prstGeom prst="rect">
            <a:avLst/>
          </a:prstGeom>
        </p:spPr>
        <p:txBody>
          <a:bodyPr wrap="square">
            <a:spAutoFit/>
          </a:bodyPr>
          <a:lstStyle/>
          <a:p>
            <a:pPr>
              <a:spcBef>
                <a:spcPts val="600"/>
              </a:spcBef>
            </a:pPr>
            <a:r>
              <a:rPr lang="en-US" b="1">
                <a:solidFill>
                  <a:schemeClr val="accent2">
                    <a:lumMod val="50000"/>
                  </a:schemeClr>
                </a:solidFill>
                <a:latin typeface="Arial" panose="020B0604020202020204" pitchFamily="34" charset="0"/>
                <a:cs typeface="Arial" panose="020B0604020202020204" pitchFamily="34" charset="0"/>
              </a:rPr>
              <a:t>What is the EONIA - €STR transition?</a:t>
            </a:r>
          </a:p>
        </p:txBody>
      </p:sp>
      <p:sp>
        <p:nvSpPr>
          <p:cNvPr id="9" name="Rectángulo 8">
            <a:extLst>
              <a:ext uri="{FF2B5EF4-FFF2-40B4-BE49-F238E27FC236}">
                <a16:creationId xmlns:a16="http://schemas.microsoft.com/office/drawing/2014/main" xmlns="" id="{08E18264-C739-4820-A153-27AC7EF3767B}"/>
              </a:ext>
            </a:extLst>
          </p:cNvPr>
          <p:cNvSpPr/>
          <p:nvPr/>
        </p:nvSpPr>
        <p:spPr>
          <a:xfrm>
            <a:off x="7677365" y="1926490"/>
            <a:ext cx="4260635" cy="3431709"/>
          </a:xfrm>
          <a:prstGeom prst="rect">
            <a:avLst/>
          </a:prstGeom>
        </p:spPr>
        <p:txBody>
          <a:bodyPr wrap="square">
            <a:spAutoFit/>
          </a:bodyPr>
          <a:lstStyle/>
          <a:p>
            <a:pPr algn="just">
              <a:spcBef>
                <a:spcPts val="600"/>
              </a:spcBef>
            </a:pPr>
            <a:r>
              <a:rPr lang="en-GB" sz="1200" dirty="0" smtClean="0">
                <a:solidFill>
                  <a:schemeClr val="tx1">
                    <a:lumMod val="65000"/>
                    <a:lumOff val="35000"/>
                  </a:schemeClr>
                </a:solidFill>
                <a:latin typeface="+mj-lt"/>
                <a:ea typeface="+mj-ea"/>
                <a:cs typeface="+mj-cs"/>
              </a:rPr>
              <a:t>The €STR reflects </a:t>
            </a:r>
            <a:r>
              <a:rPr lang="en-GB" sz="1200" dirty="0">
                <a:solidFill>
                  <a:schemeClr val="tx1">
                    <a:lumMod val="65000"/>
                    <a:lumOff val="35000"/>
                  </a:schemeClr>
                </a:solidFill>
                <a:latin typeface="+mj-lt"/>
                <a:ea typeface="+mj-ea"/>
                <a:cs typeface="+mj-cs"/>
              </a:rPr>
              <a:t>the wholesale euro unsecured overnight borrowing costs of euro area banks.</a:t>
            </a:r>
          </a:p>
          <a:p>
            <a:pPr algn="just">
              <a:spcBef>
                <a:spcPts val="600"/>
              </a:spcBef>
            </a:pPr>
            <a:r>
              <a:rPr lang="en-GB" sz="1200" dirty="0">
                <a:solidFill>
                  <a:schemeClr val="tx1">
                    <a:lumMod val="65000"/>
                    <a:lumOff val="35000"/>
                  </a:schemeClr>
                </a:solidFill>
                <a:latin typeface="+mj-lt"/>
                <a:ea typeface="+mj-ea"/>
                <a:cs typeface="+mj-cs"/>
              </a:rPr>
              <a:t>The rate is published (first date of publication: </a:t>
            </a:r>
            <a:r>
              <a:rPr lang="en-GB" sz="1200" dirty="0" smtClean="0">
                <a:solidFill>
                  <a:schemeClr val="tx1">
                    <a:lumMod val="65000"/>
                    <a:lumOff val="35000"/>
                  </a:schemeClr>
                </a:solidFill>
                <a:latin typeface="+mj-lt"/>
                <a:ea typeface="+mj-ea"/>
                <a:cs typeface="+mj-cs"/>
              </a:rPr>
              <a:t>2 October </a:t>
            </a:r>
            <a:r>
              <a:rPr lang="en-GB" sz="1200" dirty="0">
                <a:solidFill>
                  <a:schemeClr val="tx1">
                    <a:lumMod val="65000"/>
                    <a:lumOff val="35000"/>
                  </a:schemeClr>
                </a:solidFill>
                <a:latin typeface="+mj-lt"/>
                <a:ea typeface="+mj-ea"/>
                <a:cs typeface="+mj-cs"/>
              </a:rPr>
              <a:t>2019 at </a:t>
            </a:r>
            <a:r>
              <a:rPr lang="en-GB" sz="1200" dirty="0" smtClean="0">
                <a:solidFill>
                  <a:schemeClr val="tx1">
                    <a:lumMod val="65000"/>
                    <a:lumOff val="35000"/>
                  </a:schemeClr>
                </a:solidFill>
                <a:latin typeface="+mj-lt"/>
                <a:ea typeface="+mj-ea"/>
                <a:cs typeface="+mj-cs"/>
              </a:rPr>
              <a:t>8:00 CET) </a:t>
            </a:r>
            <a:r>
              <a:rPr lang="en-GB" sz="1200" dirty="0">
                <a:solidFill>
                  <a:schemeClr val="tx1">
                    <a:lumMod val="65000"/>
                    <a:lumOff val="35000"/>
                  </a:schemeClr>
                </a:solidFill>
                <a:latin typeface="+mj-lt"/>
                <a:ea typeface="+mj-ea"/>
                <a:cs typeface="+mj-cs"/>
              </a:rPr>
              <a:t>for each TARGET2 business day based on transactions conducted and settled on the previous day (reporting date T) with a maturity date of </a:t>
            </a:r>
            <a:r>
              <a:rPr lang="en-GB" sz="1200" dirty="0" smtClean="0">
                <a:solidFill>
                  <a:schemeClr val="tx1">
                    <a:lumMod val="65000"/>
                    <a:lumOff val="35000"/>
                  </a:schemeClr>
                </a:solidFill>
                <a:latin typeface="+mj-lt"/>
                <a:ea typeface="+mj-ea"/>
                <a:cs typeface="+mj-cs"/>
              </a:rPr>
              <a:t>T+1.</a:t>
            </a:r>
            <a:endParaRPr lang="en-GB" sz="1200" dirty="0">
              <a:solidFill>
                <a:schemeClr val="tx1">
                  <a:lumMod val="65000"/>
                  <a:lumOff val="35000"/>
                </a:schemeClr>
              </a:solidFill>
              <a:latin typeface="+mj-lt"/>
              <a:ea typeface="+mj-ea"/>
              <a:cs typeface="+mj-cs"/>
            </a:endParaRPr>
          </a:p>
          <a:p>
            <a:pPr algn="just">
              <a:spcBef>
                <a:spcPts val="600"/>
              </a:spcBef>
            </a:pPr>
            <a:r>
              <a:rPr lang="en-GB" sz="1200" dirty="0" smtClean="0">
                <a:solidFill>
                  <a:schemeClr val="tx1">
                    <a:lumMod val="65000"/>
                    <a:lumOff val="35000"/>
                  </a:schemeClr>
                </a:solidFill>
                <a:latin typeface="+mj-lt"/>
                <a:ea typeface="+mj-ea"/>
                <a:cs typeface="+mj-cs"/>
              </a:rPr>
              <a:t>The €STR is based </a:t>
            </a:r>
            <a:r>
              <a:rPr lang="en-GB" sz="1200" dirty="0">
                <a:solidFill>
                  <a:schemeClr val="tx1">
                    <a:lumMod val="65000"/>
                    <a:lumOff val="35000"/>
                  </a:schemeClr>
                </a:solidFill>
              </a:rPr>
              <a:t>exclusively </a:t>
            </a:r>
            <a:r>
              <a:rPr lang="en-GB" sz="1200" dirty="0" smtClean="0">
                <a:solidFill>
                  <a:schemeClr val="tx1">
                    <a:lumMod val="65000"/>
                    <a:lumOff val="35000"/>
                  </a:schemeClr>
                </a:solidFill>
                <a:latin typeface="+mj-lt"/>
                <a:ea typeface="+mj-ea"/>
                <a:cs typeface="+mj-cs"/>
              </a:rPr>
              <a:t>on </a:t>
            </a:r>
            <a:r>
              <a:rPr lang="en-GB" sz="1200" dirty="0">
                <a:solidFill>
                  <a:schemeClr val="tx1">
                    <a:lumMod val="65000"/>
                    <a:lumOff val="35000"/>
                  </a:schemeClr>
                </a:solidFill>
                <a:latin typeface="+mj-lt"/>
                <a:ea typeface="+mj-ea"/>
                <a:cs typeface="+mj-cs"/>
              </a:rPr>
              <a:t>borrowing transactions in euro conducted with financial counterparties that banks report to the ECB in accordance with the MMSR Regulation. </a:t>
            </a:r>
            <a:r>
              <a:rPr lang="en-GB" sz="1200" dirty="0" smtClean="0">
                <a:solidFill>
                  <a:schemeClr val="tx1">
                    <a:lumMod val="65000"/>
                    <a:lumOff val="35000"/>
                  </a:schemeClr>
                </a:solidFill>
                <a:latin typeface="+mj-lt"/>
                <a:ea typeface="+mj-ea"/>
                <a:cs typeface="+mj-cs"/>
              </a:rPr>
              <a:t>The €STR </a:t>
            </a:r>
            <a:r>
              <a:rPr lang="en-GB" sz="1200" dirty="0">
                <a:solidFill>
                  <a:schemeClr val="tx1">
                    <a:lumMod val="65000"/>
                    <a:lumOff val="35000"/>
                  </a:schemeClr>
                </a:solidFill>
                <a:latin typeface="+mj-lt"/>
                <a:ea typeface="+mj-ea"/>
                <a:cs typeface="+mj-cs"/>
              </a:rPr>
              <a:t>is calculated using overnight unsecured </a:t>
            </a:r>
            <a:r>
              <a:rPr lang="en-GB" sz="1200" dirty="0" smtClean="0">
                <a:solidFill>
                  <a:schemeClr val="tx1">
                    <a:lumMod val="65000"/>
                    <a:lumOff val="35000"/>
                  </a:schemeClr>
                </a:solidFill>
                <a:latin typeface="+mj-lt"/>
                <a:ea typeface="+mj-ea"/>
                <a:cs typeface="+mj-cs"/>
              </a:rPr>
              <a:t>fixed-rate </a:t>
            </a:r>
            <a:r>
              <a:rPr lang="en-GB" sz="1200" dirty="0">
                <a:solidFill>
                  <a:schemeClr val="tx1">
                    <a:lumMod val="65000"/>
                    <a:lumOff val="35000"/>
                  </a:schemeClr>
                </a:solidFill>
                <a:latin typeface="+mj-lt"/>
                <a:ea typeface="+mj-ea"/>
                <a:cs typeface="+mj-cs"/>
              </a:rPr>
              <a:t>deposit transactions over € 1 million.</a:t>
            </a:r>
          </a:p>
          <a:p>
            <a:pPr algn="just">
              <a:spcBef>
                <a:spcPts val="600"/>
              </a:spcBef>
            </a:pPr>
            <a:r>
              <a:rPr lang="en-GB" sz="1200" dirty="0">
                <a:solidFill>
                  <a:schemeClr val="tx1">
                    <a:lumMod val="65000"/>
                    <a:lumOff val="35000"/>
                  </a:schemeClr>
                </a:solidFill>
                <a:latin typeface="+mj-lt"/>
                <a:ea typeface="+mj-ea"/>
                <a:cs typeface="+mj-cs"/>
              </a:rPr>
              <a:t>The ECB is publishing €STR data at the end of every maintenance period </a:t>
            </a:r>
            <a:r>
              <a:rPr lang="en-GB" sz="1200" dirty="0" smtClean="0">
                <a:solidFill>
                  <a:schemeClr val="tx1">
                    <a:lumMod val="65000"/>
                    <a:lumOff val="35000"/>
                  </a:schemeClr>
                </a:solidFill>
                <a:latin typeface="+mj-lt"/>
                <a:ea typeface="+mj-ea"/>
                <a:cs typeface="+mj-cs"/>
              </a:rPr>
              <a:t>at this </a:t>
            </a:r>
            <a:r>
              <a:rPr lang="en-GB" sz="1200" dirty="0">
                <a:solidFill>
                  <a:schemeClr val="tx1">
                    <a:lumMod val="65000"/>
                    <a:lumOff val="35000"/>
                  </a:schemeClr>
                </a:solidFill>
                <a:latin typeface="+mj-lt"/>
                <a:ea typeface="+mj-ea"/>
                <a:cs typeface="+mj-cs"/>
              </a:rPr>
              <a:t>link</a:t>
            </a:r>
            <a:r>
              <a:rPr lang="en-GB" sz="1200" dirty="0" smtClean="0">
                <a:solidFill>
                  <a:schemeClr val="tx1">
                    <a:lumMod val="65000"/>
                    <a:lumOff val="35000"/>
                  </a:schemeClr>
                </a:solidFill>
                <a:latin typeface="+mj-lt"/>
                <a:ea typeface="+mj-ea"/>
                <a:cs typeface="+mj-cs"/>
              </a:rPr>
              <a:t>:</a:t>
            </a:r>
          </a:p>
          <a:p>
            <a:pPr algn="just">
              <a:spcBef>
                <a:spcPts val="600"/>
              </a:spcBef>
            </a:pPr>
            <a:r>
              <a:rPr lang="en-GB" sz="1200" dirty="0">
                <a:solidFill>
                  <a:schemeClr val="accent1">
                    <a:lumMod val="75000"/>
                  </a:schemeClr>
                </a:solidFill>
                <a:hlinkClick r:id="rId3"/>
              </a:rPr>
              <a:t>https://www.ecb.europa.eu/paym/initiatives/interest_rate_benchmarks/euro_short-term_rate/html/index.en.html</a:t>
            </a:r>
            <a:r>
              <a:rPr lang="en-GB" sz="1200" dirty="0">
                <a:solidFill>
                  <a:schemeClr val="accent1">
                    <a:lumMod val="75000"/>
                  </a:schemeClr>
                </a:solidFill>
              </a:rPr>
              <a:t> </a:t>
            </a:r>
          </a:p>
          <a:p>
            <a:pPr algn="just">
              <a:spcBef>
                <a:spcPts val="600"/>
              </a:spcBef>
            </a:pPr>
            <a:endParaRPr lang="en-GB" sz="1200" dirty="0">
              <a:solidFill>
                <a:schemeClr val="tx1">
                  <a:lumMod val="65000"/>
                  <a:lumOff val="35000"/>
                </a:schemeClr>
              </a:solidFill>
              <a:latin typeface="+mj-lt"/>
              <a:ea typeface="+mj-ea"/>
              <a:cs typeface="+mj-cs"/>
            </a:endParaRPr>
          </a:p>
        </p:txBody>
      </p:sp>
      <p:cxnSp>
        <p:nvCxnSpPr>
          <p:cNvPr id="11" name="Conector recto 10">
            <a:extLst>
              <a:ext uri="{FF2B5EF4-FFF2-40B4-BE49-F238E27FC236}">
                <a16:creationId xmlns:a16="http://schemas.microsoft.com/office/drawing/2014/main" xmlns="" id="{FD2D4942-1D50-4E51-8420-2A62572BE041}"/>
              </a:ext>
            </a:extLst>
          </p:cNvPr>
          <p:cNvCxnSpPr/>
          <p:nvPr/>
        </p:nvCxnSpPr>
        <p:spPr>
          <a:xfrm>
            <a:off x="3161210" y="2081349"/>
            <a:ext cx="0" cy="3561805"/>
          </a:xfrm>
          <a:prstGeom prst="line">
            <a:avLst/>
          </a:prstGeom>
          <a:ln w="6350" cap="flat" algn="ctr">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xmlns="" id="{B6E5BFB3-86BA-4F57-9D1C-E86B2821D214}"/>
              </a:ext>
            </a:extLst>
          </p:cNvPr>
          <p:cNvCxnSpPr/>
          <p:nvPr/>
        </p:nvCxnSpPr>
        <p:spPr>
          <a:xfrm>
            <a:off x="7445827" y="2081349"/>
            <a:ext cx="0" cy="3561805"/>
          </a:xfrm>
          <a:prstGeom prst="line">
            <a:avLst/>
          </a:prstGeom>
          <a:ln w="6350" cap="flat" algn="ctr">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xmlns="" id="{24C1CB05-B3A1-44A1-B363-C4B7C2212C85}"/>
              </a:ext>
            </a:extLst>
          </p:cNvPr>
          <p:cNvSpPr/>
          <p:nvPr/>
        </p:nvSpPr>
        <p:spPr>
          <a:xfrm>
            <a:off x="3467576" y="1926490"/>
            <a:ext cx="3816152" cy="3647152"/>
          </a:xfrm>
          <a:prstGeom prst="rect">
            <a:avLst/>
          </a:prstGeom>
        </p:spPr>
        <p:txBody>
          <a:bodyPr wrap="square">
            <a:spAutoFit/>
          </a:bodyPr>
          <a:lstStyle/>
          <a:p>
            <a:pPr marL="198438" indent="-198438">
              <a:spcBef>
                <a:spcPts val="600"/>
              </a:spcBef>
              <a:buFont typeface="Wingdings" panose="05000000000000000000" pitchFamily="2" charset="2"/>
              <a:buChar char="§"/>
            </a:pPr>
            <a:r>
              <a:rPr lang="en-US" sz="1200" dirty="0">
                <a:solidFill>
                  <a:schemeClr val="tx1">
                    <a:lumMod val="65000"/>
                    <a:lumOff val="35000"/>
                  </a:schemeClr>
                </a:solidFill>
                <a:latin typeface="+mj-lt"/>
                <a:ea typeface="+mj-ea"/>
                <a:cs typeface="+mj-cs"/>
              </a:rPr>
              <a:t>In order to maintain EONIA for a transitional period and until its discontinuation in 2022, its methodology </a:t>
            </a:r>
            <a:r>
              <a:rPr lang="en-US" sz="1200" dirty="0" smtClean="0">
                <a:solidFill>
                  <a:schemeClr val="tx1">
                    <a:lumMod val="65000"/>
                    <a:lumOff val="35000"/>
                  </a:schemeClr>
                </a:solidFill>
                <a:latin typeface="+mj-lt"/>
                <a:ea typeface="+mj-ea"/>
                <a:cs typeface="+mj-cs"/>
              </a:rPr>
              <a:t>has been </a:t>
            </a:r>
            <a:r>
              <a:rPr lang="en-US" sz="1200" dirty="0">
                <a:solidFill>
                  <a:schemeClr val="tx1">
                    <a:lumMod val="65000"/>
                    <a:lumOff val="35000"/>
                  </a:schemeClr>
                </a:solidFill>
                <a:latin typeface="+mj-lt"/>
                <a:ea typeface="+mj-ea"/>
                <a:cs typeface="+mj-cs"/>
              </a:rPr>
              <a:t>changed.</a:t>
            </a:r>
          </a:p>
          <a:p>
            <a:pPr marL="198438" indent="-198438">
              <a:spcBef>
                <a:spcPts val="600"/>
              </a:spcBef>
              <a:buFont typeface="Wingdings" panose="05000000000000000000" pitchFamily="2" charset="2"/>
              <a:buChar char="§"/>
            </a:pPr>
            <a:r>
              <a:rPr lang="en-US" sz="1200" dirty="0" smtClean="0">
                <a:solidFill>
                  <a:schemeClr val="tx1">
                    <a:lumMod val="65000"/>
                    <a:lumOff val="35000"/>
                  </a:schemeClr>
                </a:solidFill>
                <a:latin typeface="+mj-lt"/>
                <a:ea typeface="+mj-ea"/>
                <a:cs typeface="+mj-cs"/>
              </a:rPr>
              <a:t>Since </a:t>
            </a:r>
            <a:r>
              <a:rPr lang="en-US" sz="1200" dirty="0">
                <a:solidFill>
                  <a:schemeClr val="tx1">
                    <a:lumMod val="65000"/>
                    <a:lumOff val="35000"/>
                  </a:schemeClr>
                </a:solidFill>
                <a:latin typeface="+mj-lt"/>
                <a:ea typeface="+mj-ea"/>
                <a:cs typeface="+mj-cs"/>
              </a:rPr>
              <a:t>2 </a:t>
            </a:r>
            <a:r>
              <a:rPr lang="en-GB" sz="1200" dirty="0">
                <a:solidFill>
                  <a:schemeClr val="tx1">
                    <a:lumMod val="65000"/>
                    <a:lumOff val="35000"/>
                  </a:schemeClr>
                </a:solidFill>
                <a:latin typeface="+mj-lt"/>
                <a:ea typeface="+mj-ea"/>
                <a:cs typeface="+mj-cs"/>
              </a:rPr>
              <a:t>October 2019, the current EONIA methodology </a:t>
            </a:r>
            <a:r>
              <a:rPr lang="en-GB" sz="1200" dirty="0" smtClean="0">
                <a:solidFill>
                  <a:schemeClr val="tx1">
                    <a:lumMod val="65000"/>
                    <a:lumOff val="35000"/>
                  </a:schemeClr>
                </a:solidFill>
                <a:latin typeface="+mj-lt"/>
                <a:ea typeface="+mj-ea"/>
                <a:cs typeface="+mj-cs"/>
              </a:rPr>
              <a:t>has been modified </a:t>
            </a:r>
            <a:r>
              <a:rPr lang="en-GB" sz="1200" dirty="0">
                <a:solidFill>
                  <a:schemeClr val="tx1">
                    <a:lumMod val="65000"/>
                    <a:lumOff val="35000"/>
                  </a:schemeClr>
                </a:solidFill>
                <a:latin typeface="+mj-lt"/>
                <a:ea typeface="+mj-ea"/>
                <a:cs typeface="+mj-cs"/>
              </a:rPr>
              <a:t>to become €STR plus a fixed spread of 8.5 basis points. This spread is </a:t>
            </a:r>
            <a:r>
              <a:rPr lang="en-GB" sz="1200" dirty="0" smtClean="0">
                <a:solidFill>
                  <a:schemeClr val="tx1">
                    <a:lumMod val="65000"/>
                    <a:lumOff val="35000"/>
                  </a:schemeClr>
                </a:solidFill>
                <a:latin typeface="+mj-lt"/>
                <a:ea typeface="+mj-ea"/>
                <a:cs typeface="+mj-cs"/>
              </a:rPr>
              <a:t>a </a:t>
            </a:r>
            <a:r>
              <a:rPr lang="en-GB" sz="1200" dirty="0">
                <a:solidFill>
                  <a:schemeClr val="tx1">
                    <a:lumMod val="65000"/>
                    <a:lumOff val="35000"/>
                  </a:schemeClr>
                </a:solidFill>
                <a:latin typeface="+mj-lt"/>
                <a:ea typeface="+mj-ea"/>
                <a:cs typeface="+mj-cs"/>
              </a:rPr>
              <a:t>simple average of the </a:t>
            </a:r>
            <a:r>
              <a:rPr lang="en-GB" sz="1200" dirty="0" smtClean="0">
                <a:solidFill>
                  <a:schemeClr val="tx1">
                    <a:lumMod val="65000"/>
                    <a:lumOff val="35000"/>
                  </a:schemeClr>
                </a:solidFill>
                <a:latin typeface="+mj-lt"/>
                <a:ea typeface="+mj-ea"/>
                <a:cs typeface="+mj-cs"/>
              </a:rPr>
              <a:t>EONIA - pre-</a:t>
            </a:r>
            <a:r>
              <a:rPr lang="en-GB" sz="1200" dirty="0">
                <a:solidFill>
                  <a:schemeClr val="tx1">
                    <a:lumMod val="65000"/>
                    <a:lumOff val="35000"/>
                  </a:schemeClr>
                </a:solidFill>
                <a:latin typeface="+mj-lt"/>
                <a:ea typeface="+mj-ea"/>
                <a:cs typeface="+mj-cs"/>
              </a:rPr>
              <a:t>€STR spread between 17 </a:t>
            </a:r>
            <a:r>
              <a:rPr lang="en-GB" sz="1200" dirty="0" smtClean="0">
                <a:solidFill>
                  <a:schemeClr val="tx1">
                    <a:lumMod val="65000"/>
                    <a:lumOff val="35000"/>
                  </a:schemeClr>
                </a:solidFill>
                <a:latin typeface="+mj-lt"/>
                <a:ea typeface="+mj-ea"/>
                <a:cs typeface="+mj-cs"/>
              </a:rPr>
              <a:t>April </a:t>
            </a:r>
            <a:r>
              <a:rPr lang="en-GB" sz="1200" dirty="0">
                <a:solidFill>
                  <a:schemeClr val="tx1">
                    <a:lumMod val="65000"/>
                    <a:lumOff val="35000"/>
                  </a:schemeClr>
                </a:solidFill>
                <a:latin typeface="+mj-lt"/>
                <a:ea typeface="+mj-ea"/>
                <a:cs typeface="+mj-cs"/>
              </a:rPr>
              <a:t>2018 and 16 </a:t>
            </a:r>
            <a:r>
              <a:rPr lang="en-GB" sz="1200" dirty="0" smtClean="0">
                <a:solidFill>
                  <a:schemeClr val="tx1">
                    <a:lumMod val="65000"/>
                    <a:lumOff val="35000"/>
                  </a:schemeClr>
                </a:solidFill>
                <a:latin typeface="+mj-lt"/>
                <a:ea typeface="+mj-ea"/>
                <a:cs typeface="+mj-cs"/>
              </a:rPr>
              <a:t>April 2019</a:t>
            </a:r>
            <a:r>
              <a:rPr lang="en-GB" sz="1200" dirty="0">
                <a:solidFill>
                  <a:schemeClr val="tx1">
                    <a:lumMod val="65000"/>
                    <a:lumOff val="35000"/>
                  </a:schemeClr>
                </a:solidFill>
                <a:latin typeface="+mj-lt"/>
                <a:ea typeface="+mj-ea"/>
                <a:cs typeface="+mj-cs"/>
              </a:rPr>
              <a:t>, with a 15% trimming </a:t>
            </a:r>
            <a:r>
              <a:rPr lang="en-GB" sz="1200" dirty="0" smtClean="0">
                <a:solidFill>
                  <a:schemeClr val="tx1">
                    <a:lumMod val="65000"/>
                    <a:lumOff val="35000"/>
                  </a:schemeClr>
                </a:solidFill>
                <a:latin typeface="+mj-lt"/>
                <a:ea typeface="+mj-ea"/>
                <a:cs typeface="+mj-cs"/>
              </a:rPr>
              <a:t>mechanism.</a:t>
            </a:r>
            <a:endParaRPr lang="en-GB" sz="1200" dirty="0">
              <a:solidFill>
                <a:schemeClr val="tx1">
                  <a:lumMod val="65000"/>
                  <a:lumOff val="35000"/>
                </a:schemeClr>
              </a:solidFill>
              <a:latin typeface="+mj-lt"/>
              <a:ea typeface="+mj-ea"/>
              <a:cs typeface="+mj-cs"/>
            </a:endParaRPr>
          </a:p>
          <a:p>
            <a:pPr marL="198438" indent="-198438">
              <a:spcBef>
                <a:spcPts val="600"/>
              </a:spcBef>
              <a:buFont typeface="Wingdings" panose="05000000000000000000" pitchFamily="2" charset="2"/>
              <a:buChar char="§"/>
            </a:pPr>
            <a:r>
              <a:rPr lang="en-GB" sz="1200" dirty="0">
                <a:solidFill>
                  <a:schemeClr val="tx1">
                    <a:lumMod val="65000"/>
                    <a:lumOff val="35000"/>
                  </a:schemeClr>
                </a:solidFill>
                <a:latin typeface="+mj-lt"/>
                <a:ea typeface="+mj-ea"/>
                <a:cs typeface="+mj-cs"/>
              </a:rPr>
              <a:t>The recalibration of the EONIA methodology </a:t>
            </a:r>
            <a:r>
              <a:rPr lang="en-GB" sz="1200" dirty="0" smtClean="0">
                <a:solidFill>
                  <a:schemeClr val="tx1">
                    <a:lumMod val="65000"/>
                    <a:lumOff val="35000"/>
                  </a:schemeClr>
                </a:solidFill>
                <a:latin typeface="+mj-lt"/>
                <a:ea typeface="+mj-ea"/>
                <a:cs typeface="+mj-cs"/>
              </a:rPr>
              <a:t>has taken </a:t>
            </a:r>
            <a:r>
              <a:rPr lang="en-GB" sz="1200" dirty="0">
                <a:solidFill>
                  <a:schemeClr val="tx1">
                    <a:lumMod val="65000"/>
                    <a:lumOff val="35000"/>
                  </a:schemeClr>
                </a:solidFill>
                <a:latin typeface="+mj-lt"/>
                <a:ea typeface="+mj-ea"/>
                <a:cs typeface="+mj-cs"/>
              </a:rPr>
              <a:t>place on the first day of the daily publication of </a:t>
            </a:r>
            <a:r>
              <a:rPr lang="en-GB" sz="1200" dirty="0" smtClean="0">
                <a:solidFill>
                  <a:schemeClr val="tx1">
                    <a:lumMod val="65000"/>
                    <a:lumOff val="35000"/>
                  </a:schemeClr>
                </a:solidFill>
                <a:latin typeface="+mj-lt"/>
                <a:ea typeface="+mj-ea"/>
                <a:cs typeface="+mj-cs"/>
              </a:rPr>
              <a:t>the €</a:t>
            </a:r>
            <a:r>
              <a:rPr lang="en-GB" sz="1200" dirty="0">
                <a:solidFill>
                  <a:schemeClr val="tx1">
                    <a:lumMod val="65000"/>
                    <a:lumOff val="35000"/>
                  </a:schemeClr>
                </a:solidFill>
                <a:latin typeface="+mj-lt"/>
                <a:ea typeface="+mj-ea"/>
                <a:cs typeface="+mj-cs"/>
              </a:rPr>
              <a:t>STR, </a:t>
            </a:r>
            <a:r>
              <a:rPr lang="en-GB" sz="1200" dirty="0" smtClean="0">
                <a:solidFill>
                  <a:schemeClr val="tx1">
                    <a:lumMod val="65000"/>
                    <a:lumOff val="35000"/>
                  </a:schemeClr>
                </a:solidFill>
                <a:latin typeface="+mj-lt"/>
                <a:ea typeface="+mj-ea"/>
                <a:cs typeface="+mj-cs"/>
              </a:rPr>
              <a:t>on </a:t>
            </a:r>
            <a:r>
              <a:rPr lang="en-GB" sz="1200" dirty="0">
                <a:solidFill>
                  <a:schemeClr val="tx1">
                    <a:lumMod val="65000"/>
                    <a:lumOff val="35000"/>
                  </a:schemeClr>
                </a:solidFill>
                <a:latin typeface="+mj-lt"/>
                <a:ea typeface="+mj-ea"/>
                <a:cs typeface="+mj-cs"/>
              </a:rPr>
              <a:t>2 October 2019. The publication of EONIA </a:t>
            </a:r>
            <a:r>
              <a:rPr lang="en-GB" sz="1200" dirty="0" smtClean="0">
                <a:solidFill>
                  <a:schemeClr val="tx1">
                    <a:lumMod val="65000"/>
                    <a:lumOff val="35000"/>
                  </a:schemeClr>
                </a:solidFill>
                <a:latin typeface="+mj-lt"/>
                <a:ea typeface="+mj-ea"/>
                <a:cs typeface="+mj-cs"/>
              </a:rPr>
              <a:t>moved </a:t>
            </a:r>
            <a:r>
              <a:rPr lang="en-GB" sz="1200" dirty="0">
                <a:solidFill>
                  <a:schemeClr val="tx1">
                    <a:lumMod val="65000"/>
                    <a:lumOff val="35000"/>
                  </a:schemeClr>
                </a:solidFill>
                <a:latin typeface="+mj-lt"/>
                <a:ea typeface="+mj-ea"/>
                <a:cs typeface="+mj-cs"/>
              </a:rPr>
              <a:t>from the </a:t>
            </a:r>
            <a:r>
              <a:rPr lang="en-GB" sz="1200" dirty="0" smtClean="0">
                <a:solidFill>
                  <a:schemeClr val="tx1">
                    <a:lumMod val="65000"/>
                    <a:lumOff val="35000"/>
                  </a:schemeClr>
                </a:solidFill>
                <a:latin typeface="+mj-lt"/>
                <a:ea typeface="+mj-ea"/>
                <a:cs typeface="+mj-cs"/>
              </a:rPr>
              <a:t>timing </a:t>
            </a:r>
            <a:r>
              <a:rPr lang="en-GB" sz="1200" dirty="0">
                <a:solidFill>
                  <a:schemeClr val="tx1">
                    <a:lumMod val="65000"/>
                    <a:lumOff val="35000"/>
                  </a:schemeClr>
                </a:solidFill>
                <a:latin typeface="+mj-lt"/>
                <a:ea typeface="+mj-ea"/>
                <a:cs typeface="+mj-cs"/>
              </a:rPr>
              <a:t>every evening at “T” (by 7pm</a:t>
            </a:r>
            <a:r>
              <a:rPr lang="en-GB" sz="1200" dirty="0" smtClean="0">
                <a:solidFill>
                  <a:schemeClr val="tx1">
                    <a:lumMod val="65000"/>
                    <a:lumOff val="35000"/>
                  </a:schemeClr>
                </a:solidFill>
                <a:latin typeface="+mj-lt"/>
                <a:ea typeface="+mj-ea"/>
                <a:cs typeface="+mj-cs"/>
              </a:rPr>
              <a:t>) </a:t>
            </a:r>
            <a:r>
              <a:rPr lang="en-GB" sz="1200" dirty="0">
                <a:solidFill>
                  <a:schemeClr val="tx1">
                    <a:lumMod val="65000"/>
                    <a:lumOff val="35000"/>
                  </a:schemeClr>
                </a:solidFill>
                <a:latin typeface="+mj-lt"/>
                <a:ea typeface="+mj-ea"/>
                <a:cs typeface="+mj-cs"/>
              </a:rPr>
              <a:t>to “T+1” (9.15 am), to be aligned with €STR publication (T+1 at </a:t>
            </a:r>
            <a:r>
              <a:rPr lang="en-GB" sz="1200" dirty="0" smtClean="0">
                <a:solidFill>
                  <a:schemeClr val="tx1">
                    <a:lumMod val="65000"/>
                    <a:lumOff val="35000"/>
                  </a:schemeClr>
                </a:solidFill>
                <a:latin typeface="+mj-lt"/>
                <a:ea typeface="+mj-ea"/>
                <a:cs typeface="+mj-cs"/>
              </a:rPr>
              <a:t>8:00 CET). </a:t>
            </a:r>
            <a:endParaRPr lang="en-GB" sz="1200" dirty="0">
              <a:solidFill>
                <a:schemeClr val="tx1">
                  <a:lumMod val="65000"/>
                  <a:lumOff val="35000"/>
                </a:schemeClr>
              </a:solidFill>
              <a:latin typeface="+mj-lt"/>
              <a:ea typeface="+mj-ea"/>
              <a:cs typeface="+mj-cs"/>
            </a:endParaRPr>
          </a:p>
          <a:p>
            <a:pPr marL="198438" indent="-198438">
              <a:spcBef>
                <a:spcPts val="600"/>
              </a:spcBef>
              <a:buFont typeface="Wingdings" panose="05000000000000000000" pitchFamily="2" charset="2"/>
              <a:buChar char="§"/>
            </a:pPr>
            <a:r>
              <a:rPr lang="en-GB" sz="1200" dirty="0">
                <a:solidFill>
                  <a:schemeClr val="tx1">
                    <a:lumMod val="65000"/>
                    <a:lumOff val="35000"/>
                  </a:schemeClr>
                </a:solidFill>
                <a:latin typeface="+mj-lt"/>
                <a:ea typeface="+mj-ea"/>
                <a:cs typeface="+mj-cs"/>
              </a:rPr>
              <a:t>NB: This methodology was suggested by the working group on euro risk-free rates to EMMI after a public consultation.</a:t>
            </a:r>
          </a:p>
        </p:txBody>
      </p:sp>
    </p:spTree>
    <p:extLst>
      <p:ext uri="{BB962C8B-B14F-4D97-AF65-F5344CB8AC3E}">
        <p14:creationId xmlns:p14="http://schemas.microsoft.com/office/powerpoint/2010/main" val="926271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Objeto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27" name="Diapositiva de think-cell" r:id="rId6" imgW="0" imgH="0" progId="TCLayout.ActiveDocument.1">
                  <p:embed/>
                </p:oleObj>
              </mc:Choice>
              <mc:Fallback>
                <p:oleObj name="Diapositiva de think-cell" r:id="rId6" imgW="0" imgH="0" progId="TCLayout.ActiveDocument.1">
                  <p:embed/>
                  <p:pic>
                    <p:nvPicPr>
                      <p:cNvPr id="0" name="Picture 1" descr="rI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ángulo 7" hidden="1"/>
          <p:cNvSpPr/>
          <p:nvPr>
            <p:custDataLst>
              <p:tags r:id="rId3"/>
            </p:custDataLst>
          </p:nvPr>
        </p:nvSpPr>
        <p:spPr>
          <a:xfrm>
            <a:off x="0" y="0"/>
            <a:ext cx="158750" cy="158750"/>
          </a:xfrm>
          <a:prstGeom prst="rect">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400">
              <a:latin typeface="Arial" panose="020B0604020202020204" pitchFamily="34" charset="0"/>
              <a:ea typeface="+mj-ea"/>
              <a:cs typeface="+mj-cs"/>
              <a:sym typeface="Arial" panose="020B0604020202020204" pitchFamily="34" charset="0"/>
            </a:endParaRPr>
          </a:p>
        </p:txBody>
      </p:sp>
      <p:sp>
        <p:nvSpPr>
          <p:cNvPr id="13" name="CuadroTexto 1"/>
          <p:cNvSpPr txBox="1"/>
          <p:nvPr/>
        </p:nvSpPr>
        <p:spPr>
          <a:xfrm>
            <a:off x="708260" y="345232"/>
            <a:ext cx="11483740" cy="461665"/>
          </a:xfrm>
          <a:prstGeom prst="rect">
            <a:avLst/>
          </a:prstGeom>
          <a:noFill/>
        </p:spPr>
        <p:txBody>
          <a:bodyPr wrap="square" rtlCol="0">
            <a:spAutoFit/>
          </a:bodyPr>
          <a:lstStyle/>
          <a:p>
            <a:r>
              <a:rPr lang="en-US" sz="2400" b="1" smtClean="0">
                <a:solidFill>
                  <a:srgbClr val="DEEDF1">
                    <a:lumMod val="50000"/>
                  </a:srgbClr>
                </a:solidFill>
                <a:latin typeface="Arial" panose="020B0604020202020204" pitchFamily="34" charset="0"/>
                <a:cs typeface="Arial" panose="020B0604020202020204" pitchFamily="34" charset="0"/>
              </a:rPr>
              <a:t>Transition </a:t>
            </a:r>
            <a:r>
              <a:rPr lang="en-US" sz="2400" b="1">
                <a:solidFill>
                  <a:srgbClr val="DEEDF1">
                    <a:lumMod val="50000"/>
                  </a:srgbClr>
                </a:solidFill>
                <a:latin typeface="Arial" panose="020B0604020202020204" pitchFamily="34" charset="0"/>
                <a:cs typeface="Arial" panose="020B0604020202020204" pitchFamily="34" charset="0"/>
              </a:rPr>
              <a:t>from EONIA to </a:t>
            </a:r>
            <a:r>
              <a:rPr lang="en-US" sz="2400" b="1" smtClean="0">
                <a:solidFill>
                  <a:srgbClr val="DEEDF1">
                    <a:lumMod val="50000"/>
                  </a:srgbClr>
                </a:solidFill>
                <a:latin typeface="Arial" panose="020B0604020202020204" pitchFamily="34" charset="0"/>
                <a:cs typeface="Arial" panose="020B0604020202020204" pitchFamily="34" charset="0"/>
              </a:rPr>
              <a:t>the €STR - </a:t>
            </a:r>
            <a:r>
              <a:rPr lang="en-US" sz="2400" b="1" smtClean="0">
                <a:solidFill>
                  <a:schemeClr val="accent2">
                    <a:lumMod val="50000"/>
                  </a:schemeClr>
                </a:solidFill>
              </a:rPr>
              <a:t>Impact </a:t>
            </a:r>
            <a:r>
              <a:rPr lang="en-US" sz="2400" b="1">
                <a:solidFill>
                  <a:schemeClr val="accent2">
                    <a:lumMod val="50000"/>
                  </a:schemeClr>
                </a:solidFill>
              </a:rPr>
              <a:t>on derivatives and cash products</a:t>
            </a:r>
          </a:p>
        </p:txBody>
      </p:sp>
      <p:sp>
        <p:nvSpPr>
          <p:cNvPr id="14" name="Rectángulo 11"/>
          <p:cNvSpPr/>
          <p:nvPr/>
        </p:nvSpPr>
        <p:spPr>
          <a:xfrm>
            <a:off x="703441" y="928344"/>
            <a:ext cx="4619594" cy="369332"/>
          </a:xfrm>
          <a:prstGeom prst="rect">
            <a:avLst/>
          </a:prstGeom>
        </p:spPr>
        <p:txBody>
          <a:bodyPr wrap="square">
            <a:spAutoFit/>
          </a:bodyPr>
          <a:lstStyle/>
          <a:p>
            <a:pPr>
              <a:spcAft>
                <a:spcPts val="600"/>
              </a:spcAft>
            </a:pPr>
            <a:r>
              <a:rPr lang="en-US" b="1">
                <a:solidFill>
                  <a:schemeClr val="accent2">
                    <a:lumMod val="50000"/>
                  </a:schemeClr>
                </a:solidFill>
                <a:latin typeface="Arial" panose="020B0604020202020204" pitchFamily="34" charset="0"/>
                <a:cs typeface="Arial" panose="020B0604020202020204" pitchFamily="34" charset="0"/>
              </a:rPr>
              <a:t>Impact on derivatives and cash products</a:t>
            </a:r>
          </a:p>
        </p:txBody>
      </p:sp>
      <p:sp>
        <p:nvSpPr>
          <p:cNvPr id="3" name="Slide Number Placeholder 2"/>
          <p:cNvSpPr>
            <a:spLocks noGrp="1"/>
          </p:cNvSpPr>
          <p:nvPr>
            <p:ph type="sldNum" sz="quarter" idx="12"/>
          </p:nvPr>
        </p:nvSpPr>
        <p:spPr/>
        <p:txBody>
          <a:bodyPr/>
          <a:lstStyle/>
          <a:p>
            <a:fld id="{BC0D97B6-E32F-4D7D-B839-7C3B51F2640F}" type="slidenum">
              <a:rPr lang="es-ES" smtClean="0"/>
              <a:t>9</a:t>
            </a:fld>
            <a:endParaRPr lang="es-ES"/>
          </a:p>
        </p:txBody>
      </p:sp>
      <p:sp>
        <p:nvSpPr>
          <p:cNvPr id="16" name="Rectángulo redondeado 9">
            <a:extLst>
              <a:ext uri="{FF2B5EF4-FFF2-40B4-BE49-F238E27FC236}">
                <a16:creationId xmlns:a16="http://schemas.microsoft.com/office/drawing/2014/main" xmlns="" id="{85B43022-C694-42F2-A266-4C58D41B7BD1}"/>
              </a:ext>
            </a:extLst>
          </p:cNvPr>
          <p:cNvSpPr/>
          <p:nvPr/>
        </p:nvSpPr>
        <p:spPr>
          <a:xfrm>
            <a:off x="811740" y="1628775"/>
            <a:ext cx="7477602" cy="4716463"/>
          </a:xfrm>
          <a:prstGeom prst="roundRect">
            <a:avLst>
              <a:gd name="adj" fmla="val 0"/>
            </a:avLst>
          </a:prstGeom>
          <a:solidFill>
            <a:schemeClr val="bg1">
              <a:lumMod val="9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1" indent="-141288" algn="just">
              <a:spcAft>
                <a:spcPts val="300"/>
              </a:spcAft>
              <a:buClr>
                <a:schemeClr val="tx1">
                  <a:lumMod val="65000"/>
                  <a:lumOff val="35000"/>
                </a:schemeClr>
              </a:buClr>
              <a:buSzTx/>
              <a:buFont typeface="+mj-lt"/>
              <a:buAutoNum type="arabicPeriod"/>
            </a:pPr>
            <a:endParaRPr lang="en-US" sz="1100" b="1">
              <a:solidFill>
                <a:schemeClr val="tx1">
                  <a:lumMod val="65000"/>
                  <a:lumOff val="35000"/>
                </a:schemeClr>
              </a:solidFill>
            </a:endParaRPr>
          </a:p>
        </p:txBody>
      </p:sp>
      <p:sp>
        <p:nvSpPr>
          <p:cNvPr id="6" name="Rectángulo 5">
            <a:extLst>
              <a:ext uri="{FF2B5EF4-FFF2-40B4-BE49-F238E27FC236}">
                <a16:creationId xmlns:a16="http://schemas.microsoft.com/office/drawing/2014/main" xmlns="" id="{33CD3A17-4E9E-4131-BEAD-D9E7E2D1C677}"/>
              </a:ext>
            </a:extLst>
          </p:cNvPr>
          <p:cNvSpPr/>
          <p:nvPr/>
        </p:nvSpPr>
        <p:spPr>
          <a:xfrm>
            <a:off x="960358" y="2073322"/>
            <a:ext cx="2705705" cy="3831818"/>
          </a:xfrm>
          <a:prstGeom prst="rect">
            <a:avLst/>
          </a:prstGeom>
        </p:spPr>
        <p:txBody>
          <a:bodyPr wrap="square" numCol="1" spcCol="720000">
            <a:spAutoFit/>
          </a:bodyPr>
          <a:lstStyle/>
          <a:p>
            <a:pPr marL="285750" lvl="1" indent="-285750">
              <a:spcAft>
                <a:spcPts val="300"/>
              </a:spcAft>
              <a:buClr>
                <a:schemeClr val="tx1">
                  <a:lumMod val="65000"/>
                  <a:lumOff val="35000"/>
                </a:schemeClr>
              </a:buClr>
              <a:buSzTx/>
              <a:buFont typeface="Wingdings" panose="05000000000000000000" pitchFamily="2" charset="2"/>
              <a:buChar char="§"/>
            </a:pPr>
            <a:r>
              <a:rPr lang="en-US" sz="1400">
                <a:solidFill>
                  <a:schemeClr val="tx1">
                    <a:lumMod val="65000"/>
                    <a:lumOff val="35000"/>
                  </a:schemeClr>
                </a:solidFill>
              </a:rPr>
              <a:t>EONIA is being used as Floating Rate reference (“Floating Rate Option”); accordingly, </a:t>
            </a:r>
            <a:r>
              <a:rPr lang="en-US" sz="1400" smtClean="0">
                <a:solidFill>
                  <a:schemeClr val="tx1">
                    <a:lumMod val="65000"/>
                    <a:lumOff val="35000"/>
                  </a:schemeClr>
                </a:solidFill>
              </a:rPr>
              <a:t>the WG  recommends </a:t>
            </a:r>
            <a:r>
              <a:rPr lang="en-US" sz="1400">
                <a:solidFill>
                  <a:schemeClr val="tx1">
                    <a:lumMod val="65000"/>
                    <a:lumOff val="35000"/>
                  </a:schemeClr>
                </a:solidFill>
              </a:rPr>
              <a:t>an active transition approach until the end of 2021 (when EONIA will be discontinued</a:t>
            </a:r>
            <a:r>
              <a:rPr lang="en-US" sz="1400" smtClean="0">
                <a:solidFill>
                  <a:schemeClr val="tx1">
                    <a:lumMod val="65000"/>
                    <a:lumOff val="35000"/>
                  </a:schemeClr>
                </a:solidFill>
              </a:rPr>
              <a:t>).</a:t>
            </a:r>
          </a:p>
          <a:p>
            <a:pPr marL="285750" lvl="1" indent="-285750">
              <a:spcAft>
                <a:spcPts val="300"/>
              </a:spcAft>
              <a:buClr>
                <a:schemeClr val="tx1">
                  <a:lumMod val="65000"/>
                  <a:lumOff val="35000"/>
                </a:schemeClr>
              </a:buClr>
              <a:buSzTx/>
              <a:buFont typeface="Wingdings" panose="05000000000000000000" pitchFamily="2" charset="2"/>
              <a:buChar char="§"/>
            </a:pPr>
            <a:endParaRPr lang="en-US" sz="1400">
              <a:solidFill>
                <a:schemeClr val="tx1">
                  <a:lumMod val="65000"/>
                  <a:lumOff val="35000"/>
                </a:schemeClr>
              </a:solidFill>
            </a:endParaRPr>
          </a:p>
          <a:p>
            <a:pPr marL="285750" lvl="1" indent="-285750">
              <a:spcAft>
                <a:spcPts val="300"/>
              </a:spcAft>
              <a:buClr>
                <a:schemeClr val="tx1">
                  <a:lumMod val="65000"/>
                  <a:lumOff val="35000"/>
                </a:schemeClr>
              </a:buClr>
              <a:buSzTx/>
              <a:buFont typeface="Wingdings" panose="05000000000000000000" pitchFamily="2" charset="2"/>
              <a:buChar char="§"/>
            </a:pPr>
            <a:r>
              <a:rPr lang="en-US" sz="1400">
                <a:solidFill>
                  <a:schemeClr val="tx1">
                    <a:lumMod val="65000"/>
                    <a:lumOff val="35000"/>
                  </a:schemeClr>
                </a:solidFill>
              </a:rPr>
              <a:t>The working group considers that rebalancing the economic value changes using cash compensation may have advantages in terms of operational simplicity compared to other methods.</a:t>
            </a:r>
          </a:p>
        </p:txBody>
      </p:sp>
      <p:sp>
        <p:nvSpPr>
          <p:cNvPr id="18" name="Rectángulo redondeado 9">
            <a:extLst>
              <a:ext uri="{FF2B5EF4-FFF2-40B4-BE49-F238E27FC236}">
                <a16:creationId xmlns:a16="http://schemas.microsoft.com/office/drawing/2014/main" xmlns="" id="{9A1CDD8A-E147-4E18-B430-E79B15929D6E}"/>
              </a:ext>
            </a:extLst>
          </p:cNvPr>
          <p:cNvSpPr/>
          <p:nvPr/>
        </p:nvSpPr>
        <p:spPr>
          <a:xfrm>
            <a:off x="810907" y="1574675"/>
            <a:ext cx="7477601" cy="327766"/>
          </a:xfrm>
          <a:prstGeom prst="roundRect">
            <a:avLst>
              <a:gd name="adj" fmla="val 0"/>
            </a:avLst>
          </a:prstGeom>
          <a:solidFill>
            <a:schemeClr val="accent2">
              <a:lumMod val="9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3825" lvl="1" algn="ctr">
              <a:spcAft>
                <a:spcPts val="300"/>
              </a:spcAft>
              <a:buClr>
                <a:schemeClr val="tx1">
                  <a:lumMod val="65000"/>
                  <a:lumOff val="35000"/>
                </a:schemeClr>
              </a:buClr>
              <a:buSzTx/>
            </a:pPr>
            <a:r>
              <a:rPr lang="en-US" sz="1300" b="1">
                <a:solidFill>
                  <a:schemeClr val="tx1">
                    <a:lumMod val="65000"/>
                    <a:lumOff val="35000"/>
                  </a:schemeClr>
                </a:solidFill>
              </a:rPr>
              <a:t>Derivatives</a:t>
            </a:r>
          </a:p>
        </p:txBody>
      </p:sp>
      <p:sp>
        <p:nvSpPr>
          <p:cNvPr id="19" name="Rectángulo redondeado 9">
            <a:extLst>
              <a:ext uri="{FF2B5EF4-FFF2-40B4-BE49-F238E27FC236}">
                <a16:creationId xmlns:a16="http://schemas.microsoft.com/office/drawing/2014/main" xmlns="" id="{341F079A-26B4-4A75-B2DE-E208AD1F08E9}"/>
              </a:ext>
            </a:extLst>
          </p:cNvPr>
          <p:cNvSpPr/>
          <p:nvPr/>
        </p:nvSpPr>
        <p:spPr>
          <a:xfrm>
            <a:off x="8745359" y="1623281"/>
            <a:ext cx="2960503" cy="4716463"/>
          </a:xfrm>
          <a:prstGeom prst="roundRect">
            <a:avLst>
              <a:gd name="adj" fmla="val 0"/>
            </a:avLst>
          </a:prstGeom>
          <a:solidFill>
            <a:schemeClr val="bg1">
              <a:lumMod val="9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1" indent="-141288" algn="just">
              <a:spcAft>
                <a:spcPts val="300"/>
              </a:spcAft>
              <a:buClr>
                <a:schemeClr val="tx1">
                  <a:lumMod val="65000"/>
                  <a:lumOff val="35000"/>
                </a:schemeClr>
              </a:buClr>
              <a:buSzTx/>
              <a:buFont typeface="+mj-lt"/>
              <a:buAutoNum type="arabicPeriod"/>
            </a:pPr>
            <a:endParaRPr lang="en-US" sz="1100" b="1">
              <a:solidFill>
                <a:schemeClr val="tx1">
                  <a:lumMod val="65000"/>
                  <a:lumOff val="35000"/>
                </a:schemeClr>
              </a:solidFill>
            </a:endParaRPr>
          </a:p>
        </p:txBody>
      </p:sp>
      <p:sp>
        <p:nvSpPr>
          <p:cNvPr id="20" name="Rectángulo 19">
            <a:extLst>
              <a:ext uri="{FF2B5EF4-FFF2-40B4-BE49-F238E27FC236}">
                <a16:creationId xmlns:a16="http://schemas.microsoft.com/office/drawing/2014/main" xmlns="" id="{A35CC7C9-E7F1-4B18-89B3-2B79C4B519E5}"/>
              </a:ext>
            </a:extLst>
          </p:cNvPr>
          <p:cNvSpPr/>
          <p:nvPr/>
        </p:nvSpPr>
        <p:spPr>
          <a:xfrm>
            <a:off x="9084179" y="2064477"/>
            <a:ext cx="2404380" cy="4124206"/>
          </a:xfrm>
          <a:prstGeom prst="rect">
            <a:avLst/>
          </a:prstGeom>
        </p:spPr>
        <p:txBody>
          <a:bodyPr wrap="square">
            <a:spAutoFit/>
          </a:bodyPr>
          <a:lstStyle/>
          <a:p>
            <a:pPr marL="285750" lvl="1" indent="-285750">
              <a:spcAft>
                <a:spcPts val="600"/>
              </a:spcAft>
              <a:buClr>
                <a:schemeClr val="tx1">
                  <a:lumMod val="65000"/>
                  <a:lumOff val="35000"/>
                </a:schemeClr>
              </a:buClr>
              <a:buSzTx/>
              <a:buFont typeface="Wingdings" panose="05000000000000000000" pitchFamily="2" charset="2"/>
              <a:buChar char="§"/>
            </a:pPr>
            <a:r>
              <a:rPr lang="en-US" sz="1400" dirty="0">
                <a:solidFill>
                  <a:schemeClr val="tx1">
                    <a:lumMod val="65000"/>
                    <a:lumOff val="35000"/>
                  </a:schemeClr>
                </a:solidFill>
              </a:rPr>
              <a:t>Interbank market participants will stop using floating rate Repo/Reverse Repos. </a:t>
            </a:r>
            <a:endParaRPr lang="en-US" sz="1400" dirty="0" smtClean="0">
              <a:solidFill>
                <a:schemeClr val="tx1">
                  <a:lumMod val="65000"/>
                  <a:lumOff val="35000"/>
                </a:schemeClr>
              </a:solidFill>
            </a:endParaRPr>
          </a:p>
          <a:p>
            <a:pPr marL="285750" lvl="1" indent="-285750">
              <a:buClr>
                <a:schemeClr val="tx1">
                  <a:lumMod val="65000"/>
                  <a:lumOff val="35000"/>
                </a:schemeClr>
              </a:buClr>
              <a:buSzTx/>
              <a:buFont typeface="Wingdings" panose="05000000000000000000" pitchFamily="2" charset="2"/>
              <a:buChar char="§"/>
            </a:pPr>
            <a:endParaRPr lang="en-US" sz="1400" dirty="0" smtClean="0">
              <a:solidFill>
                <a:schemeClr val="tx1">
                  <a:lumMod val="65000"/>
                  <a:lumOff val="35000"/>
                </a:schemeClr>
              </a:solidFill>
            </a:endParaRPr>
          </a:p>
          <a:p>
            <a:pPr marL="285750" lvl="1" indent="-285750">
              <a:spcAft>
                <a:spcPts val="600"/>
              </a:spcAft>
              <a:buClr>
                <a:schemeClr val="tx1">
                  <a:lumMod val="65000"/>
                  <a:lumOff val="35000"/>
                </a:schemeClr>
              </a:buClr>
              <a:buSzTx/>
              <a:buFont typeface="Wingdings" panose="05000000000000000000" pitchFamily="2" charset="2"/>
              <a:buChar char="§"/>
            </a:pPr>
            <a:r>
              <a:rPr lang="en-US" sz="1400" dirty="0" smtClean="0">
                <a:solidFill>
                  <a:schemeClr val="tx1">
                    <a:lumMod val="65000"/>
                    <a:lumOff val="35000"/>
                  </a:schemeClr>
                </a:solidFill>
              </a:rPr>
              <a:t>For </a:t>
            </a:r>
            <a:r>
              <a:rPr lang="en-US" sz="1400" dirty="0">
                <a:solidFill>
                  <a:schemeClr val="tx1">
                    <a:lumMod val="65000"/>
                    <a:lumOff val="35000"/>
                  </a:schemeClr>
                </a:solidFill>
              </a:rPr>
              <a:t>non-interbank transactions, </a:t>
            </a:r>
            <a:r>
              <a:rPr lang="en-US" sz="1400" dirty="0" smtClean="0">
                <a:solidFill>
                  <a:schemeClr val="tx1">
                    <a:lumMod val="65000"/>
                    <a:lumOff val="35000"/>
                  </a:schemeClr>
                </a:solidFill>
              </a:rPr>
              <a:t>the working group followed </a:t>
            </a:r>
            <a:r>
              <a:rPr lang="en-US" sz="1400" dirty="0">
                <a:solidFill>
                  <a:schemeClr val="tx1">
                    <a:lumMod val="65000"/>
                    <a:lumOff val="35000"/>
                  </a:schemeClr>
                </a:solidFill>
              </a:rPr>
              <a:t>the ICMA ERCC recommendation to use the same-day rate to calculate and settle interest payments without delay. </a:t>
            </a:r>
            <a:endParaRPr lang="en-US" sz="1400" dirty="0" smtClean="0">
              <a:solidFill>
                <a:schemeClr val="tx1">
                  <a:lumMod val="65000"/>
                  <a:lumOff val="35000"/>
                </a:schemeClr>
              </a:solidFill>
            </a:endParaRPr>
          </a:p>
          <a:p>
            <a:pPr marL="285750" lvl="1" indent="-285750">
              <a:buClr>
                <a:schemeClr val="tx1">
                  <a:lumMod val="65000"/>
                  <a:lumOff val="35000"/>
                </a:schemeClr>
              </a:buClr>
              <a:buSzTx/>
              <a:buFont typeface="Wingdings" panose="05000000000000000000" pitchFamily="2" charset="2"/>
              <a:buChar char="§"/>
            </a:pPr>
            <a:endParaRPr lang="en-US" sz="1400" dirty="0" smtClean="0">
              <a:solidFill>
                <a:schemeClr val="tx1">
                  <a:lumMod val="65000"/>
                  <a:lumOff val="35000"/>
                </a:schemeClr>
              </a:solidFill>
            </a:endParaRPr>
          </a:p>
          <a:p>
            <a:pPr marL="285750" lvl="1" indent="-285750">
              <a:spcAft>
                <a:spcPts val="600"/>
              </a:spcAft>
              <a:buClr>
                <a:schemeClr val="tx1">
                  <a:lumMod val="65000"/>
                  <a:lumOff val="35000"/>
                </a:schemeClr>
              </a:buClr>
              <a:buSzTx/>
              <a:buFont typeface="Wingdings" panose="05000000000000000000" pitchFamily="2" charset="2"/>
              <a:buChar char="§"/>
            </a:pPr>
            <a:r>
              <a:rPr lang="en-US" sz="1400" dirty="0" smtClean="0">
                <a:solidFill>
                  <a:schemeClr val="tx1">
                    <a:lumMod val="65000"/>
                    <a:lumOff val="35000"/>
                  </a:schemeClr>
                </a:solidFill>
              </a:rPr>
              <a:t>Disadvantaged </a:t>
            </a:r>
            <a:r>
              <a:rPr lang="en-US" sz="1400" dirty="0">
                <a:solidFill>
                  <a:schemeClr val="tx1">
                    <a:lumMod val="65000"/>
                    <a:lumOff val="35000"/>
                  </a:schemeClr>
                </a:solidFill>
              </a:rPr>
              <a:t>parties can claim the difference (thresholds may apply). </a:t>
            </a:r>
            <a:r>
              <a:rPr lang="en-US" sz="1400" dirty="0" smtClean="0">
                <a:solidFill>
                  <a:schemeClr val="tx1">
                    <a:lumMod val="65000"/>
                    <a:lumOff val="35000"/>
                  </a:schemeClr>
                </a:solidFill>
              </a:rPr>
              <a:t> </a:t>
            </a:r>
            <a:endParaRPr lang="en-US" sz="1400" dirty="0">
              <a:solidFill>
                <a:schemeClr val="tx1">
                  <a:lumMod val="65000"/>
                  <a:lumOff val="35000"/>
                </a:schemeClr>
              </a:solidFill>
            </a:endParaRPr>
          </a:p>
        </p:txBody>
      </p:sp>
      <p:sp>
        <p:nvSpPr>
          <p:cNvPr id="21" name="Rectángulo redondeado 9">
            <a:extLst>
              <a:ext uri="{FF2B5EF4-FFF2-40B4-BE49-F238E27FC236}">
                <a16:creationId xmlns:a16="http://schemas.microsoft.com/office/drawing/2014/main" xmlns="" id="{B1E38ED4-EDBA-44E6-83B8-8487192A8118}"/>
              </a:ext>
            </a:extLst>
          </p:cNvPr>
          <p:cNvSpPr/>
          <p:nvPr/>
        </p:nvSpPr>
        <p:spPr>
          <a:xfrm>
            <a:off x="8737726" y="1569181"/>
            <a:ext cx="2968136" cy="327766"/>
          </a:xfrm>
          <a:prstGeom prst="roundRect">
            <a:avLst>
              <a:gd name="adj" fmla="val 0"/>
            </a:avLst>
          </a:prstGeom>
          <a:solidFill>
            <a:schemeClr val="accent2">
              <a:lumMod val="9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3825" lvl="1" algn="ctr">
              <a:spcAft>
                <a:spcPts val="300"/>
              </a:spcAft>
              <a:buClr>
                <a:schemeClr val="tx1">
                  <a:lumMod val="65000"/>
                  <a:lumOff val="35000"/>
                </a:schemeClr>
              </a:buClr>
              <a:buSzTx/>
            </a:pPr>
            <a:r>
              <a:rPr lang="en-US" sz="1300" b="1">
                <a:solidFill>
                  <a:schemeClr val="tx1">
                    <a:lumMod val="65000"/>
                    <a:lumOff val="35000"/>
                  </a:schemeClr>
                </a:solidFill>
              </a:rPr>
              <a:t>Secured Cash Products</a:t>
            </a:r>
          </a:p>
        </p:txBody>
      </p:sp>
      <p:sp>
        <p:nvSpPr>
          <p:cNvPr id="4" name="Rectángulo 3">
            <a:extLst>
              <a:ext uri="{FF2B5EF4-FFF2-40B4-BE49-F238E27FC236}">
                <a16:creationId xmlns:a16="http://schemas.microsoft.com/office/drawing/2014/main" xmlns="" id="{5F1923FC-03B1-4CCF-AD11-905FBCBA8392}"/>
              </a:ext>
            </a:extLst>
          </p:cNvPr>
          <p:cNvSpPr/>
          <p:nvPr/>
        </p:nvSpPr>
        <p:spPr>
          <a:xfrm>
            <a:off x="3737658" y="2073322"/>
            <a:ext cx="4466543" cy="3831818"/>
          </a:xfrm>
          <a:prstGeom prst="rect">
            <a:avLst/>
          </a:prstGeom>
        </p:spPr>
        <p:txBody>
          <a:bodyPr wrap="square">
            <a:spAutoFit/>
          </a:bodyPr>
          <a:lstStyle/>
          <a:p>
            <a:pPr marL="285750" lvl="1" indent="-285750">
              <a:spcAft>
                <a:spcPts val="300"/>
              </a:spcAft>
              <a:buClr>
                <a:schemeClr val="tx1">
                  <a:lumMod val="65000"/>
                  <a:lumOff val="35000"/>
                </a:schemeClr>
              </a:buClr>
              <a:buSzTx/>
              <a:buFont typeface="Wingdings" panose="05000000000000000000" pitchFamily="2" charset="2"/>
              <a:buChar char="§"/>
            </a:pPr>
            <a:r>
              <a:rPr lang="en-US" sz="1400" dirty="0">
                <a:solidFill>
                  <a:schemeClr val="tx1">
                    <a:lumMod val="65000"/>
                    <a:lumOff val="35000"/>
                  </a:schemeClr>
                </a:solidFill>
              </a:rPr>
              <a:t>EONIA is used as the collateral remuneration rate for derivatives portfolios. This influences the valuation of all CSA relevant derivatives, the calculation of derivative exposure and the settlement of margin requirements. </a:t>
            </a:r>
            <a:r>
              <a:rPr lang="en-US" sz="1400" dirty="0" smtClean="0">
                <a:solidFill>
                  <a:schemeClr val="tx1">
                    <a:lumMod val="65000"/>
                    <a:lumOff val="35000"/>
                  </a:schemeClr>
                </a:solidFill>
              </a:rPr>
              <a:t>The working group recommends </a:t>
            </a:r>
            <a:r>
              <a:rPr lang="en-US" sz="1400" dirty="0">
                <a:solidFill>
                  <a:schemeClr val="tx1">
                    <a:lumMod val="65000"/>
                    <a:lumOff val="35000"/>
                  </a:schemeClr>
                </a:solidFill>
              </a:rPr>
              <a:t>single-counterparty clean discounting using €STR flat as soon as possible. </a:t>
            </a:r>
            <a:r>
              <a:rPr lang="en-US" sz="1400" dirty="0" smtClean="0">
                <a:solidFill>
                  <a:schemeClr val="tx1">
                    <a:lumMod val="65000"/>
                    <a:lumOff val="35000"/>
                  </a:schemeClr>
                </a:solidFill>
              </a:rPr>
              <a:t>It encourages </a:t>
            </a:r>
            <a:r>
              <a:rPr lang="en-US" sz="1400" dirty="0">
                <a:solidFill>
                  <a:schemeClr val="tx1">
                    <a:lumMod val="65000"/>
                    <a:lumOff val="35000"/>
                  </a:schemeClr>
                </a:solidFill>
              </a:rPr>
              <a:t>CCP’s to co-ordinate a big-bang approach and the market to migrate their remaining (non-cleared) derivatives portfolios in a phased approach (mainly for operational reasons).</a:t>
            </a:r>
          </a:p>
          <a:p>
            <a:pPr marL="285750" lvl="1" indent="-285750">
              <a:spcAft>
                <a:spcPts val="300"/>
              </a:spcAft>
              <a:buClr>
                <a:schemeClr val="tx1">
                  <a:lumMod val="65000"/>
                  <a:lumOff val="35000"/>
                </a:schemeClr>
              </a:buClr>
              <a:buSzTx/>
              <a:buFont typeface="Wingdings" panose="05000000000000000000" pitchFamily="2" charset="2"/>
              <a:buChar char="§"/>
            </a:pPr>
            <a:endParaRPr lang="es-ES" sz="1400" dirty="0">
              <a:solidFill>
                <a:schemeClr val="tx1">
                  <a:lumMod val="65000"/>
                  <a:lumOff val="35000"/>
                </a:schemeClr>
              </a:solidFill>
            </a:endParaRPr>
          </a:p>
          <a:p>
            <a:pPr marL="285750" lvl="1" indent="-285750">
              <a:spcAft>
                <a:spcPts val="300"/>
              </a:spcAft>
              <a:buClr>
                <a:schemeClr val="tx1">
                  <a:lumMod val="65000"/>
                  <a:lumOff val="35000"/>
                </a:schemeClr>
              </a:buClr>
              <a:buSzTx/>
              <a:buFont typeface="Wingdings" panose="05000000000000000000" pitchFamily="2" charset="2"/>
              <a:buChar char="§"/>
            </a:pPr>
            <a:r>
              <a:rPr lang="en-US" sz="1400" dirty="0" smtClean="0">
                <a:solidFill>
                  <a:schemeClr val="tx1">
                    <a:lumMod val="65000"/>
                    <a:lumOff val="35000"/>
                  </a:schemeClr>
                </a:solidFill>
              </a:rPr>
              <a:t>It </a:t>
            </a:r>
            <a:r>
              <a:rPr lang="en-US" sz="1400" dirty="0">
                <a:solidFill>
                  <a:schemeClr val="tx1">
                    <a:lumMod val="65000"/>
                    <a:lumOff val="35000"/>
                  </a:schemeClr>
                </a:solidFill>
              </a:rPr>
              <a:t>also discuss specific implications for physically settled and </a:t>
            </a:r>
            <a:r>
              <a:rPr lang="en-US" sz="1400" dirty="0" err="1" smtClean="0">
                <a:solidFill>
                  <a:schemeClr val="tx1">
                    <a:lumMod val="65000"/>
                    <a:lumOff val="35000"/>
                  </a:schemeClr>
                </a:solidFill>
              </a:rPr>
              <a:t>collateralised</a:t>
            </a:r>
            <a:r>
              <a:rPr lang="en-US" sz="1400" dirty="0" smtClean="0">
                <a:solidFill>
                  <a:schemeClr val="tx1">
                    <a:lumMod val="65000"/>
                    <a:lumOff val="35000"/>
                  </a:schemeClr>
                </a:solidFill>
              </a:rPr>
              <a:t> </a:t>
            </a:r>
            <a:r>
              <a:rPr lang="en-US" sz="1400" dirty="0">
                <a:solidFill>
                  <a:schemeClr val="tx1">
                    <a:lumMod val="65000"/>
                    <a:lumOff val="35000"/>
                  </a:schemeClr>
                </a:solidFill>
              </a:rPr>
              <a:t>cash price </a:t>
            </a:r>
            <a:r>
              <a:rPr lang="en-US" sz="1400" dirty="0" err="1">
                <a:solidFill>
                  <a:schemeClr val="tx1">
                    <a:lumMod val="65000"/>
                    <a:lumOff val="35000"/>
                  </a:schemeClr>
                </a:solidFill>
              </a:rPr>
              <a:t>swaptions</a:t>
            </a:r>
            <a:r>
              <a:rPr lang="en-US" sz="1400" dirty="0">
                <a:solidFill>
                  <a:schemeClr val="tx1">
                    <a:lumMod val="65000"/>
                    <a:lumOff val="35000"/>
                  </a:schemeClr>
                </a:solidFill>
              </a:rPr>
              <a:t> and explain why caution is required as the option is affected by the discounting change, triggering re-evaluation and compensation.</a:t>
            </a:r>
          </a:p>
        </p:txBody>
      </p:sp>
      <p:grpSp>
        <p:nvGrpSpPr>
          <p:cNvPr id="11" name="Grupo 10">
            <a:extLst>
              <a:ext uri="{FF2B5EF4-FFF2-40B4-BE49-F238E27FC236}">
                <a16:creationId xmlns:a16="http://schemas.microsoft.com/office/drawing/2014/main" xmlns="" id="{B854CB18-1F34-455A-97CA-EB81353BAAEF}"/>
              </a:ext>
            </a:extLst>
          </p:cNvPr>
          <p:cNvGrpSpPr/>
          <p:nvPr/>
        </p:nvGrpSpPr>
        <p:grpSpPr>
          <a:xfrm>
            <a:off x="703441" y="1340661"/>
            <a:ext cx="424630" cy="424630"/>
            <a:chOff x="8129709" y="2150471"/>
            <a:chExt cx="424630" cy="424630"/>
          </a:xfrm>
        </p:grpSpPr>
        <p:sp>
          <p:nvSpPr>
            <p:cNvPr id="10" name="Elipse 9">
              <a:extLst>
                <a:ext uri="{FF2B5EF4-FFF2-40B4-BE49-F238E27FC236}">
                  <a16:creationId xmlns:a16="http://schemas.microsoft.com/office/drawing/2014/main" xmlns="" id="{A3F947C0-0FDD-4644-A323-AFCF5F3EA931}"/>
                </a:ext>
              </a:extLst>
            </p:cNvPr>
            <p:cNvSpPr/>
            <p:nvPr/>
          </p:nvSpPr>
          <p:spPr>
            <a:xfrm>
              <a:off x="8129709" y="2150471"/>
              <a:ext cx="424630" cy="424630"/>
            </a:xfrm>
            <a:prstGeom prst="ellipse">
              <a:avLst/>
            </a:prstGeom>
            <a:solidFill>
              <a:srgbClr val="458FA3"/>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xmlns="" id="{41E22E67-42DF-4F55-AD9C-54CB09315CFD}"/>
                </a:ext>
              </a:extLst>
            </p:cNvPr>
            <p:cNvSpPr/>
            <p:nvPr/>
          </p:nvSpPr>
          <p:spPr>
            <a:xfrm>
              <a:off x="8172439" y="2176109"/>
              <a:ext cx="312906" cy="369332"/>
            </a:xfrm>
            <a:prstGeom prst="rect">
              <a:avLst/>
            </a:prstGeom>
          </p:spPr>
          <p:txBody>
            <a:bodyPr wrap="none">
              <a:spAutoFit/>
            </a:bodyPr>
            <a:lstStyle/>
            <a:p>
              <a:r>
                <a:rPr lang="en-US" b="1">
                  <a:solidFill>
                    <a:schemeClr val="bg1"/>
                  </a:solidFill>
                </a:rPr>
                <a:t>1</a:t>
              </a:r>
              <a:endParaRPr lang="es-ES" b="1">
                <a:solidFill>
                  <a:schemeClr val="bg1"/>
                </a:solidFill>
              </a:endParaRPr>
            </a:p>
          </p:txBody>
        </p:sp>
      </p:grpSp>
      <p:grpSp>
        <p:nvGrpSpPr>
          <p:cNvPr id="24" name="Grupo 23">
            <a:extLst>
              <a:ext uri="{FF2B5EF4-FFF2-40B4-BE49-F238E27FC236}">
                <a16:creationId xmlns:a16="http://schemas.microsoft.com/office/drawing/2014/main" xmlns="" id="{22A7537A-9487-409B-A74F-E6DCF54B3A7E}"/>
              </a:ext>
            </a:extLst>
          </p:cNvPr>
          <p:cNvGrpSpPr/>
          <p:nvPr/>
        </p:nvGrpSpPr>
        <p:grpSpPr>
          <a:xfrm>
            <a:off x="8540677" y="1340661"/>
            <a:ext cx="424630" cy="424630"/>
            <a:chOff x="8129709" y="2150471"/>
            <a:chExt cx="424630" cy="424630"/>
          </a:xfrm>
        </p:grpSpPr>
        <p:sp>
          <p:nvSpPr>
            <p:cNvPr id="25" name="Elipse 24">
              <a:extLst>
                <a:ext uri="{FF2B5EF4-FFF2-40B4-BE49-F238E27FC236}">
                  <a16:creationId xmlns:a16="http://schemas.microsoft.com/office/drawing/2014/main" xmlns="" id="{151DC7BB-5FA7-42DF-AF5F-D7834085F9C4}"/>
                </a:ext>
              </a:extLst>
            </p:cNvPr>
            <p:cNvSpPr/>
            <p:nvPr/>
          </p:nvSpPr>
          <p:spPr>
            <a:xfrm>
              <a:off x="8129709" y="2150471"/>
              <a:ext cx="424630" cy="424630"/>
            </a:xfrm>
            <a:prstGeom prst="ellipse">
              <a:avLst/>
            </a:prstGeom>
            <a:solidFill>
              <a:srgbClr val="458FA3"/>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xmlns="" id="{0018125D-B1DB-4EF4-BC58-45CEAB3463AF}"/>
                </a:ext>
              </a:extLst>
            </p:cNvPr>
            <p:cNvSpPr/>
            <p:nvPr/>
          </p:nvSpPr>
          <p:spPr>
            <a:xfrm>
              <a:off x="8172439" y="2176109"/>
              <a:ext cx="312906" cy="369332"/>
            </a:xfrm>
            <a:prstGeom prst="rect">
              <a:avLst/>
            </a:prstGeom>
          </p:spPr>
          <p:txBody>
            <a:bodyPr wrap="none">
              <a:spAutoFit/>
            </a:bodyPr>
            <a:lstStyle/>
            <a:p>
              <a:r>
                <a:rPr lang="en-US" b="1">
                  <a:solidFill>
                    <a:schemeClr val="bg1"/>
                  </a:solidFill>
                </a:rPr>
                <a:t>2</a:t>
              </a:r>
              <a:endParaRPr lang="es-ES" b="1">
                <a:solidFill>
                  <a:schemeClr val="bg1"/>
                </a:solidFill>
              </a:endParaRPr>
            </a:p>
          </p:txBody>
        </p:sp>
      </p:grpSp>
    </p:spTree>
    <p:extLst>
      <p:ext uri="{BB962C8B-B14F-4D97-AF65-F5344CB8AC3E}">
        <p14:creationId xmlns:p14="http://schemas.microsoft.com/office/powerpoint/2010/main" val="1129294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yNpltVHXIHt59bERauE.8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cJBixCa9.exOjEEt2jJec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RENPY_FeTOFjo27EtZ2ys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cJBixCa9.exOjEEt2jJec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RENPY_FeTOFjo27EtZ2ys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cJBixCa9.exOjEEt2jJec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RENPY_FeTOFjo27EtZ2ys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cJBixCa9.exOjEEt2jJec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LAFLd1_5FQ6KpuN_Putpu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CkMzpc.S.gndN7FxcoG_1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Zfv.PUPARe6sipNQq5dzj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CkMzpc.S.gndN7FxcoG_1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t0Y5zCx.YHgnZH3mDsa0n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t0Y5zCx.YHgnZH3mDsa0n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14ZRfuA8OAeOp0ewwgM9X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RENPY_FeTOFjo27EtZ2ys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r7puI8TqhPbCluxMTEGqA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r7puI8TqhPbCluxMTEGqA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r7puI8TqhPbCluxMTEGqA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CkMzpc.S.gndN7FxcoG_1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CkMzpc.S.gndN7FxcoG_1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CkMzpc.S.gndN7FxcoG_1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CkMzpc.S.gndN7FxcoG_1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CkMzpc.S.gndN7FxcoG_1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kMzpc.S.gndN7FxcoG_1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CkMzpc.S.gndN7FxcoG_1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CkMzpc.S.gndN7FxcoG_1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CkMzpc.S.gndN7FxcoG_1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CkMzpc.S.gndN7FxcoG_1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CkMzpc.S.gndN7FxcoG_1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LAFLd1_5FQ6KpuN_Putpu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CkMzpc.S.gndN7FxcoG_1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CkMzpc.S.gndN7FxcoG_1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CkMzpc.S.gndN7FxcoG_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6E7678"/>
      </a:dk2>
      <a:lt2>
        <a:srgbClr val="E7E6E6"/>
      </a:lt2>
      <a:accent1>
        <a:srgbClr val="EB0000"/>
      </a:accent1>
      <a:accent2>
        <a:srgbClr val="DEEDF1"/>
      </a:accent2>
      <a:accent3>
        <a:srgbClr val="9D3566"/>
      </a:accent3>
      <a:accent4>
        <a:srgbClr val="62B967"/>
      </a:accent4>
      <a:accent5>
        <a:srgbClr val="1AB2BB"/>
      </a:accent5>
      <a:accent6>
        <a:srgbClr val="FFCB32"/>
      </a:accent6>
      <a:hlink>
        <a:srgbClr val="3265FF"/>
      </a:hlink>
      <a:folHlink>
        <a:srgbClr val="954F72"/>
      </a:folHlink>
    </a:clrScheme>
    <a:fontScheme name="Personalizado 6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1_Tema de Office">
  <a:themeElements>
    <a:clrScheme name="Personalizado 3">
      <a:dk1>
        <a:sysClr val="windowText" lastClr="000000"/>
      </a:dk1>
      <a:lt1>
        <a:sysClr val="window" lastClr="FFFFFF"/>
      </a:lt1>
      <a:dk2>
        <a:srgbClr val="6E7678"/>
      </a:dk2>
      <a:lt2>
        <a:srgbClr val="E7E6E6"/>
      </a:lt2>
      <a:accent1>
        <a:srgbClr val="EB0000"/>
      </a:accent1>
      <a:accent2>
        <a:srgbClr val="DEEDF1"/>
      </a:accent2>
      <a:accent3>
        <a:srgbClr val="9D3566"/>
      </a:accent3>
      <a:accent4>
        <a:srgbClr val="62B967"/>
      </a:accent4>
      <a:accent5>
        <a:srgbClr val="1AB2BB"/>
      </a:accent5>
      <a:accent6>
        <a:srgbClr val="FFCB32"/>
      </a:accent6>
      <a:hlink>
        <a:srgbClr val="3265FF"/>
      </a:hlink>
      <a:folHlink>
        <a:srgbClr val="954F72"/>
      </a:folHlink>
    </a:clrScheme>
    <a:fontScheme name="Personalizado 6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3_Tema de Office">
  <a:themeElements>
    <a:clrScheme name="Personalizado 3">
      <a:dk1>
        <a:sysClr val="windowText" lastClr="000000"/>
      </a:dk1>
      <a:lt1>
        <a:sysClr val="window" lastClr="FFFFFF"/>
      </a:lt1>
      <a:dk2>
        <a:srgbClr val="6E7678"/>
      </a:dk2>
      <a:lt2>
        <a:srgbClr val="E7E6E6"/>
      </a:lt2>
      <a:accent1>
        <a:srgbClr val="EB0000"/>
      </a:accent1>
      <a:accent2>
        <a:srgbClr val="DEEDF1"/>
      </a:accent2>
      <a:accent3>
        <a:srgbClr val="9D3566"/>
      </a:accent3>
      <a:accent4>
        <a:srgbClr val="62B967"/>
      </a:accent4>
      <a:accent5>
        <a:srgbClr val="1AB2BB"/>
      </a:accent5>
      <a:accent6>
        <a:srgbClr val="FFCB32"/>
      </a:accent6>
      <a:hlink>
        <a:srgbClr val="3265FF"/>
      </a:hlink>
      <a:folHlink>
        <a:srgbClr val="954F72"/>
      </a:folHlink>
    </a:clrScheme>
    <a:fontScheme name="Personalizado 6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4_Tema de Office">
  <a:themeElements>
    <a:clrScheme name="Personalizado 3">
      <a:dk1>
        <a:sysClr val="windowText" lastClr="000000"/>
      </a:dk1>
      <a:lt1>
        <a:sysClr val="window" lastClr="FFFFFF"/>
      </a:lt1>
      <a:dk2>
        <a:srgbClr val="6E7678"/>
      </a:dk2>
      <a:lt2>
        <a:srgbClr val="E7E6E6"/>
      </a:lt2>
      <a:accent1>
        <a:srgbClr val="EB0000"/>
      </a:accent1>
      <a:accent2>
        <a:srgbClr val="DEEDF1"/>
      </a:accent2>
      <a:accent3>
        <a:srgbClr val="9D3566"/>
      </a:accent3>
      <a:accent4>
        <a:srgbClr val="62B967"/>
      </a:accent4>
      <a:accent5>
        <a:srgbClr val="1AB2BB"/>
      </a:accent5>
      <a:accent6>
        <a:srgbClr val="FFCB32"/>
      </a:accent6>
      <a:hlink>
        <a:srgbClr val="3265FF"/>
      </a:hlink>
      <a:folHlink>
        <a:srgbClr val="954F72"/>
      </a:folHlink>
    </a:clrScheme>
    <a:fontScheme name="Personalizado 6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Times New Roman"/>
        <a:font script="Tale" typeface="Microsoft Tai Le"/>
        <a:font script="Arab" typeface="Times New Roman"/>
        <a:font script="Hebr" typeface="Times New Roman"/>
        <a:font script="Bopo" typeface="Microsoft JhengHei"/>
        <a:font script="Thaa" typeface="MV Boli"/>
        <a:font script="Telu" typeface="Gautami"/>
        <a:font script="Ethi" typeface="Nyala"/>
        <a:font script="Lisu" typeface="Segoe UI"/>
        <a:font script="Jpan" typeface="游ゴシック Light"/>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MoolBoran"/>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Light"/>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Arial"/>
        <a:font script="Tale" typeface="Microsoft Tai Le"/>
        <a:font script="Arab" typeface="Arial"/>
        <a:font script="Hebr" typeface="Arial"/>
        <a:font script="Bopo" typeface="Microsoft JhengHei"/>
        <a:font script="Thaa" typeface="MV Boli"/>
        <a:font script="Telu" typeface="Gautami"/>
        <a:font script="Ethi" typeface="Nyala"/>
        <a:font script="Lisu" typeface="Segoe UI"/>
        <a:font script="Jpan" typeface="游ゴシック"/>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DaunPenh"/>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Times New Roman"/>
        <a:font script="Tale" typeface="Microsoft Tai Le"/>
        <a:font script="Arab" typeface="Times New Roman"/>
        <a:font script="Hebr" typeface="Times New Roman"/>
        <a:font script="Bopo" typeface="Microsoft JhengHei"/>
        <a:font script="Thaa" typeface="MV Boli"/>
        <a:font script="Telu" typeface="Gautami"/>
        <a:font script="Ethi" typeface="Nyala"/>
        <a:font script="Lisu" typeface="Segoe UI"/>
        <a:font script="Jpan" typeface="游ゴシック Light"/>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MoolBoran"/>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Light"/>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Arial"/>
        <a:font script="Tale" typeface="Microsoft Tai Le"/>
        <a:font script="Arab" typeface="Arial"/>
        <a:font script="Hebr" typeface="Arial"/>
        <a:font script="Bopo" typeface="Microsoft JhengHei"/>
        <a:font script="Thaa" typeface="MV Boli"/>
        <a:font script="Telu" typeface="Gautami"/>
        <a:font script="Ethi" typeface="Nyala"/>
        <a:font script="Lisu" typeface="Segoe UI"/>
        <a:font script="Jpan" typeface="游ゴシック"/>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DaunPenh"/>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TotalTime>
  <Words>8893</Words>
  <Application>Microsoft Office PowerPoint</Application>
  <PresentationFormat>Custom</PresentationFormat>
  <Paragraphs>715</Paragraphs>
  <Slides>42</Slides>
  <Notes>29</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42</vt:i4>
      </vt:variant>
    </vt:vector>
  </HeadingPairs>
  <TitlesOfParts>
    <vt:vector size="48" baseType="lpstr">
      <vt:lpstr>Tema de Office</vt:lpstr>
      <vt:lpstr>2_Tema de Office</vt:lpstr>
      <vt:lpstr>1_Tema de Office</vt:lpstr>
      <vt:lpstr>3_Tema de Office</vt:lpstr>
      <vt:lpstr>4_Tema de Office</vt:lpstr>
      <vt:lpstr>Diapositiva de think-cell</vt:lpstr>
      <vt:lpstr>Working Group on €uro Risk-Free Rates   Preparing for the interest rate benchmark reforms and the new risk-free rates</vt:lpstr>
      <vt:lpstr>PowerPoint Presentation</vt:lpstr>
      <vt:lpstr>The purpose of this pack is to inform readers about the transition due to interest rate benchmark reforms, the use of risk-free rates, and the roles &amp; responsibilities and recommendations of the Working Group on Euro Risk-free Rates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Annex</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Group on €uro Risk-Free Rate   Preparing for the interest rate benchmark reforms and the new risk-free rates</dc:title>
  <dc:creator>Nguyen, Anne-Lise</dc:creator>
  <cp:lastModifiedBy>lelieve</cp:lastModifiedBy>
  <cp:revision>26</cp:revision>
  <cp:lastPrinted>2020-02-19T18:46:16Z</cp:lastPrinted>
  <dcterms:created xsi:type="dcterms:W3CDTF">2020-02-19T18:46:16Z</dcterms:created>
  <dcterms:modified xsi:type="dcterms:W3CDTF">2020-06-03T16:41:33Z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1b88ec2-a72b-4523-9e84-0458a1764731_Enabled">
    <vt:lpwstr>True</vt:lpwstr>
  </property>
  <property fmtid="{D5CDD505-2E9C-101B-9397-08002B2CF9AE}" pid="3" name="MSIP_Label_41b88ec2-a72b-4523-9e84-0458a1764731_SiteId">
    <vt:lpwstr>35595a02-4d6d-44ac-99e1-f9ab4cd872db</vt:lpwstr>
  </property>
  <property fmtid="{D5CDD505-2E9C-101B-9397-08002B2CF9AE}" pid="4" name="MSIP_Label_41b88ec2-a72b-4523-9e84-0458a1764731_Owner">
    <vt:lpwstr>n93697@gruposantander.com</vt:lpwstr>
  </property>
  <property fmtid="{D5CDD505-2E9C-101B-9397-08002B2CF9AE}" pid="5" name="MSIP_Label_41b88ec2-a72b-4523-9e84-0458a1764731_SetDate">
    <vt:lpwstr>2020-02-25T16:15:11.2567677Z</vt:lpwstr>
  </property>
  <property fmtid="{D5CDD505-2E9C-101B-9397-08002B2CF9AE}" pid="6" name="MSIP_Label_41b88ec2-a72b-4523-9e84-0458a1764731_Name">
    <vt:lpwstr>Public</vt:lpwstr>
  </property>
  <property fmtid="{D5CDD505-2E9C-101B-9397-08002B2CF9AE}" pid="7" name="MSIP_Label_41b88ec2-a72b-4523-9e84-0458a1764731_Application">
    <vt:lpwstr>Microsoft Azure Information Protection</vt:lpwstr>
  </property>
  <property fmtid="{D5CDD505-2E9C-101B-9397-08002B2CF9AE}" pid="8" name="MSIP_Label_41b88ec2-a72b-4523-9e84-0458a1764731_ActionId">
    <vt:lpwstr>dc5505d3-380c-4559-80c2-8c8562e52015</vt:lpwstr>
  </property>
  <property fmtid="{D5CDD505-2E9C-101B-9397-08002B2CF9AE}" pid="9" name="MSIP_Label_41b88ec2-a72b-4523-9e84-0458a1764731_Extended_MSFT_Method">
    <vt:lpwstr>Manual</vt:lpwstr>
  </property>
  <property fmtid="{D5CDD505-2E9C-101B-9397-08002B2CF9AE}" pid="10" name="Sensitivity">
    <vt:lpwstr>Public</vt:lpwstr>
  </property>
</Properties>
</file>